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9728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56" y="1792"/>
      </p:cViewPr>
      <p:guideLst>
        <p:guide orient="horz" pos="3456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408681"/>
            <a:ext cx="816102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217920"/>
            <a:ext cx="672084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703582"/>
            <a:ext cx="2268616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703582"/>
            <a:ext cx="6645831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7051041"/>
            <a:ext cx="8161020" cy="217932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650742"/>
            <a:ext cx="8161020" cy="240029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56181"/>
            <a:ext cx="4242197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3479800"/>
            <a:ext cx="4242197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456181"/>
            <a:ext cx="4243864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479800"/>
            <a:ext cx="4243864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6880"/>
            <a:ext cx="3158729" cy="185928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36881"/>
            <a:ext cx="5367338" cy="9364981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296161"/>
            <a:ext cx="3158729" cy="7505701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680960"/>
            <a:ext cx="5760720" cy="90678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80440"/>
            <a:ext cx="5760720" cy="658368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587741"/>
            <a:ext cx="5760720" cy="1287779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560321"/>
            <a:ext cx="8641080" cy="7241541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0170161"/>
            <a:ext cx="30403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6044409" y="6158957"/>
            <a:ext cx="2822575" cy="3729037"/>
            <a:chOff x="1570038" y="898052"/>
            <a:chExt cx="2822575" cy="3729037"/>
          </a:xfrm>
        </p:grpSpPr>
        <p:sp>
          <p:nvSpPr>
            <p:cNvPr id="228" name="Rectangle 227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30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2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3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4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5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6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7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38" name="Group 237"/>
          <p:cNvGrpSpPr/>
          <p:nvPr/>
        </p:nvGrpSpPr>
        <p:grpSpPr>
          <a:xfrm>
            <a:off x="1577977" y="6158957"/>
            <a:ext cx="2822575" cy="3729037"/>
            <a:chOff x="1570038" y="898052"/>
            <a:chExt cx="2822575" cy="3729037"/>
          </a:xfrm>
        </p:grpSpPr>
        <p:sp>
          <p:nvSpPr>
            <p:cNvPr id="239" name="Rectangle 238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0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41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2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3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4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5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7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8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49" name="Group 248"/>
          <p:cNvGrpSpPr/>
          <p:nvPr/>
        </p:nvGrpSpPr>
        <p:grpSpPr>
          <a:xfrm>
            <a:off x="1604964" y="6211344"/>
            <a:ext cx="2738438" cy="3651250"/>
            <a:chOff x="1597025" y="950439"/>
            <a:chExt cx="2738438" cy="3651250"/>
          </a:xfrm>
        </p:grpSpPr>
        <p:sp>
          <p:nvSpPr>
            <p:cNvPr id="25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082509" y="6211344"/>
            <a:ext cx="2738438" cy="3651250"/>
            <a:chOff x="1597025" y="950439"/>
            <a:chExt cx="2738438" cy="3651250"/>
          </a:xfrm>
        </p:grpSpPr>
        <p:sp>
          <p:nvSpPr>
            <p:cNvPr id="25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036470" y="898052"/>
            <a:ext cx="2822575" cy="3729037"/>
            <a:chOff x="1570038" y="898052"/>
            <a:chExt cx="2822575" cy="3729037"/>
          </a:xfrm>
        </p:grpSpPr>
        <p:sp>
          <p:nvSpPr>
            <p:cNvPr id="201" name="Rectangle 200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03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4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8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9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0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570038" y="898052"/>
            <a:ext cx="2822575" cy="3729037"/>
            <a:chOff x="1570038" y="898052"/>
            <a:chExt cx="2822575" cy="3729037"/>
          </a:xfrm>
        </p:grpSpPr>
        <p:sp>
          <p:nvSpPr>
            <p:cNvPr id="6" name="Rectangle 5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92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4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5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6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7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8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9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cxnSp>
        <p:nvCxnSpPr>
          <p:cNvPr id="144" name="Straight Connector 143"/>
          <p:cNvCxnSpPr/>
          <p:nvPr/>
        </p:nvCxnSpPr>
        <p:spPr>
          <a:xfrm>
            <a:off x="0" y="5260871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0180289" y="1625482"/>
            <a:ext cx="3374136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295"/>
          <p:cNvSpPr>
            <a:spLocks noChangeArrowheads="1"/>
          </p:cNvSpPr>
          <p:nvPr/>
        </p:nvSpPr>
        <p:spPr bwMode="auto">
          <a:xfrm>
            <a:off x="6676232" y="1638182"/>
            <a:ext cx="15462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FOR SAFETY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KEEP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ONE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SAFE DEPOSIT BOX KEY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IN THIS WALLET</a:t>
            </a:r>
          </a:p>
        </p:txBody>
      </p:sp>
      <p:sp>
        <p:nvSpPr>
          <p:cNvPr id="160" name="Line 296"/>
          <p:cNvSpPr>
            <a:spLocks noChangeShapeType="1"/>
          </p:cNvSpPr>
          <p:nvPr/>
        </p:nvSpPr>
        <p:spPr bwMode="auto">
          <a:xfrm>
            <a:off x="7247732" y="2431932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1" name="Rectangle 297"/>
          <p:cNvSpPr>
            <a:spLocks noChangeArrowheads="1"/>
          </p:cNvSpPr>
          <p:nvPr/>
        </p:nvSpPr>
        <p:spPr bwMode="auto">
          <a:xfrm>
            <a:off x="6704807" y="2455744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800">
                <a:latin typeface="Arial" charset="0"/>
                <a:cs typeface="+mn-cs"/>
              </a:rPr>
              <a:t>Loss of keys will cause you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considerable expense.  Both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keys must be returned to us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when box is surrendered.</a:t>
            </a:r>
          </a:p>
        </p:txBody>
      </p:sp>
      <p:sp>
        <p:nvSpPr>
          <p:cNvPr id="162" name="Oval 298"/>
          <p:cNvSpPr>
            <a:spLocks noChangeArrowheads="1"/>
          </p:cNvSpPr>
          <p:nvPr/>
        </p:nvSpPr>
        <p:spPr bwMode="auto">
          <a:xfrm>
            <a:off x="7420769" y="3095507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" name="Rectangle 299"/>
          <p:cNvSpPr>
            <a:spLocks noChangeArrowheads="1"/>
          </p:cNvSpPr>
          <p:nvPr/>
        </p:nvSpPr>
        <p:spPr bwMode="auto">
          <a:xfrm>
            <a:off x="6530182" y="3366969"/>
            <a:ext cx="18176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POLISH NATIONAL</a:t>
            </a:r>
          </a:p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CREDIT UNION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46 MAIN STREET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CHICOPEE, MA 01020</a:t>
            </a:r>
          </a:p>
        </p:txBody>
      </p:sp>
      <p:sp>
        <p:nvSpPr>
          <p:cNvPr id="164" name="Text Box 314"/>
          <p:cNvSpPr txBox="1">
            <a:spLocks noChangeArrowheads="1"/>
          </p:cNvSpPr>
          <p:nvPr/>
        </p:nvSpPr>
        <p:spPr bwMode="auto">
          <a:xfrm>
            <a:off x="5663407" y="3921007"/>
            <a:ext cx="579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cs typeface="+mn-cs"/>
              </a:rPr>
              <a:t># 5412</a:t>
            </a:r>
          </a:p>
        </p:txBody>
      </p:sp>
      <p:sp>
        <p:nvSpPr>
          <p:cNvPr id="165" name="Rectangle 315"/>
          <p:cNvSpPr>
            <a:spLocks noChangeArrowheads="1"/>
          </p:cNvSpPr>
          <p:nvPr/>
        </p:nvSpPr>
        <p:spPr bwMode="auto">
          <a:xfrm rot="10800000">
            <a:off x="6704807" y="4387732"/>
            <a:ext cx="148748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700">
                <a:latin typeface="Arial" charset="0"/>
                <a:cs typeface="+mn-cs"/>
              </a:rPr>
              <a:t>Form 313</a:t>
            </a:r>
          </a:p>
        </p:txBody>
      </p:sp>
      <p:sp>
        <p:nvSpPr>
          <p:cNvPr id="173" name="Rectangle 295"/>
          <p:cNvSpPr>
            <a:spLocks noChangeArrowheads="1"/>
          </p:cNvSpPr>
          <p:nvPr/>
        </p:nvSpPr>
        <p:spPr bwMode="auto">
          <a:xfrm>
            <a:off x="2205039" y="1638182"/>
            <a:ext cx="15462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FOR SAFETY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KEEP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ONE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SAFE DEPOSIT BOX KEY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IN THIS WALLET</a:t>
            </a:r>
          </a:p>
        </p:txBody>
      </p:sp>
      <p:sp>
        <p:nvSpPr>
          <p:cNvPr id="174" name="Line 296"/>
          <p:cNvSpPr>
            <a:spLocks noChangeShapeType="1"/>
          </p:cNvSpPr>
          <p:nvPr/>
        </p:nvSpPr>
        <p:spPr bwMode="auto">
          <a:xfrm>
            <a:off x="2776539" y="2431932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5" name="Rectangle 297"/>
          <p:cNvSpPr>
            <a:spLocks noChangeArrowheads="1"/>
          </p:cNvSpPr>
          <p:nvPr/>
        </p:nvSpPr>
        <p:spPr bwMode="auto">
          <a:xfrm>
            <a:off x="2233614" y="2455744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800">
                <a:latin typeface="Arial" charset="0"/>
                <a:cs typeface="+mn-cs"/>
              </a:rPr>
              <a:t>Loss of keys will cause you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considerable expense.  Both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keys must be returned to us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when box is surrendered.</a:t>
            </a:r>
          </a:p>
        </p:txBody>
      </p:sp>
      <p:sp>
        <p:nvSpPr>
          <p:cNvPr id="176" name="Oval 298"/>
          <p:cNvSpPr>
            <a:spLocks noChangeArrowheads="1"/>
          </p:cNvSpPr>
          <p:nvPr/>
        </p:nvSpPr>
        <p:spPr bwMode="auto">
          <a:xfrm>
            <a:off x="2949576" y="3095507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7" name="Rectangle 299"/>
          <p:cNvSpPr>
            <a:spLocks noChangeArrowheads="1"/>
          </p:cNvSpPr>
          <p:nvPr/>
        </p:nvSpPr>
        <p:spPr bwMode="auto">
          <a:xfrm>
            <a:off x="2058989" y="3366969"/>
            <a:ext cx="18176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POLISH NATIONAL</a:t>
            </a:r>
          </a:p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CREDIT UNION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46 MAIN STREET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CHICOPEE, MA 01020</a:t>
            </a:r>
          </a:p>
        </p:txBody>
      </p:sp>
      <p:sp>
        <p:nvSpPr>
          <p:cNvPr id="178" name="Text Box 314"/>
          <p:cNvSpPr txBox="1">
            <a:spLocks noChangeArrowheads="1"/>
          </p:cNvSpPr>
          <p:nvPr/>
        </p:nvSpPr>
        <p:spPr bwMode="auto">
          <a:xfrm>
            <a:off x="1192214" y="3921007"/>
            <a:ext cx="579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cs typeface="+mn-cs"/>
              </a:rPr>
              <a:t># 5412</a:t>
            </a:r>
          </a:p>
        </p:txBody>
      </p:sp>
      <p:sp>
        <p:nvSpPr>
          <p:cNvPr id="179" name="Rectangle 315"/>
          <p:cNvSpPr>
            <a:spLocks noChangeArrowheads="1"/>
          </p:cNvSpPr>
          <p:nvPr/>
        </p:nvSpPr>
        <p:spPr bwMode="auto">
          <a:xfrm rot="10800000">
            <a:off x="2233614" y="4387732"/>
            <a:ext cx="148748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700">
                <a:latin typeface="Arial" charset="0"/>
                <a:cs typeface="+mn-cs"/>
              </a:rPr>
              <a:t>Form 313</a:t>
            </a:r>
          </a:p>
        </p:txBody>
      </p:sp>
      <p:sp>
        <p:nvSpPr>
          <p:cNvPr id="194" name="Rectangle 295"/>
          <p:cNvSpPr>
            <a:spLocks noChangeArrowheads="1"/>
          </p:cNvSpPr>
          <p:nvPr/>
        </p:nvSpPr>
        <p:spPr bwMode="auto">
          <a:xfrm>
            <a:off x="6676232" y="6871981"/>
            <a:ext cx="15462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FOR SAFETY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KEEP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ONE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SAFE DEPOSIT BOX KEY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IN THIS WALLET</a:t>
            </a:r>
          </a:p>
        </p:txBody>
      </p:sp>
      <p:sp>
        <p:nvSpPr>
          <p:cNvPr id="195" name="Line 296"/>
          <p:cNvSpPr>
            <a:spLocks noChangeShapeType="1"/>
          </p:cNvSpPr>
          <p:nvPr/>
        </p:nvSpPr>
        <p:spPr bwMode="auto">
          <a:xfrm>
            <a:off x="7247732" y="7665731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6" name="Rectangle 297"/>
          <p:cNvSpPr>
            <a:spLocks noChangeArrowheads="1"/>
          </p:cNvSpPr>
          <p:nvPr/>
        </p:nvSpPr>
        <p:spPr bwMode="auto">
          <a:xfrm>
            <a:off x="6704807" y="7689543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800">
                <a:latin typeface="Arial" charset="0"/>
                <a:cs typeface="+mn-cs"/>
              </a:rPr>
              <a:t>Loss of keys will cause you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considerable expense.  Both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keys must be returned to us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when box is surrendered.</a:t>
            </a:r>
          </a:p>
        </p:txBody>
      </p:sp>
      <p:sp>
        <p:nvSpPr>
          <p:cNvPr id="197" name="Oval 298"/>
          <p:cNvSpPr>
            <a:spLocks noChangeArrowheads="1"/>
          </p:cNvSpPr>
          <p:nvPr/>
        </p:nvSpPr>
        <p:spPr bwMode="auto">
          <a:xfrm>
            <a:off x="7420769" y="8329306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8" name="Rectangle 299"/>
          <p:cNvSpPr>
            <a:spLocks noChangeArrowheads="1"/>
          </p:cNvSpPr>
          <p:nvPr/>
        </p:nvSpPr>
        <p:spPr bwMode="auto">
          <a:xfrm>
            <a:off x="6530182" y="8600768"/>
            <a:ext cx="18176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POLISH NATIONAL</a:t>
            </a:r>
          </a:p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CREDIT UNION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46 MAIN STREET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CHICOPEE, MA 01020</a:t>
            </a:r>
          </a:p>
        </p:txBody>
      </p:sp>
      <p:sp>
        <p:nvSpPr>
          <p:cNvPr id="199" name="Text Box 314"/>
          <p:cNvSpPr txBox="1">
            <a:spLocks noChangeArrowheads="1"/>
          </p:cNvSpPr>
          <p:nvPr/>
        </p:nvSpPr>
        <p:spPr bwMode="auto">
          <a:xfrm>
            <a:off x="5663407" y="9154806"/>
            <a:ext cx="579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cs typeface="+mn-cs"/>
              </a:rPr>
              <a:t># 5412</a:t>
            </a:r>
          </a:p>
        </p:txBody>
      </p:sp>
      <p:sp>
        <p:nvSpPr>
          <p:cNvPr id="200" name="Rectangle 315"/>
          <p:cNvSpPr>
            <a:spLocks noChangeArrowheads="1"/>
          </p:cNvSpPr>
          <p:nvPr/>
        </p:nvSpPr>
        <p:spPr bwMode="auto">
          <a:xfrm rot="10800000">
            <a:off x="6704807" y="9621531"/>
            <a:ext cx="148748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700">
                <a:latin typeface="Arial" charset="0"/>
                <a:cs typeface="+mn-cs"/>
              </a:rPr>
              <a:t>Form 313</a:t>
            </a:r>
          </a:p>
        </p:txBody>
      </p:sp>
      <p:sp>
        <p:nvSpPr>
          <p:cNvPr id="215" name="Rectangle 295"/>
          <p:cNvSpPr>
            <a:spLocks noChangeArrowheads="1"/>
          </p:cNvSpPr>
          <p:nvPr/>
        </p:nvSpPr>
        <p:spPr bwMode="auto">
          <a:xfrm>
            <a:off x="2205039" y="6871981"/>
            <a:ext cx="15462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FOR SAFETY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KEEP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ONE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SAFE DEPOSIT BOX KEY</a:t>
            </a:r>
          </a:p>
          <a:p>
            <a:pPr algn="ctr" defTabSz="804863" eaLnBrk="0" hangingPunct="0">
              <a:defRPr/>
            </a:pPr>
            <a:r>
              <a:rPr lang="en-US" sz="900" b="1" dirty="0">
                <a:latin typeface="Arial" charset="0"/>
                <a:cs typeface="+mn-cs"/>
              </a:rPr>
              <a:t>IN THIS WALLET</a:t>
            </a:r>
          </a:p>
        </p:txBody>
      </p:sp>
      <p:sp>
        <p:nvSpPr>
          <p:cNvPr id="216" name="Line 296"/>
          <p:cNvSpPr>
            <a:spLocks noChangeShapeType="1"/>
          </p:cNvSpPr>
          <p:nvPr/>
        </p:nvSpPr>
        <p:spPr bwMode="auto">
          <a:xfrm>
            <a:off x="2776539" y="7665731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7" name="Rectangle 297"/>
          <p:cNvSpPr>
            <a:spLocks noChangeArrowheads="1"/>
          </p:cNvSpPr>
          <p:nvPr/>
        </p:nvSpPr>
        <p:spPr bwMode="auto">
          <a:xfrm>
            <a:off x="2233614" y="7689543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800">
                <a:latin typeface="Arial" charset="0"/>
                <a:cs typeface="+mn-cs"/>
              </a:rPr>
              <a:t>Loss of keys will cause you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considerable expense.  Both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keys must be returned to us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when box is surrendered.</a:t>
            </a:r>
          </a:p>
        </p:txBody>
      </p:sp>
      <p:sp>
        <p:nvSpPr>
          <p:cNvPr id="218" name="Oval 298"/>
          <p:cNvSpPr>
            <a:spLocks noChangeArrowheads="1"/>
          </p:cNvSpPr>
          <p:nvPr/>
        </p:nvSpPr>
        <p:spPr bwMode="auto">
          <a:xfrm>
            <a:off x="2949576" y="8329306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" name="Rectangle 299"/>
          <p:cNvSpPr>
            <a:spLocks noChangeArrowheads="1"/>
          </p:cNvSpPr>
          <p:nvPr/>
        </p:nvSpPr>
        <p:spPr bwMode="auto">
          <a:xfrm>
            <a:off x="2058989" y="8600768"/>
            <a:ext cx="18176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POLISH NATIONAL</a:t>
            </a:r>
          </a:p>
          <a:p>
            <a:pPr algn="ctr" defTabSz="804863" eaLnBrk="0" hangingPunct="0">
              <a:defRPr/>
            </a:pPr>
            <a:r>
              <a:rPr lang="en-US" sz="1000" b="1" dirty="0">
                <a:cs typeface="+mn-cs"/>
              </a:rPr>
              <a:t>CREDIT UNION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46 MAIN STREET</a:t>
            </a:r>
          </a:p>
          <a:p>
            <a:pPr algn="ctr" defTabSz="804863" eaLnBrk="0" hangingPunct="0">
              <a:defRPr/>
            </a:pPr>
            <a:r>
              <a:rPr lang="en-US" sz="900" dirty="0">
                <a:cs typeface="+mn-cs"/>
              </a:rPr>
              <a:t>CHICOPEE, MA 01020</a:t>
            </a:r>
          </a:p>
        </p:txBody>
      </p:sp>
      <p:sp>
        <p:nvSpPr>
          <p:cNvPr id="220" name="Text Box 314"/>
          <p:cNvSpPr txBox="1">
            <a:spLocks noChangeArrowheads="1"/>
          </p:cNvSpPr>
          <p:nvPr/>
        </p:nvSpPr>
        <p:spPr bwMode="auto">
          <a:xfrm>
            <a:off x="1192214" y="9154806"/>
            <a:ext cx="579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cs typeface="+mn-cs"/>
              </a:rPr>
              <a:t># 5412</a:t>
            </a:r>
          </a:p>
        </p:txBody>
      </p:sp>
      <p:sp>
        <p:nvSpPr>
          <p:cNvPr id="221" name="Rectangle 315"/>
          <p:cNvSpPr>
            <a:spLocks noChangeArrowheads="1"/>
          </p:cNvSpPr>
          <p:nvPr/>
        </p:nvSpPr>
        <p:spPr bwMode="auto">
          <a:xfrm rot="10800000">
            <a:off x="2233614" y="9621531"/>
            <a:ext cx="1487487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700">
                <a:latin typeface="Arial" charset="0"/>
                <a:cs typeface="+mn-cs"/>
              </a:rPr>
              <a:t>Form 313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0666953" y="3758964"/>
            <a:ext cx="3374136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7025" y="950439"/>
            <a:ext cx="2738438" cy="3651250"/>
            <a:chOff x="1597025" y="950439"/>
            <a:chExt cx="2738438" cy="3651250"/>
          </a:xfrm>
        </p:grpSpPr>
        <p:sp>
          <p:nvSpPr>
            <p:cNvPr id="10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4" name="Text Box 329"/>
          <p:cNvSpPr txBox="1">
            <a:spLocks noChangeArrowheads="1"/>
          </p:cNvSpPr>
          <p:nvPr/>
        </p:nvSpPr>
        <p:spPr bwMode="auto">
          <a:xfrm>
            <a:off x="-3228975" y="3905013"/>
            <a:ext cx="463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# 5304</a:t>
            </a:r>
          </a:p>
        </p:txBody>
      </p:sp>
      <p:sp>
        <p:nvSpPr>
          <p:cNvPr id="105" name="Rectangle 365"/>
          <p:cNvSpPr>
            <a:spLocks noChangeArrowheads="1"/>
          </p:cNvSpPr>
          <p:nvPr/>
        </p:nvSpPr>
        <p:spPr bwMode="auto">
          <a:xfrm rot="10800000">
            <a:off x="-2332038" y="4243151"/>
            <a:ext cx="18097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Bankers Supply, Inc.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Macon, GA 31203</a:t>
            </a:r>
          </a:p>
        </p:txBody>
      </p:sp>
      <p:sp>
        <p:nvSpPr>
          <p:cNvPr id="106" name="Rectangle 379"/>
          <p:cNvSpPr>
            <a:spLocks noChangeArrowheads="1"/>
          </p:cNvSpPr>
          <p:nvPr/>
        </p:nvSpPr>
        <p:spPr bwMode="auto">
          <a:xfrm>
            <a:off x="-2209800" y="1642826"/>
            <a:ext cx="15462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FOR SAFETY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KEEP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ONE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SAFE DEPOSIT BOX KEY</a:t>
            </a:r>
          </a:p>
          <a:p>
            <a:pPr algn="ctr" defTabSz="804863"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IN THIS WALLET</a:t>
            </a:r>
          </a:p>
        </p:txBody>
      </p:sp>
      <p:sp>
        <p:nvSpPr>
          <p:cNvPr id="107" name="Line 380"/>
          <p:cNvSpPr>
            <a:spLocks noChangeShapeType="1"/>
          </p:cNvSpPr>
          <p:nvPr/>
        </p:nvSpPr>
        <p:spPr bwMode="auto">
          <a:xfrm>
            <a:off x="-1644650" y="2438163"/>
            <a:ext cx="40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8" name="Rectangle 381"/>
          <p:cNvSpPr>
            <a:spLocks noChangeArrowheads="1"/>
          </p:cNvSpPr>
          <p:nvPr/>
        </p:nvSpPr>
        <p:spPr bwMode="auto">
          <a:xfrm>
            <a:off x="-2187575" y="2461976"/>
            <a:ext cx="14874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>
              <a:defRPr/>
            </a:pPr>
            <a:r>
              <a:rPr lang="en-US" sz="800">
                <a:latin typeface="Arial" charset="0"/>
                <a:cs typeface="+mn-cs"/>
              </a:rPr>
              <a:t>Loss of keys will cause you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considerable expense.  Both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keys must be returned to us</a:t>
            </a:r>
            <a:br>
              <a:rPr lang="en-US" sz="800">
                <a:latin typeface="Arial" charset="0"/>
                <a:cs typeface="+mn-cs"/>
              </a:rPr>
            </a:br>
            <a:r>
              <a:rPr lang="en-US" sz="800">
                <a:latin typeface="Arial" charset="0"/>
                <a:cs typeface="+mn-cs"/>
              </a:rPr>
              <a:t>when box is surrendered.</a:t>
            </a:r>
          </a:p>
        </p:txBody>
      </p:sp>
      <p:sp>
        <p:nvSpPr>
          <p:cNvPr id="109" name="Oval 382"/>
          <p:cNvSpPr>
            <a:spLocks noChangeArrowheads="1"/>
          </p:cNvSpPr>
          <p:nvPr/>
        </p:nvSpPr>
        <p:spPr bwMode="auto">
          <a:xfrm>
            <a:off x="-1471613" y="3100151"/>
            <a:ext cx="57150" cy="476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" name="Rectangle 383"/>
          <p:cNvSpPr>
            <a:spLocks noChangeArrowheads="1"/>
          </p:cNvSpPr>
          <p:nvPr/>
        </p:nvSpPr>
        <p:spPr bwMode="auto">
          <a:xfrm>
            <a:off x="-2344738" y="3371613"/>
            <a:ext cx="181768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1000" b="1">
                <a:latin typeface="Arial" charset="0"/>
              </a:rPr>
              <a:t>Monroe County Bank</a:t>
            </a:r>
          </a:p>
          <a:p>
            <a:pPr algn="ctr" defTabSz="804863" eaLnBrk="0" hangingPunct="0"/>
            <a:r>
              <a:rPr lang="en-US" sz="900">
                <a:latin typeface="Arial" charset="0"/>
              </a:rPr>
              <a:t>Post Office Box 1</a:t>
            </a:r>
          </a:p>
          <a:p>
            <a:pPr algn="ctr" defTabSz="804863" eaLnBrk="0" hangingPunct="0"/>
            <a:r>
              <a:rPr lang="en-US" sz="900">
                <a:latin typeface="Arial" charset="0"/>
              </a:rPr>
              <a:t>Forsyth, GA 31029</a:t>
            </a:r>
          </a:p>
        </p:txBody>
      </p:sp>
      <p:grpSp>
        <p:nvGrpSpPr>
          <p:cNvPr id="222" name="Group 221"/>
          <p:cNvGrpSpPr/>
          <p:nvPr/>
        </p:nvGrpSpPr>
        <p:grpSpPr>
          <a:xfrm>
            <a:off x="6074570" y="950439"/>
            <a:ext cx="2738438" cy="3651250"/>
            <a:chOff x="1597025" y="950439"/>
            <a:chExt cx="2738438" cy="3651250"/>
          </a:xfrm>
        </p:grpSpPr>
        <p:sp>
          <p:nvSpPr>
            <p:cNvPr id="2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167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cp:lastPrinted>2012-03-22T17:31:54Z</cp:lastPrinted>
  <dcterms:created xsi:type="dcterms:W3CDTF">2012-03-21T20:17:12Z</dcterms:created>
  <dcterms:modified xsi:type="dcterms:W3CDTF">2012-03-22T18:30:51Z</dcterms:modified>
</cp:coreProperties>
</file>