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601200" cy="10972800"/>
  <p:notesSz cx="6858000" cy="9144000"/>
  <p:defaultTextStyle>
    <a:defPPr>
      <a:defRPr lang="en-US"/>
    </a:defPPr>
    <a:lvl1pPr marL="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82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64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46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1288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9110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932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754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2576" algn="l" defTabSz="587822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656" y="1792"/>
      </p:cViewPr>
      <p:guideLst>
        <p:guide orient="horz" pos="3456"/>
        <p:guide pos="30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408681"/>
            <a:ext cx="8161020" cy="23520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6217920"/>
            <a:ext cx="6720840" cy="28041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8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6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4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12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9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9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25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95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812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703582"/>
            <a:ext cx="2268616" cy="149783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703582"/>
            <a:ext cx="6645831" cy="1497837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133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19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7051041"/>
            <a:ext cx="8161020" cy="217932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4650742"/>
            <a:ext cx="8161020" cy="240029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82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644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128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91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93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7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257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156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4097022"/>
            <a:ext cx="4457224" cy="1158493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4097022"/>
            <a:ext cx="4457224" cy="11584939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482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39421"/>
            <a:ext cx="864108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456181"/>
            <a:ext cx="4242197" cy="1023619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3479800"/>
            <a:ext cx="4242197" cy="63220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456181"/>
            <a:ext cx="4243864" cy="1023619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822" indent="0">
              <a:buNone/>
              <a:defRPr sz="2600" b="1"/>
            </a:lvl2pPr>
            <a:lvl3pPr marL="1175644" indent="0">
              <a:buNone/>
              <a:defRPr sz="2300" b="1"/>
            </a:lvl3pPr>
            <a:lvl4pPr marL="1763466" indent="0">
              <a:buNone/>
              <a:defRPr sz="2100" b="1"/>
            </a:lvl4pPr>
            <a:lvl5pPr marL="2351288" indent="0">
              <a:buNone/>
              <a:defRPr sz="2100" b="1"/>
            </a:lvl5pPr>
            <a:lvl6pPr marL="2939110" indent="0">
              <a:buNone/>
              <a:defRPr sz="2100" b="1"/>
            </a:lvl6pPr>
            <a:lvl7pPr marL="3526932" indent="0">
              <a:buNone/>
              <a:defRPr sz="2100" b="1"/>
            </a:lvl7pPr>
            <a:lvl8pPr marL="4114754" indent="0">
              <a:buNone/>
              <a:defRPr sz="2100" b="1"/>
            </a:lvl8pPr>
            <a:lvl9pPr marL="4702576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3479800"/>
            <a:ext cx="4243864" cy="632206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31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98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53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436880"/>
            <a:ext cx="3158729" cy="1859280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436881"/>
            <a:ext cx="5367338" cy="9364981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296161"/>
            <a:ext cx="3158729" cy="7505701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90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7680960"/>
            <a:ext cx="5760720" cy="906781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980440"/>
            <a:ext cx="5760720" cy="6583680"/>
          </a:xfrm>
        </p:spPr>
        <p:txBody>
          <a:bodyPr/>
          <a:lstStyle>
            <a:lvl1pPr marL="0" indent="0">
              <a:buNone/>
              <a:defRPr sz="4100"/>
            </a:lvl1pPr>
            <a:lvl2pPr marL="587822" indent="0">
              <a:buNone/>
              <a:defRPr sz="3600"/>
            </a:lvl2pPr>
            <a:lvl3pPr marL="1175644" indent="0">
              <a:buNone/>
              <a:defRPr sz="3100"/>
            </a:lvl3pPr>
            <a:lvl4pPr marL="1763466" indent="0">
              <a:buNone/>
              <a:defRPr sz="2600"/>
            </a:lvl4pPr>
            <a:lvl5pPr marL="2351288" indent="0">
              <a:buNone/>
              <a:defRPr sz="2600"/>
            </a:lvl5pPr>
            <a:lvl6pPr marL="2939110" indent="0">
              <a:buNone/>
              <a:defRPr sz="2600"/>
            </a:lvl6pPr>
            <a:lvl7pPr marL="3526932" indent="0">
              <a:buNone/>
              <a:defRPr sz="2600"/>
            </a:lvl7pPr>
            <a:lvl8pPr marL="4114754" indent="0">
              <a:buNone/>
              <a:defRPr sz="2600"/>
            </a:lvl8pPr>
            <a:lvl9pPr marL="4702576" indent="0">
              <a:buNone/>
              <a:defRPr sz="2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8587741"/>
            <a:ext cx="5760720" cy="1287779"/>
          </a:xfrm>
        </p:spPr>
        <p:txBody>
          <a:bodyPr/>
          <a:lstStyle>
            <a:lvl1pPr marL="0" indent="0">
              <a:buNone/>
              <a:defRPr sz="1800"/>
            </a:lvl1pPr>
            <a:lvl2pPr marL="587822" indent="0">
              <a:buNone/>
              <a:defRPr sz="1500"/>
            </a:lvl2pPr>
            <a:lvl3pPr marL="1175644" indent="0">
              <a:buNone/>
              <a:defRPr sz="1300"/>
            </a:lvl3pPr>
            <a:lvl4pPr marL="1763466" indent="0">
              <a:buNone/>
              <a:defRPr sz="1200"/>
            </a:lvl4pPr>
            <a:lvl5pPr marL="2351288" indent="0">
              <a:buNone/>
              <a:defRPr sz="1200"/>
            </a:lvl5pPr>
            <a:lvl6pPr marL="2939110" indent="0">
              <a:buNone/>
              <a:defRPr sz="1200"/>
            </a:lvl6pPr>
            <a:lvl7pPr marL="3526932" indent="0">
              <a:buNone/>
              <a:defRPr sz="1200"/>
            </a:lvl7pPr>
            <a:lvl8pPr marL="4114754" indent="0">
              <a:buNone/>
              <a:defRPr sz="1200"/>
            </a:lvl8pPr>
            <a:lvl9pPr marL="4702576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61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439421"/>
            <a:ext cx="8641080" cy="1828800"/>
          </a:xfrm>
          <a:prstGeom prst="rect">
            <a:avLst/>
          </a:prstGeom>
        </p:spPr>
        <p:txBody>
          <a:bodyPr vert="horz" lIns="117564" tIns="58782" rIns="117564" bIns="58782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560321"/>
            <a:ext cx="8641080" cy="7241541"/>
          </a:xfrm>
          <a:prstGeom prst="rect">
            <a:avLst/>
          </a:prstGeom>
        </p:spPr>
        <p:txBody>
          <a:bodyPr vert="horz" lIns="117564" tIns="58782" rIns="117564" bIns="58782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0170161"/>
            <a:ext cx="22402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35E74-9F18-694E-840F-0A0EF8AFA581}" type="datetimeFigureOut">
              <a:rPr lang="en-US" smtClean="0"/>
              <a:t>3/22/12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0170161"/>
            <a:ext cx="30403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0170161"/>
            <a:ext cx="2240280" cy="584200"/>
          </a:xfrm>
          <a:prstGeom prst="rect">
            <a:avLst/>
          </a:prstGeom>
        </p:spPr>
        <p:txBody>
          <a:bodyPr vert="horz" lIns="117564" tIns="58782" rIns="117564" bIns="58782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B09AF-FCE7-774B-8550-970F717D93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033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7822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67" indent="-440867" algn="l" defTabSz="587822" rtl="0" eaLnBrk="1" latinLnBrk="0" hangingPunct="1">
        <a:spcBef>
          <a:spcPct val="20000"/>
        </a:spcBef>
        <a:buFont typeface="Arial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211" indent="-367389" algn="l" defTabSz="587822" rtl="0" eaLnBrk="1" latinLnBrk="0" hangingPunct="1">
        <a:spcBef>
          <a:spcPct val="20000"/>
        </a:spcBef>
        <a:buFont typeface="Arial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555" indent="-293911" algn="l" defTabSz="587822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377" indent="-293911" algn="l" defTabSz="587822" rtl="0" eaLnBrk="1" latinLnBrk="0" hangingPunct="1">
        <a:spcBef>
          <a:spcPct val="20000"/>
        </a:spcBef>
        <a:buFont typeface="Arial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5199" indent="-293911" algn="l" defTabSz="587822" rtl="0" eaLnBrk="1" latinLnBrk="0" hangingPunct="1">
        <a:spcBef>
          <a:spcPct val="20000"/>
        </a:spcBef>
        <a:buFont typeface="Arial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021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843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665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6487" indent="-293911" algn="l" defTabSz="587822" rtl="0" eaLnBrk="1" latinLnBrk="0" hangingPunct="1">
        <a:spcBef>
          <a:spcPct val="20000"/>
        </a:spcBef>
        <a:buFont typeface="Arial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82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64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46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288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9110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932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4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2576" algn="l" defTabSz="587822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7" name="Group 226"/>
          <p:cNvGrpSpPr/>
          <p:nvPr/>
        </p:nvGrpSpPr>
        <p:grpSpPr>
          <a:xfrm>
            <a:off x="6044409" y="6158957"/>
            <a:ext cx="2822575" cy="3729037"/>
            <a:chOff x="1570038" y="898052"/>
            <a:chExt cx="2822575" cy="3729037"/>
          </a:xfrm>
        </p:grpSpPr>
        <p:sp>
          <p:nvSpPr>
            <p:cNvPr id="228" name="Rectangle 227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9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230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1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2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3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4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5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6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37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238" name="Group 237"/>
          <p:cNvGrpSpPr/>
          <p:nvPr/>
        </p:nvGrpSpPr>
        <p:grpSpPr>
          <a:xfrm>
            <a:off x="1577977" y="6158957"/>
            <a:ext cx="2822575" cy="3729037"/>
            <a:chOff x="1570038" y="898052"/>
            <a:chExt cx="2822575" cy="3729037"/>
          </a:xfrm>
        </p:grpSpPr>
        <p:sp>
          <p:nvSpPr>
            <p:cNvPr id="239" name="Rectangle 238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40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241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2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3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4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5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6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7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48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249" name="Group 248"/>
          <p:cNvGrpSpPr/>
          <p:nvPr/>
        </p:nvGrpSpPr>
        <p:grpSpPr>
          <a:xfrm>
            <a:off x="1604964" y="6211344"/>
            <a:ext cx="2738438" cy="3651250"/>
            <a:chOff x="1597025" y="950439"/>
            <a:chExt cx="2738438" cy="3651250"/>
          </a:xfrm>
        </p:grpSpPr>
        <p:sp>
          <p:nvSpPr>
            <p:cNvPr id="25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254" name="Group 253"/>
          <p:cNvGrpSpPr/>
          <p:nvPr/>
        </p:nvGrpSpPr>
        <p:grpSpPr>
          <a:xfrm>
            <a:off x="6082509" y="6211344"/>
            <a:ext cx="2738438" cy="3651250"/>
            <a:chOff x="1597025" y="950439"/>
            <a:chExt cx="2738438" cy="3651250"/>
          </a:xfrm>
        </p:grpSpPr>
        <p:sp>
          <p:nvSpPr>
            <p:cNvPr id="255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6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7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58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189" name="Group 188"/>
          <p:cNvGrpSpPr/>
          <p:nvPr/>
        </p:nvGrpSpPr>
        <p:grpSpPr>
          <a:xfrm>
            <a:off x="6036470" y="898052"/>
            <a:ext cx="2822575" cy="3729037"/>
            <a:chOff x="1570038" y="898052"/>
            <a:chExt cx="2822575" cy="3729037"/>
          </a:xfrm>
        </p:grpSpPr>
        <p:sp>
          <p:nvSpPr>
            <p:cNvPr id="201" name="Rectangle 200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02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203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4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5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6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7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8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09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210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grpSp>
        <p:nvGrpSpPr>
          <p:cNvPr id="7" name="Group 6"/>
          <p:cNvGrpSpPr/>
          <p:nvPr/>
        </p:nvGrpSpPr>
        <p:grpSpPr>
          <a:xfrm>
            <a:off x="1570038" y="898052"/>
            <a:ext cx="2822575" cy="3729037"/>
            <a:chOff x="1570038" y="898052"/>
            <a:chExt cx="2822575" cy="3729037"/>
          </a:xfrm>
        </p:grpSpPr>
        <p:sp>
          <p:nvSpPr>
            <p:cNvPr id="6" name="Rectangle 5"/>
            <p:cNvSpPr/>
            <p:nvPr/>
          </p:nvSpPr>
          <p:spPr>
            <a:xfrm>
              <a:off x="2066926" y="1413989"/>
              <a:ext cx="1828800" cy="2743200"/>
            </a:xfrm>
            <a:prstGeom prst="rect">
              <a:avLst/>
            </a:prstGeom>
            <a:effectLst/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91" name="Group 208"/>
            <p:cNvGrpSpPr>
              <a:grpSpLocks/>
            </p:cNvGrpSpPr>
            <p:nvPr/>
          </p:nvGrpSpPr>
          <p:grpSpPr bwMode="auto">
            <a:xfrm>
              <a:off x="1570038" y="898052"/>
              <a:ext cx="2822575" cy="3729037"/>
              <a:chOff x="531" y="506"/>
              <a:chExt cx="1778" cy="2349"/>
            </a:xfrm>
          </p:grpSpPr>
          <p:sp>
            <p:nvSpPr>
              <p:cNvPr id="92" name="Line 209"/>
              <p:cNvSpPr>
                <a:spLocks noChangeShapeType="1"/>
              </p:cNvSpPr>
              <p:nvPr/>
            </p:nvSpPr>
            <p:spPr bwMode="auto">
              <a:xfrm>
                <a:off x="1983" y="831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3" name="Line 210"/>
              <p:cNvSpPr>
                <a:spLocks noChangeShapeType="1"/>
              </p:cNvSpPr>
              <p:nvPr/>
            </p:nvSpPr>
            <p:spPr bwMode="auto">
              <a:xfrm flipV="1">
                <a:off x="836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4" name="Line 211"/>
              <p:cNvSpPr>
                <a:spLocks noChangeShapeType="1"/>
              </p:cNvSpPr>
              <p:nvPr/>
            </p:nvSpPr>
            <p:spPr bwMode="auto">
              <a:xfrm flipV="1">
                <a:off x="1988" y="506"/>
                <a:ext cx="0" cy="32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5" name="Line 212"/>
              <p:cNvSpPr>
                <a:spLocks noChangeShapeType="1"/>
              </p:cNvSpPr>
              <p:nvPr/>
            </p:nvSpPr>
            <p:spPr bwMode="auto">
              <a:xfrm>
                <a:off x="1983" y="2559"/>
                <a:ext cx="32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6" name="Line 213"/>
              <p:cNvSpPr>
                <a:spLocks noChangeShapeType="1"/>
              </p:cNvSpPr>
              <p:nvPr/>
            </p:nvSpPr>
            <p:spPr bwMode="auto">
              <a:xfrm flipV="1">
                <a:off x="1988" y="2554"/>
                <a:ext cx="0" cy="30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7" name="Line 214"/>
              <p:cNvSpPr>
                <a:spLocks noChangeShapeType="1"/>
              </p:cNvSpPr>
              <p:nvPr/>
            </p:nvSpPr>
            <p:spPr bwMode="auto">
              <a:xfrm flipV="1">
                <a:off x="836" y="2549"/>
                <a:ext cx="0" cy="3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8" name="Line 215"/>
              <p:cNvSpPr>
                <a:spLocks noChangeShapeType="1"/>
              </p:cNvSpPr>
              <p:nvPr/>
            </p:nvSpPr>
            <p:spPr bwMode="auto">
              <a:xfrm>
                <a:off x="531" y="831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  <p:sp>
            <p:nvSpPr>
              <p:cNvPr id="99" name="Line 216"/>
              <p:cNvSpPr>
                <a:spLocks noChangeShapeType="1"/>
              </p:cNvSpPr>
              <p:nvPr/>
            </p:nvSpPr>
            <p:spPr bwMode="auto">
              <a:xfrm>
                <a:off x="531" y="2559"/>
                <a:ext cx="300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US">
                  <a:cs typeface="+mn-cs"/>
                </a:endParaRPr>
              </a:p>
            </p:txBody>
          </p:sp>
        </p:grpSp>
      </p:grpSp>
      <p:cxnSp>
        <p:nvCxnSpPr>
          <p:cNvPr id="144" name="Straight Connector 143"/>
          <p:cNvCxnSpPr/>
          <p:nvPr/>
        </p:nvCxnSpPr>
        <p:spPr>
          <a:xfrm>
            <a:off x="0" y="5260871"/>
            <a:ext cx="960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Rectangle 144"/>
          <p:cNvSpPr/>
          <p:nvPr/>
        </p:nvSpPr>
        <p:spPr>
          <a:xfrm>
            <a:off x="10180289" y="1625482"/>
            <a:ext cx="3374136" cy="1143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Rectangle 295"/>
          <p:cNvSpPr>
            <a:spLocks noChangeArrowheads="1"/>
          </p:cNvSpPr>
          <p:nvPr/>
        </p:nvSpPr>
        <p:spPr bwMode="auto">
          <a:xfrm>
            <a:off x="6676232" y="1638182"/>
            <a:ext cx="154622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FOR SAFETY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KEEP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ONE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SAFE DEPOSIT BOX KEY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IN THIS WALLET</a:t>
            </a:r>
          </a:p>
        </p:txBody>
      </p:sp>
      <p:sp>
        <p:nvSpPr>
          <p:cNvPr id="160" name="Line 296"/>
          <p:cNvSpPr>
            <a:spLocks noChangeShapeType="1"/>
          </p:cNvSpPr>
          <p:nvPr/>
        </p:nvSpPr>
        <p:spPr bwMode="auto">
          <a:xfrm>
            <a:off x="7247732" y="2431932"/>
            <a:ext cx="403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1" name="Rectangle 297"/>
          <p:cNvSpPr>
            <a:spLocks noChangeArrowheads="1"/>
          </p:cNvSpPr>
          <p:nvPr/>
        </p:nvSpPr>
        <p:spPr bwMode="auto">
          <a:xfrm>
            <a:off x="6704807" y="2455744"/>
            <a:ext cx="148748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>
              <a:defRPr/>
            </a:pPr>
            <a:r>
              <a:rPr lang="en-US" sz="800">
                <a:latin typeface="Arial" charset="0"/>
                <a:cs typeface="+mn-cs"/>
              </a:rPr>
              <a:t>Loss of keys will cause you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considerable expense.  Both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keys must be returned to us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when box is surrendered.</a:t>
            </a:r>
          </a:p>
        </p:txBody>
      </p:sp>
      <p:sp>
        <p:nvSpPr>
          <p:cNvPr id="162" name="Oval 298"/>
          <p:cNvSpPr>
            <a:spLocks noChangeArrowheads="1"/>
          </p:cNvSpPr>
          <p:nvPr/>
        </p:nvSpPr>
        <p:spPr bwMode="auto">
          <a:xfrm>
            <a:off x="7420769" y="3095507"/>
            <a:ext cx="57150" cy="476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63" name="Rectangle 299"/>
          <p:cNvSpPr>
            <a:spLocks noChangeArrowheads="1"/>
          </p:cNvSpPr>
          <p:nvPr/>
        </p:nvSpPr>
        <p:spPr bwMode="auto">
          <a:xfrm>
            <a:off x="6530182" y="3366969"/>
            <a:ext cx="181768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>
              <a:defRPr/>
            </a:pPr>
            <a:r>
              <a:rPr lang="en-US" sz="1000" b="1" dirty="0">
                <a:cs typeface="+mn-cs"/>
              </a:rPr>
              <a:t>POLISH NATIONAL</a:t>
            </a:r>
          </a:p>
          <a:p>
            <a:pPr algn="ctr" defTabSz="804863" eaLnBrk="0" hangingPunct="0">
              <a:defRPr/>
            </a:pPr>
            <a:r>
              <a:rPr lang="en-US" sz="1000" b="1" dirty="0">
                <a:cs typeface="+mn-cs"/>
              </a:rPr>
              <a:t>CREDIT UNION</a:t>
            </a:r>
          </a:p>
          <a:p>
            <a:pPr algn="ctr" defTabSz="804863" eaLnBrk="0" hangingPunct="0">
              <a:defRPr/>
            </a:pPr>
            <a:r>
              <a:rPr lang="en-US" sz="900" dirty="0">
                <a:cs typeface="+mn-cs"/>
              </a:rPr>
              <a:t>46 MAIN STREET</a:t>
            </a:r>
          </a:p>
          <a:p>
            <a:pPr algn="ctr" defTabSz="804863" eaLnBrk="0" hangingPunct="0">
              <a:defRPr/>
            </a:pPr>
            <a:r>
              <a:rPr lang="en-US" sz="900" dirty="0">
                <a:cs typeface="+mn-cs"/>
              </a:rPr>
              <a:t>CHICOPEE, MA 01020</a:t>
            </a:r>
          </a:p>
        </p:txBody>
      </p:sp>
      <p:sp>
        <p:nvSpPr>
          <p:cNvPr id="164" name="Text Box 314"/>
          <p:cNvSpPr txBox="1">
            <a:spLocks noChangeArrowheads="1"/>
          </p:cNvSpPr>
          <p:nvPr/>
        </p:nvSpPr>
        <p:spPr bwMode="auto">
          <a:xfrm>
            <a:off x="5663407" y="3921007"/>
            <a:ext cx="5794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>
                <a:cs typeface="+mn-cs"/>
              </a:rPr>
              <a:t># 5412</a:t>
            </a:r>
          </a:p>
        </p:txBody>
      </p:sp>
      <p:sp>
        <p:nvSpPr>
          <p:cNvPr id="165" name="Rectangle 315"/>
          <p:cNvSpPr>
            <a:spLocks noChangeArrowheads="1"/>
          </p:cNvSpPr>
          <p:nvPr/>
        </p:nvSpPr>
        <p:spPr bwMode="auto">
          <a:xfrm rot="10800000">
            <a:off x="6704807" y="4387732"/>
            <a:ext cx="1487487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>
              <a:defRPr/>
            </a:pPr>
            <a:r>
              <a:rPr lang="en-US" sz="700">
                <a:latin typeface="Arial" charset="0"/>
                <a:cs typeface="+mn-cs"/>
              </a:rPr>
              <a:t>Form 313</a:t>
            </a:r>
          </a:p>
        </p:txBody>
      </p:sp>
      <p:sp>
        <p:nvSpPr>
          <p:cNvPr id="173" name="Rectangle 295"/>
          <p:cNvSpPr>
            <a:spLocks noChangeArrowheads="1"/>
          </p:cNvSpPr>
          <p:nvPr/>
        </p:nvSpPr>
        <p:spPr bwMode="auto">
          <a:xfrm>
            <a:off x="2205039" y="1638182"/>
            <a:ext cx="154622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ctr" defTabSz="804863" eaLnBrk="0" hangingPunct="0">
              <a:defRPr/>
            </a:pPr>
            <a:r>
              <a:rPr lang="en-US" sz="900" b="1" dirty="0">
                <a:latin typeface="Arial" charset="0"/>
                <a:cs typeface="+mn-cs"/>
              </a:rPr>
              <a:t>FOR SAFETY</a:t>
            </a:r>
          </a:p>
          <a:p>
            <a:pPr algn="ctr" defTabSz="804863" eaLnBrk="0" hangingPunct="0">
              <a:defRPr/>
            </a:pPr>
            <a:r>
              <a:rPr lang="en-US" sz="900" b="1" dirty="0">
                <a:latin typeface="Arial" charset="0"/>
                <a:cs typeface="+mn-cs"/>
              </a:rPr>
              <a:t>KEEP</a:t>
            </a:r>
          </a:p>
          <a:p>
            <a:pPr algn="ctr" defTabSz="804863" eaLnBrk="0" hangingPunct="0">
              <a:defRPr/>
            </a:pPr>
            <a:r>
              <a:rPr lang="en-US" sz="900" b="1" dirty="0">
                <a:latin typeface="Arial" charset="0"/>
                <a:cs typeface="+mn-cs"/>
              </a:rPr>
              <a:t>ONE</a:t>
            </a:r>
          </a:p>
          <a:p>
            <a:pPr algn="ctr" defTabSz="804863" eaLnBrk="0" hangingPunct="0">
              <a:defRPr/>
            </a:pPr>
            <a:r>
              <a:rPr lang="en-US" sz="900" b="1" dirty="0">
                <a:latin typeface="Arial" charset="0"/>
                <a:cs typeface="+mn-cs"/>
              </a:rPr>
              <a:t>SAFE DEPOSIT BOX KEY</a:t>
            </a:r>
          </a:p>
          <a:p>
            <a:pPr algn="ctr" defTabSz="804863" eaLnBrk="0" hangingPunct="0">
              <a:defRPr/>
            </a:pPr>
            <a:r>
              <a:rPr lang="en-US" sz="900" b="1" dirty="0">
                <a:latin typeface="Arial" charset="0"/>
                <a:cs typeface="+mn-cs"/>
              </a:rPr>
              <a:t>IN THIS WALLET</a:t>
            </a:r>
          </a:p>
        </p:txBody>
      </p:sp>
      <p:sp>
        <p:nvSpPr>
          <p:cNvPr id="174" name="Line 296"/>
          <p:cNvSpPr>
            <a:spLocks noChangeShapeType="1"/>
          </p:cNvSpPr>
          <p:nvPr/>
        </p:nvSpPr>
        <p:spPr bwMode="auto">
          <a:xfrm>
            <a:off x="2776539" y="2431932"/>
            <a:ext cx="403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5" name="Rectangle 297"/>
          <p:cNvSpPr>
            <a:spLocks noChangeArrowheads="1"/>
          </p:cNvSpPr>
          <p:nvPr/>
        </p:nvSpPr>
        <p:spPr bwMode="auto">
          <a:xfrm>
            <a:off x="2233614" y="2455744"/>
            <a:ext cx="148748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>
              <a:defRPr/>
            </a:pPr>
            <a:r>
              <a:rPr lang="en-US" sz="800">
                <a:latin typeface="Arial" charset="0"/>
                <a:cs typeface="+mn-cs"/>
              </a:rPr>
              <a:t>Loss of keys will cause you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considerable expense.  Both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keys must be returned to us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when box is surrendered.</a:t>
            </a:r>
          </a:p>
        </p:txBody>
      </p:sp>
      <p:sp>
        <p:nvSpPr>
          <p:cNvPr id="176" name="Oval 298"/>
          <p:cNvSpPr>
            <a:spLocks noChangeArrowheads="1"/>
          </p:cNvSpPr>
          <p:nvPr/>
        </p:nvSpPr>
        <p:spPr bwMode="auto">
          <a:xfrm>
            <a:off x="2949576" y="3095507"/>
            <a:ext cx="57150" cy="476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77" name="Rectangle 299"/>
          <p:cNvSpPr>
            <a:spLocks noChangeArrowheads="1"/>
          </p:cNvSpPr>
          <p:nvPr/>
        </p:nvSpPr>
        <p:spPr bwMode="auto">
          <a:xfrm>
            <a:off x="2058989" y="3366969"/>
            <a:ext cx="181768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>
              <a:defRPr/>
            </a:pPr>
            <a:r>
              <a:rPr lang="en-US" sz="1000" b="1" dirty="0">
                <a:cs typeface="+mn-cs"/>
              </a:rPr>
              <a:t>POLISH NATIONAL</a:t>
            </a:r>
          </a:p>
          <a:p>
            <a:pPr algn="ctr" defTabSz="804863" eaLnBrk="0" hangingPunct="0">
              <a:defRPr/>
            </a:pPr>
            <a:r>
              <a:rPr lang="en-US" sz="1000" b="1" dirty="0">
                <a:cs typeface="+mn-cs"/>
              </a:rPr>
              <a:t>CREDIT UNION</a:t>
            </a:r>
          </a:p>
          <a:p>
            <a:pPr algn="ctr" defTabSz="804863" eaLnBrk="0" hangingPunct="0">
              <a:defRPr/>
            </a:pPr>
            <a:r>
              <a:rPr lang="en-US" sz="900" dirty="0">
                <a:cs typeface="+mn-cs"/>
              </a:rPr>
              <a:t>46 MAIN STREET</a:t>
            </a:r>
          </a:p>
          <a:p>
            <a:pPr algn="ctr" defTabSz="804863" eaLnBrk="0" hangingPunct="0">
              <a:defRPr/>
            </a:pPr>
            <a:r>
              <a:rPr lang="en-US" sz="900" dirty="0">
                <a:cs typeface="+mn-cs"/>
              </a:rPr>
              <a:t>CHICOPEE, MA 01020</a:t>
            </a:r>
          </a:p>
        </p:txBody>
      </p:sp>
      <p:sp>
        <p:nvSpPr>
          <p:cNvPr id="178" name="Text Box 314"/>
          <p:cNvSpPr txBox="1">
            <a:spLocks noChangeArrowheads="1"/>
          </p:cNvSpPr>
          <p:nvPr/>
        </p:nvSpPr>
        <p:spPr bwMode="auto">
          <a:xfrm>
            <a:off x="1192214" y="3921007"/>
            <a:ext cx="5794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>
                <a:cs typeface="+mn-cs"/>
              </a:rPr>
              <a:t># 5412</a:t>
            </a:r>
          </a:p>
        </p:txBody>
      </p:sp>
      <p:sp>
        <p:nvSpPr>
          <p:cNvPr id="179" name="Rectangle 315"/>
          <p:cNvSpPr>
            <a:spLocks noChangeArrowheads="1"/>
          </p:cNvSpPr>
          <p:nvPr/>
        </p:nvSpPr>
        <p:spPr bwMode="auto">
          <a:xfrm rot="10800000">
            <a:off x="2233614" y="4387732"/>
            <a:ext cx="1487487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>
              <a:defRPr/>
            </a:pPr>
            <a:r>
              <a:rPr lang="en-US" sz="700">
                <a:latin typeface="Arial" charset="0"/>
                <a:cs typeface="+mn-cs"/>
              </a:rPr>
              <a:t>Form 313</a:t>
            </a:r>
          </a:p>
        </p:txBody>
      </p:sp>
      <p:sp>
        <p:nvSpPr>
          <p:cNvPr id="194" name="Rectangle 295"/>
          <p:cNvSpPr>
            <a:spLocks noChangeArrowheads="1"/>
          </p:cNvSpPr>
          <p:nvPr/>
        </p:nvSpPr>
        <p:spPr bwMode="auto">
          <a:xfrm>
            <a:off x="6676232" y="6871981"/>
            <a:ext cx="154622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FOR SAFETY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KEEP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ONE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SAFE DEPOSIT BOX KEY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IN THIS WALLET</a:t>
            </a:r>
          </a:p>
        </p:txBody>
      </p:sp>
      <p:sp>
        <p:nvSpPr>
          <p:cNvPr id="195" name="Line 296"/>
          <p:cNvSpPr>
            <a:spLocks noChangeShapeType="1"/>
          </p:cNvSpPr>
          <p:nvPr/>
        </p:nvSpPr>
        <p:spPr bwMode="auto">
          <a:xfrm>
            <a:off x="7247732" y="7665731"/>
            <a:ext cx="403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6" name="Rectangle 297"/>
          <p:cNvSpPr>
            <a:spLocks noChangeArrowheads="1"/>
          </p:cNvSpPr>
          <p:nvPr/>
        </p:nvSpPr>
        <p:spPr bwMode="auto">
          <a:xfrm>
            <a:off x="6704807" y="7689543"/>
            <a:ext cx="148748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>
              <a:defRPr/>
            </a:pPr>
            <a:r>
              <a:rPr lang="en-US" sz="800">
                <a:latin typeface="Arial" charset="0"/>
                <a:cs typeface="+mn-cs"/>
              </a:rPr>
              <a:t>Loss of keys will cause you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considerable expense.  Both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keys must be returned to us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when box is surrendered.</a:t>
            </a:r>
          </a:p>
        </p:txBody>
      </p:sp>
      <p:sp>
        <p:nvSpPr>
          <p:cNvPr id="197" name="Oval 298"/>
          <p:cNvSpPr>
            <a:spLocks noChangeArrowheads="1"/>
          </p:cNvSpPr>
          <p:nvPr/>
        </p:nvSpPr>
        <p:spPr bwMode="auto">
          <a:xfrm>
            <a:off x="7420769" y="8329306"/>
            <a:ext cx="57150" cy="476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98" name="Rectangle 299"/>
          <p:cNvSpPr>
            <a:spLocks noChangeArrowheads="1"/>
          </p:cNvSpPr>
          <p:nvPr/>
        </p:nvSpPr>
        <p:spPr bwMode="auto">
          <a:xfrm>
            <a:off x="6530182" y="8600768"/>
            <a:ext cx="181768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>
              <a:defRPr/>
            </a:pPr>
            <a:r>
              <a:rPr lang="en-US" sz="1000" b="1" dirty="0">
                <a:cs typeface="+mn-cs"/>
              </a:rPr>
              <a:t>POLISH NATIONAL</a:t>
            </a:r>
          </a:p>
          <a:p>
            <a:pPr algn="ctr" defTabSz="804863" eaLnBrk="0" hangingPunct="0">
              <a:defRPr/>
            </a:pPr>
            <a:r>
              <a:rPr lang="en-US" sz="1000" b="1" dirty="0">
                <a:cs typeface="+mn-cs"/>
              </a:rPr>
              <a:t>CREDIT UNION</a:t>
            </a:r>
          </a:p>
          <a:p>
            <a:pPr algn="ctr" defTabSz="804863" eaLnBrk="0" hangingPunct="0">
              <a:defRPr/>
            </a:pPr>
            <a:r>
              <a:rPr lang="en-US" sz="900" dirty="0">
                <a:cs typeface="+mn-cs"/>
              </a:rPr>
              <a:t>46 MAIN STREET</a:t>
            </a:r>
          </a:p>
          <a:p>
            <a:pPr algn="ctr" defTabSz="804863" eaLnBrk="0" hangingPunct="0">
              <a:defRPr/>
            </a:pPr>
            <a:r>
              <a:rPr lang="en-US" sz="900" dirty="0">
                <a:cs typeface="+mn-cs"/>
              </a:rPr>
              <a:t>CHICOPEE, MA 01020</a:t>
            </a:r>
          </a:p>
        </p:txBody>
      </p:sp>
      <p:sp>
        <p:nvSpPr>
          <p:cNvPr id="199" name="Text Box 314"/>
          <p:cNvSpPr txBox="1">
            <a:spLocks noChangeArrowheads="1"/>
          </p:cNvSpPr>
          <p:nvPr/>
        </p:nvSpPr>
        <p:spPr bwMode="auto">
          <a:xfrm>
            <a:off x="5663407" y="9154806"/>
            <a:ext cx="5794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>
                <a:cs typeface="+mn-cs"/>
              </a:rPr>
              <a:t># 5412</a:t>
            </a:r>
          </a:p>
        </p:txBody>
      </p:sp>
      <p:sp>
        <p:nvSpPr>
          <p:cNvPr id="200" name="Rectangle 315"/>
          <p:cNvSpPr>
            <a:spLocks noChangeArrowheads="1"/>
          </p:cNvSpPr>
          <p:nvPr/>
        </p:nvSpPr>
        <p:spPr bwMode="auto">
          <a:xfrm rot="10800000">
            <a:off x="6704807" y="9621531"/>
            <a:ext cx="1487487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>
              <a:defRPr/>
            </a:pPr>
            <a:r>
              <a:rPr lang="en-US" sz="700">
                <a:latin typeface="Arial" charset="0"/>
                <a:cs typeface="+mn-cs"/>
              </a:rPr>
              <a:t>Form 313</a:t>
            </a:r>
          </a:p>
        </p:txBody>
      </p:sp>
      <p:sp>
        <p:nvSpPr>
          <p:cNvPr id="215" name="Rectangle 295"/>
          <p:cNvSpPr>
            <a:spLocks noChangeArrowheads="1"/>
          </p:cNvSpPr>
          <p:nvPr/>
        </p:nvSpPr>
        <p:spPr bwMode="auto">
          <a:xfrm>
            <a:off x="2205039" y="6871981"/>
            <a:ext cx="154622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ctr" defTabSz="804863" eaLnBrk="0" hangingPunct="0">
              <a:defRPr/>
            </a:pPr>
            <a:r>
              <a:rPr lang="en-US" sz="900" b="1" dirty="0">
                <a:latin typeface="Arial" charset="0"/>
                <a:cs typeface="+mn-cs"/>
              </a:rPr>
              <a:t>FOR SAFETY</a:t>
            </a:r>
          </a:p>
          <a:p>
            <a:pPr algn="ctr" defTabSz="804863" eaLnBrk="0" hangingPunct="0">
              <a:defRPr/>
            </a:pPr>
            <a:r>
              <a:rPr lang="en-US" sz="900" b="1" dirty="0">
                <a:latin typeface="Arial" charset="0"/>
                <a:cs typeface="+mn-cs"/>
              </a:rPr>
              <a:t>KEEP</a:t>
            </a:r>
          </a:p>
          <a:p>
            <a:pPr algn="ctr" defTabSz="804863" eaLnBrk="0" hangingPunct="0">
              <a:defRPr/>
            </a:pPr>
            <a:r>
              <a:rPr lang="en-US" sz="900" b="1" dirty="0">
                <a:latin typeface="Arial" charset="0"/>
                <a:cs typeface="+mn-cs"/>
              </a:rPr>
              <a:t>ONE</a:t>
            </a:r>
          </a:p>
          <a:p>
            <a:pPr algn="ctr" defTabSz="804863" eaLnBrk="0" hangingPunct="0">
              <a:defRPr/>
            </a:pPr>
            <a:r>
              <a:rPr lang="en-US" sz="900" b="1" dirty="0">
                <a:latin typeface="Arial" charset="0"/>
                <a:cs typeface="+mn-cs"/>
              </a:rPr>
              <a:t>SAFE DEPOSIT BOX KEY</a:t>
            </a:r>
          </a:p>
          <a:p>
            <a:pPr algn="ctr" defTabSz="804863" eaLnBrk="0" hangingPunct="0">
              <a:defRPr/>
            </a:pPr>
            <a:r>
              <a:rPr lang="en-US" sz="900" b="1" dirty="0">
                <a:latin typeface="Arial" charset="0"/>
                <a:cs typeface="+mn-cs"/>
              </a:rPr>
              <a:t>IN THIS WALLET</a:t>
            </a:r>
          </a:p>
        </p:txBody>
      </p:sp>
      <p:sp>
        <p:nvSpPr>
          <p:cNvPr id="216" name="Line 296"/>
          <p:cNvSpPr>
            <a:spLocks noChangeShapeType="1"/>
          </p:cNvSpPr>
          <p:nvPr/>
        </p:nvSpPr>
        <p:spPr bwMode="auto">
          <a:xfrm>
            <a:off x="2776539" y="7665731"/>
            <a:ext cx="403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7" name="Rectangle 297"/>
          <p:cNvSpPr>
            <a:spLocks noChangeArrowheads="1"/>
          </p:cNvSpPr>
          <p:nvPr/>
        </p:nvSpPr>
        <p:spPr bwMode="auto">
          <a:xfrm>
            <a:off x="2233614" y="7689543"/>
            <a:ext cx="148748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>
              <a:defRPr/>
            </a:pPr>
            <a:r>
              <a:rPr lang="en-US" sz="800">
                <a:latin typeface="Arial" charset="0"/>
                <a:cs typeface="+mn-cs"/>
              </a:rPr>
              <a:t>Loss of keys will cause you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considerable expense.  Both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keys must be returned to us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when box is surrendered.</a:t>
            </a:r>
          </a:p>
        </p:txBody>
      </p:sp>
      <p:sp>
        <p:nvSpPr>
          <p:cNvPr id="218" name="Oval 298"/>
          <p:cNvSpPr>
            <a:spLocks noChangeArrowheads="1"/>
          </p:cNvSpPr>
          <p:nvPr/>
        </p:nvSpPr>
        <p:spPr bwMode="auto">
          <a:xfrm>
            <a:off x="2949576" y="8329306"/>
            <a:ext cx="57150" cy="476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219" name="Rectangle 299"/>
          <p:cNvSpPr>
            <a:spLocks noChangeArrowheads="1"/>
          </p:cNvSpPr>
          <p:nvPr/>
        </p:nvSpPr>
        <p:spPr bwMode="auto">
          <a:xfrm>
            <a:off x="2058989" y="8600768"/>
            <a:ext cx="1817687" cy="66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>
              <a:defRPr/>
            </a:pPr>
            <a:r>
              <a:rPr lang="en-US" sz="1000" b="1" dirty="0">
                <a:cs typeface="+mn-cs"/>
              </a:rPr>
              <a:t>POLISH NATIONAL</a:t>
            </a:r>
          </a:p>
          <a:p>
            <a:pPr algn="ctr" defTabSz="804863" eaLnBrk="0" hangingPunct="0">
              <a:defRPr/>
            </a:pPr>
            <a:r>
              <a:rPr lang="en-US" sz="1000" b="1" dirty="0">
                <a:cs typeface="+mn-cs"/>
              </a:rPr>
              <a:t>CREDIT UNION</a:t>
            </a:r>
          </a:p>
          <a:p>
            <a:pPr algn="ctr" defTabSz="804863" eaLnBrk="0" hangingPunct="0">
              <a:defRPr/>
            </a:pPr>
            <a:r>
              <a:rPr lang="en-US" sz="900" dirty="0">
                <a:cs typeface="+mn-cs"/>
              </a:rPr>
              <a:t>46 MAIN STREET</a:t>
            </a:r>
          </a:p>
          <a:p>
            <a:pPr algn="ctr" defTabSz="804863" eaLnBrk="0" hangingPunct="0">
              <a:defRPr/>
            </a:pPr>
            <a:r>
              <a:rPr lang="en-US" sz="900" dirty="0">
                <a:cs typeface="+mn-cs"/>
              </a:rPr>
              <a:t>CHICOPEE, MA 01020</a:t>
            </a:r>
          </a:p>
        </p:txBody>
      </p:sp>
      <p:sp>
        <p:nvSpPr>
          <p:cNvPr id="220" name="Text Box 314"/>
          <p:cNvSpPr txBox="1">
            <a:spLocks noChangeArrowheads="1"/>
          </p:cNvSpPr>
          <p:nvPr/>
        </p:nvSpPr>
        <p:spPr bwMode="auto">
          <a:xfrm>
            <a:off x="1192214" y="9154806"/>
            <a:ext cx="5794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800">
                <a:cs typeface="+mn-cs"/>
              </a:rPr>
              <a:t># 5412</a:t>
            </a:r>
          </a:p>
        </p:txBody>
      </p:sp>
      <p:sp>
        <p:nvSpPr>
          <p:cNvPr id="221" name="Rectangle 315"/>
          <p:cNvSpPr>
            <a:spLocks noChangeArrowheads="1"/>
          </p:cNvSpPr>
          <p:nvPr/>
        </p:nvSpPr>
        <p:spPr bwMode="auto">
          <a:xfrm rot="10800000">
            <a:off x="2233614" y="9621531"/>
            <a:ext cx="1487487" cy="188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>
              <a:defRPr/>
            </a:pPr>
            <a:r>
              <a:rPr lang="en-US" sz="700">
                <a:latin typeface="Arial" charset="0"/>
                <a:cs typeface="+mn-cs"/>
              </a:rPr>
              <a:t>Form 313</a:t>
            </a:r>
          </a:p>
        </p:txBody>
      </p:sp>
      <p:sp>
        <p:nvSpPr>
          <p:cNvPr id="90" name="Rectangle 89"/>
          <p:cNvSpPr/>
          <p:nvPr/>
        </p:nvSpPr>
        <p:spPr>
          <a:xfrm>
            <a:off x="10666953" y="3758964"/>
            <a:ext cx="3374136" cy="228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597025" y="950439"/>
            <a:ext cx="2738438" cy="3651250"/>
            <a:chOff x="1597025" y="950439"/>
            <a:chExt cx="2738438" cy="3651250"/>
          </a:xfrm>
        </p:grpSpPr>
        <p:sp>
          <p:nvSpPr>
            <p:cNvPr id="100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1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2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03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04" name="Text Box 329"/>
          <p:cNvSpPr txBox="1">
            <a:spLocks noChangeArrowheads="1"/>
          </p:cNvSpPr>
          <p:nvPr/>
        </p:nvSpPr>
        <p:spPr bwMode="auto">
          <a:xfrm>
            <a:off x="-3228975" y="3905013"/>
            <a:ext cx="4635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800"/>
              <a:t># 5304</a:t>
            </a:r>
          </a:p>
        </p:txBody>
      </p:sp>
      <p:sp>
        <p:nvSpPr>
          <p:cNvPr id="105" name="Rectangle 365"/>
          <p:cNvSpPr>
            <a:spLocks noChangeArrowheads="1"/>
          </p:cNvSpPr>
          <p:nvPr/>
        </p:nvSpPr>
        <p:spPr bwMode="auto">
          <a:xfrm rot="10800000">
            <a:off x="-2332038" y="4243151"/>
            <a:ext cx="1809750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600">
                <a:latin typeface="Arial" charset="0"/>
              </a:rPr>
              <a:t>Bankers Supply, Inc.</a:t>
            </a:r>
          </a:p>
          <a:p>
            <a:pPr algn="ctr" defTabSz="804863" eaLnBrk="0" hangingPunct="0"/>
            <a:r>
              <a:rPr lang="en-US" sz="600">
                <a:latin typeface="Arial" charset="0"/>
              </a:rPr>
              <a:t>Macon, GA 31203</a:t>
            </a:r>
          </a:p>
        </p:txBody>
      </p:sp>
      <p:sp>
        <p:nvSpPr>
          <p:cNvPr id="106" name="Rectangle 379"/>
          <p:cNvSpPr>
            <a:spLocks noChangeArrowheads="1"/>
          </p:cNvSpPr>
          <p:nvPr/>
        </p:nvSpPr>
        <p:spPr bwMode="auto">
          <a:xfrm>
            <a:off x="-2209800" y="1642826"/>
            <a:ext cx="1546225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0962" tIns="41275" rIns="80962" bIns="41275">
            <a:spAutoFit/>
          </a:bodyPr>
          <a:lstStyle/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FOR SAFETY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KEEP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ONE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SAFE DEPOSIT BOX KEY</a:t>
            </a:r>
          </a:p>
          <a:p>
            <a:pPr algn="ctr" defTabSz="804863" eaLnBrk="0" hangingPunct="0">
              <a:defRPr/>
            </a:pPr>
            <a:r>
              <a:rPr lang="en-US" sz="900" b="1">
                <a:latin typeface="Arial" charset="0"/>
                <a:cs typeface="+mn-cs"/>
              </a:rPr>
              <a:t>IN THIS WALLET</a:t>
            </a:r>
          </a:p>
        </p:txBody>
      </p:sp>
      <p:sp>
        <p:nvSpPr>
          <p:cNvPr id="107" name="Line 380"/>
          <p:cNvSpPr>
            <a:spLocks noChangeShapeType="1"/>
          </p:cNvSpPr>
          <p:nvPr/>
        </p:nvSpPr>
        <p:spPr bwMode="auto">
          <a:xfrm>
            <a:off x="-1644650" y="2438163"/>
            <a:ext cx="4032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08" name="Rectangle 381"/>
          <p:cNvSpPr>
            <a:spLocks noChangeArrowheads="1"/>
          </p:cNvSpPr>
          <p:nvPr/>
        </p:nvSpPr>
        <p:spPr bwMode="auto">
          <a:xfrm>
            <a:off x="-2187575" y="2461976"/>
            <a:ext cx="1487487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just" defTabSz="804863" eaLnBrk="0" hangingPunct="0">
              <a:defRPr/>
            </a:pPr>
            <a:r>
              <a:rPr lang="en-US" sz="800">
                <a:latin typeface="Arial" charset="0"/>
                <a:cs typeface="+mn-cs"/>
              </a:rPr>
              <a:t>Loss of keys will cause you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considerable expense.  Both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keys must be returned to us</a:t>
            </a:r>
            <a:br>
              <a:rPr lang="en-US" sz="800">
                <a:latin typeface="Arial" charset="0"/>
                <a:cs typeface="+mn-cs"/>
              </a:rPr>
            </a:br>
            <a:r>
              <a:rPr lang="en-US" sz="800">
                <a:latin typeface="Arial" charset="0"/>
                <a:cs typeface="+mn-cs"/>
              </a:rPr>
              <a:t>when box is surrendered.</a:t>
            </a:r>
          </a:p>
        </p:txBody>
      </p:sp>
      <p:sp>
        <p:nvSpPr>
          <p:cNvPr id="109" name="Oval 382"/>
          <p:cNvSpPr>
            <a:spLocks noChangeArrowheads="1"/>
          </p:cNvSpPr>
          <p:nvPr/>
        </p:nvSpPr>
        <p:spPr bwMode="auto">
          <a:xfrm>
            <a:off x="-1471613" y="3100151"/>
            <a:ext cx="57150" cy="47625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110" name="Rectangle 383"/>
          <p:cNvSpPr>
            <a:spLocks noChangeArrowheads="1"/>
          </p:cNvSpPr>
          <p:nvPr/>
        </p:nvSpPr>
        <p:spPr bwMode="auto">
          <a:xfrm>
            <a:off x="-2344738" y="3371613"/>
            <a:ext cx="1817688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0962" tIns="41275" rIns="80962" bIns="41275">
            <a:spAutoFit/>
          </a:bodyPr>
          <a:lstStyle/>
          <a:p>
            <a:pPr algn="ctr" defTabSz="804863" eaLnBrk="0" hangingPunct="0"/>
            <a:r>
              <a:rPr lang="en-US" sz="1000" b="1">
                <a:latin typeface="Arial" charset="0"/>
              </a:rPr>
              <a:t>Monroe County Bank</a:t>
            </a:r>
          </a:p>
          <a:p>
            <a:pPr algn="ctr" defTabSz="804863" eaLnBrk="0" hangingPunct="0"/>
            <a:r>
              <a:rPr lang="en-US" sz="900">
                <a:latin typeface="Arial" charset="0"/>
              </a:rPr>
              <a:t>Post Office Box 1</a:t>
            </a:r>
          </a:p>
          <a:p>
            <a:pPr algn="ctr" defTabSz="804863" eaLnBrk="0" hangingPunct="0"/>
            <a:r>
              <a:rPr lang="en-US" sz="900">
                <a:latin typeface="Arial" charset="0"/>
              </a:rPr>
              <a:t>Forsyth, GA 31029</a:t>
            </a:r>
          </a:p>
        </p:txBody>
      </p:sp>
      <p:grpSp>
        <p:nvGrpSpPr>
          <p:cNvPr id="222" name="Group 221"/>
          <p:cNvGrpSpPr/>
          <p:nvPr/>
        </p:nvGrpSpPr>
        <p:grpSpPr>
          <a:xfrm>
            <a:off x="6074570" y="950439"/>
            <a:ext cx="2738438" cy="3651250"/>
            <a:chOff x="1597025" y="950439"/>
            <a:chExt cx="2738438" cy="3651250"/>
          </a:xfrm>
        </p:grpSpPr>
        <p:sp>
          <p:nvSpPr>
            <p:cNvPr id="223" name="Oval 279"/>
            <p:cNvSpPr>
              <a:spLocks noChangeArrowheads="1"/>
            </p:cNvSpPr>
            <p:nvPr/>
          </p:nvSpPr>
          <p:spPr bwMode="auto">
            <a:xfrm>
              <a:off x="4038601" y="4304827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4" name="AutoShape 280"/>
            <p:cNvSpPr>
              <a:spLocks noChangeArrowheads="1"/>
            </p:cNvSpPr>
            <p:nvPr/>
          </p:nvSpPr>
          <p:spPr bwMode="auto">
            <a:xfrm>
              <a:off x="3976688" y="4242914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5" name="Oval 282"/>
            <p:cNvSpPr>
              <a:spLocks noChangeArrowheads="1"/>
            </p:cNvSpPr>
            <p:nvPr/>
          </p:nvSpPr>
          <p:spPr bwMode="auto">
            <a:xfrm>
              <a:off x="1658938" y="1012352"/>
              <a:ext cx="236538" cy="236538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26" name="AutoShape 283"/>
            <p:cNvSpPr>
              <a:spLocks noChangeArrowheads="1"/>
            </p:cNvSpPr>
            <p:nvPr/>
          </p:nvSpPr>
          <p:spPr bwMode="auto">
            <a:xfrm>
              <a:off x="1597025" y="950439"/>
              <a:ext cx="358775" cy="358775"/>
            </a:xfrm>
            <a:prstGeom prst="plus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39180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</TotalTime>
  <Words>167</Words>
  <Application>Microsoft Macintosh PowerPoint</Application>
  <PresentationFormat>Custom</PresentationFormat>
  <Paragraphs>60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E. Greene of NC,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8</cp:revision>
  <cp:lastPrinted>2012-03-22T17:31:54Z</cp:lastPrinted>
  <dcterms:created xsi:type="dcterms:W3CDTF">2012-03-21T20:17:12Z</dcterms:created>
  <dcterms:modified xsi:type="dcterms:W3CDTF">2012-03-22T18:30:51Z</dcterms:modified>
</cp:coreProperties>
</file>