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00" y="1024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877085" y="1094429"/>
            <a:ext cx="2923223" cy="3651250"/>
            <a:chOff x="5877085" y="1094429"/>
            <a:chExt cx="2923223" cy="3651250"/>
          </a:xfrm>
        </p:grpSpPr>
        <p:grpSp>
          <p:nvGrpSpPr>
            <p:cNvPr id="72" name="Group 278"/>
            <p:cNvGrpSpPr>
              <a:grpSpLocks/>
            </p:cNvGrpSpPr>
            <p:nvPr/>
          </p:nvGrpSpPr>
          <p:grpSpPr bwMode="auto">
            <a:xfrm>
              <a:off x="8441533" y="4386904"/>
              <a:ext cx="358775" cy="358775"/>
              <a:chOff x="6336" y="3858"/>
              <a:chExt cx="226" cy="226"/>
            </a:xfrm>
          </p:grpSpPr>
          <p:sp>
            <p:nvSpPr>
              <p:cNvPr id="73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5" name="Group 281"/>
            <p:cNvGrpSpPr>
              <a:grpSpLocks/>
            </p:cNvGrpSpPr>
            <p:nvPr/>
          </p:nvGrpSpPr>
          <p:grpSpPr bwMode="auto">
            <a:xfrm>
              <a:off x="6061870" y="1094429"/>
              <a:ext cx="358775" cy="358775"/>
              <a:chOff x="6336" y="3858"/>
              <a:chExt cx="226" cy="226"/>
            </a:xfrm>
          </p:grpSpPr>
          <p:sp>
            <p:nvSpPr>
              <p:cNvPr id="76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8" name="Rectangle 323"/>
            <p:cNvSpPr>
              <a:spLocks noChangeArrowheads="1"/>
            </p:cNvSpPr>
            <p:nvPr/>
          </p:nvSpPr>
          <p:spPr bwMode="auto">
            <a:xfrm rot="10800000">
              <a:off x="6531770" y="4378967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Financial Supply,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Bloomsdale, MO 63627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800-468-0054</a:t>
              </a:r>
            </a:p>
          </p:txBody>
        </p:sp>
        <p:sp>
          <p:nvSpPr>
            <p:cNvPr id="79" name="Rectangle 324"/>
            <p:cNvSpPr>
              <a:spLocks noChangeArrowheads="1"/>
            </p:cNvSpPr>
            <p:nvPr/>
          </p:nvSpPr>
          <p:spPr bwMode="auto">
            <a:xfrm>
              <a:off x="6533358" y="3616967"/>
              <a:ext cx="1817687" cy="23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/>
                <a:t>BANK OF OLD MONROE</a:t>
              </a:r>
            </a:p>
          </p:txBody>
        </p:sp>
        <p:sp>
          <p:nvSpPr>
            <p:cNvPr id="80" name="Rectangle 325"/>
            <p:cNvSpPr>
              <a:spLocks noChangeArrowheads="1"/>
            </p:cNvSpPr>
            <p:nvPr/>
          </p:nvSpPr>
          <p:spPr bwMode="auto">
            <a:xfrm>
              <a:off x="6615908" y="3897954"/>
              <a:ext cx="1639887" cy="219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>
                  <a:latin typeface="Univers" charset="0"/>
                </a:rPr>
                <a:t>Member FDIC</a:t>
              </a:r>
            </a:p>
          </p:txBody>
        </p:sp>
        <p:grpSp>
          <p:nvGrpSpPr>
            <p:cNvPr id="81" name="Group 329"/>
            <p:cNvGrpSpPr>
              <a:grpSpLocks/>
            </p:cNvGrpSpPr>
            <p:nvPr/>
          </p:nvGrpSpPr>
          <p:grpSpPr bwMode="auto">
            <a:xfrm>
              <a:off x="6639720" y="1615129"/>
              <a:ext cx="1571625" cy="1941513"/>
              <a:chOff x="922" y="877"/>
              <a:chExt cx="990" cy="1223"/>
            </a:xfrm>
          </p:grpSpPr>
          <p:sp>
            <p:nvSpPr>
              <p:cNvPr id="82" name="Rectangle 330"/>
              <p:cNvSpPr>
                <a:spLocks noChangeArrowheads="1"/>
              </p:cNvSpPr>
              <p:nvPr/>
            </p:nvSpPr>
            <p:spPr bwMode="auto">
              <a:xfrm>
                <a:off x="922" y="877"/>
                <a:ext cx="974" cy="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FOR SAFETY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KEEP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ONE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SAFE DEPOSIT BOX KEY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IN THIS WALLET</a:t>
                </a:r>
              </a:p>
            </p:txBody>
          </p:sp>
          <p:sp>
            <p:nvSpPr>
              <p:cNvPr id="83" name="Rectangle 331"/>
              <p:cNvSpPr>
                <a:spLocks noChangeArrowheads="1"/>
              </p:cNvSpPr>
              <p:nvPr/>
            </p:nvSpPr>
            <p:spPr bwMode="auto">
              <a:xfrm>
                <a:off x="925" y="1348"/>
                <a:ext cx="987" cy="6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spcAft>
                    <a:spcPct val="30000"/>
                  </a:spcAft>
                </a:pPr>
                <a:r>
                  <a:rPr lang="en-US" sz="800">
                    <a:latin typeface="Arial" charset="0"/>
                  </a:rPr>
                  <a:t>Loss of   keys will cause you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considerable  expense.  Both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keys must  be returned to us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when box is surrendered.</a:t>
                </a:r>
              </a:p>
              <a:p>
                <a:pPr algn="just" defTabSz="804863" eaLnBrk="0" hangingPunct="0"/>
                <a:r>
                  <a:rPr lang="en-US" sz="800">
                    <a:latin typeface="Arial" charset="0"/>
                  </a:rPr>
                  <a:t>Keep this envelope with dupli- cate key in a safe place, but do not lock it in your safe deposit box.</a:t>
                </a:r>
              </a:p>
            </p:txBody>
          </p:sp>
          <p:sp>
            <p:nvSpPr>
              <p:cNvPr id="84" name="Oval 332"/>
              <p:cNvSpPr>
                <a:spLocks noChangeArrowheads="1"/>
              </p:cNvSpPr>
              <p:nvPr/>
            </p:nvSpPr>
            <p:spPr bwMode="auto">
              <a:xfrm>
                <a:off x="1391" y="2070"/>
                <a:ext cx="36" cy="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" name="Text Box 339"/>
            <p:cNvSpPr txBox="1">
              <a:spLocks noChangeArrowheads="1"/>
            </p:cNvSpPr>
            <p:nvPr/>
          </p:nvSpPr>
          <p:spPr bwMode="auto">
            <a:xfrm>
              <a:off x="5877085" y="4056704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5292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407479" y="1094429"/>
            <a:ext cx="2923223" cy="3651250"/>
            <a:chOff x="5877085" y="1094429"/>
            <a:chExt cx="2923223" cy="3651250"/>
          </a:xfrm>
        </p:grpSpPr>
        <p:grpSp>
          <p:nvGrpSpPr>
            <p:cNvPr id="88" name="Group 278"/>
            <p:cNvGrpSpPr>
              <a:grpSpLocks/>
            </p:cNvGrpSpPr>
            <p:nvPr/>
          </p:nvGrpSpPr>
          <p:grpSpPr bwMode="auto">
            <a:xfrm>
              <a:off x="8441533" y="4386904"/>
              <a:ext cx="358775" cy="358775"/>
              <a:chOff x="6336" y="3858"/>
              <a:chExt cx="226" cy="226"/>
            </a:xfrm>
          </p:grpSpPr>
          <p:sp>
            <p:nvSpPr>
              <p:cNvPr id="100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" name="Group 281"/>
            <p:cNvGrpSpPr>
              <a:grpSpLocks/>
            </p:cNvGrpSpPr>
            <p:nvPr/>
          </p:nvGrpSpPr>
          <p:grpSpPr bwMode="auto">
            <a:xfrm>
              <a:off x="6061870" y="1094429"/>
              <a:ext cx="358775" cy="358775"/>
              <a:chOff x="6336" y="3858"/>
              <a:chExt cx="226" cy="226"/>
            </a:xfrm>
          </p:grpSpPr>
          <p:sp>
            <p:nvSpPr>
              <p:cNvPr id="98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" name="Rectangle 323"/>
            <p:cNvSpPr>
              <a:spLocks noChangeArrowheads="1"/>
            </p:cNvSpPr>
            <p:nvPr/>
          </p:nvSpPr>
          <p:spPr bwMode="auto">
            <a:xfrm rot="10800000">
              <a:off x="6531770" y="4378967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Financial Supply,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Bloomsdale, MO 63627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800-468-0054</a:t>
              </a:r>
            </a:p>
          </p:txBody>
        </p:sp>
        <p:sp>
          <p:nvSpPr>
            <p:cNvPr id="91" name="Rectangle 324"/>
            <p:cNvSpPr>
              <a:spLocks noChangeArrowheads="1"/>
            </p:cNvSpPr>
            <p:nvPr/>
          </p:nvSpPr>
          <p:spPr bwMode="auto">
            <a:xfrm>
              <a:off x="6533358" y="3616967"/>
              <a:ext cx="1817687" cy="23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/>
                <a:t>BANK OF OLD MONROE</a:t>
              </a:r>
            </a:p>
          </p:txBody>
        </p:sp>
        <p:sp>
          <p:nvSpPr>
            <p:cNvPr id="92" name="Rectangle 325"/>
            <p:cNvSpPr>
              <a:spLocks noChangeArrowheads="1"/>
            </p:cNvSpPr>
            <p:nvPr/>
          </p:nvSpPr>
          <p:spPr bwMode="auto">
            <a:xfrm>
              <a:off x="6615908" y="3897954"/>
              <a:ext cx="1639887" cy="219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>
                  <a:latin typeface="Univers" charset="0"/>
                </a:rPr>
                <a:t>Member FDIC</a:t>
              </a:r>
            </a:p>
          </p:txBody>
        </p:sp>
        <p:grpSp>
          <p:nvGrpSpPr>
            <p:cNvPr id="93" name="Group 329"/>
            <p:cNvGrpSpPr>
              <a:grpSpLocks/>
            </p:cNvGrpSpPr>
            <p:nvPr/>
          </p:nvGrpSpPr>
          <p:grpSpPr bwMode="auto">
            <a:xfrm>
              <a:off x="6639720" y="1615129"/>
              <a:ext cx="1571625" cy="1941513"/>
              <a:chOff x="922" y="877"/>
              <a:chExt cx="990" cy="1223"/>
            </a:xfrm>
          </p:grpSpPr>
          <p:sp>
            <p:nvSpPr>
              <p:cNvPr id="95" name="Rectangle 330"/>
              <p:cNvSpPr>
                <a:spLocks noChangeArrowheads="1"/>
              </p:cNvSpPr>
              <p:nvPr/>
            </p:nvSpPr>
            <p:spPr bwMode="auto">
              <a:xfrm>
                <a:off x="922" y="877"/>
                <a:ext cx="974" cy="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FOR SAFETY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KEEP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ONE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SAFE DEPOSIT BOX KEY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IN THIS WALLET</a:t>
                </a:r>
              </a:p>
            </p:txBody>
          </p:sp>
          <p:sp>
            <p:nvSpPr>
              <p:cNvPr id="96" name="Rectangle 331"/>
              <p:cNvSpPr>
                <a:spLocks noChangeArrowheads="1"/>
              </p:cNvSpPr>
              <p:nvPr/>
            </p:nvSpPr>
            <p:spPr bwMode="auto">
              <a:xfrm>
                <a:off x="925" y="1348"/>
                <a:ext cx="987" cy="6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spcAft>
                    <a:spcPct val="30000"/>
                  </a:spcAft>
                </a:pPr>
                <a:r>
                  <a:rPr lang="en-US" sz="800">
                    <a:latin typeface="Arial" charset="0"/>
                  </a:rPr>
                  <a:t>Loss of   keys will cause you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considerable  expense.  Both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keys must  be returned to us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when box is surrendered.</a:t>
                </a:r>
              </a:p>
              <a:p>
                <a:pPr algn="just" defTabSz="804863" eaLnBrk="0" hangingPunct="0"/>
                <a:r>
                  <a:rPr lang="en-US" sz="800">
                    <a:latin typeface="Arial" charset="0"/>
                  </a:rPr>
                  <a:t>Keep this envelope with dupli- cate key in a safe place, but do not lock it in your safe deposit box.</a:t>
                </a:r>
              </a:p>
            </p:txBody>
          </p:sp>
          <p:sp>
            <p:nvSpPr>
              <p:cNvPr id="97" name="Oval 332"/>
              <p:cNvSpPr>
                <a:spLocks noChangeArrowheads="1"/>
              </p:cNvSpPr>
              <p:nvPr/>
            </p:nvSpPr>
            <p:spPr bwMode="auto">
              <a:xfrm>
                <a:off x="1391" y="2070"/>
                <a:ext cx="36" cy="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Text Box 339"/>
            <p:cNvSpPr txBox="1">
              <a:spLocks noChangeArrowheads="1"/>
            </p:cNvSpPr>
            <p:nvPr/>
          </p:nvSpPr>
          <p:spPr bwMode="auto">
            <a:xfrm>
              <a:off x="5877085" y="4056704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5292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877085" y="6219450"/>
            <a:ext cx="2923223" cy="3651250"/>
            <a:chOff x="5877085" y="1094429"/>
            <a:chExt cx="2923223" cy="3651250"/>
          </a:xfrm>
        </p:grpSpPr>
        <p:grpSp>
          <p:nvGrpSpPr>
            <p:cNvPr id="103" name="Group 278"/>
            <p:cNvGrpSpPr>
              <a:grpSpLocks/>
            </p:cNvGrpSpPr>
            <p:nvPr/>
          </p:nvGrpSpPr>
          <p:grpSpPr bwMode="auto">
            <a:xfrm>
              <a:off x="8441533" y="4386904"/>
              <a:ext cx="358775" cy="358775"/>
              <a:chOff x="6336" y="3858"/>
              <a:chExt cx="226" cy="226"/>
            </a:xfrm>
          </p:grpSpPr>
          <p:sp>
            <p:nvSpPr>
              <p:cNvPr id="115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4" name="Group 281"/>
            <p:cNvGrpSpPr>
              <a:grpSpLocks/>
            </p:cNvGrpSpPr>
            <p:nvPr/>
          </p:nvGrpSpPr>
          <p:grpSpPr bwMode="auto">
            <a:xfrm>
              <a:off x="6061870" y="1094429"/>
              <a:ext cx="358775" cy="358775"/>
              <a:chOff x="6336" y="3858"/>
              <a:chExt cx="226" cy="226"/>
            </a:xfrm>
          </p:grpSpPr>
          <p:sp>
            <p:nvSpPr>
              <p:cNvPr id="113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" name="Rectangle 323"/>
            <p:cNvSpPr>
              <a:spLocks noChangeArrowheads="1"/>
            </p:cNvSpPr>
            <p:nvPr/>
          </p:nvSpPr>
          <p:spPr bwMode="auto">
            <a:xfrm rot="10800000">
              <a:off x="6531770" y="4378967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Financial Supply,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Bloomsdale, MO 63627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800-468-0054</a:t>
              </a:r>
            </a:p>
          </p:txBody>
        </p:sp>
        <p:sp>
          <p:nvSpPr>
            <p:cNvPr id="106" name="Rectangle 324"/>
            <p:cNvSpPr>
              <a:spLocks noChangeArrowheads="1"/>
            </p:cNvSpPr>
            <p:nvPr/>
          </p:nvSpPr>
          <p:spPr bwMode="auto">
            <a:xfrm>
              <a:off x="6533358" y="3616967"/>
              <a:ext cx="1817687" cy="23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/>
                <a:t>BANK OF OLD MONROE</a:t>
              </a:r>
            </a:p>
          </p:txBody>
        </p:sp>
        <p:sp>
          <p:nvSpPr>
            <p:cNvPr id="107" name="Rectangle 325"/>
            <p:cNvSpPr>
              <a:spLocks noChangeArrowheads="1"/>
            </p:cNvSpPr>
            <p:nvPr/>
          </p:nvSpPr>
          <p:spPr bwMode="auto">
            <a:xfrm>
              <a:off x="6615908" y="3897954"/>
              <a:ext cx="1639887" cy="219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>
                  <a:latin typeface="Univers" charset="0"/>
                </a:rPr>
                <a:t>Member FDIC</a:t>
              </a:r>
            </a:p>
          </p:txBody>
        </p:sp>
        <p:grpSp>
          <p:nvGrpSpPr>
            <p:cNvPr id="108" name="Group 329"/>
            <p:cNvGrpSpPr>
              <a:grpSpLocks/>
            </p:cNvGrpSpPr>
            <p:nvPr/>
          </p:nvGrpSpPr>
          <p:grpSpPr bwMode="auto">
            <a:xfrm>
              <a:off x="6639720" y="1615129"/>
              <a:ext cx="1571625" cy="1941513"/>
              <a:chOff x="922" y="877"/>
              <a:chExt cx="990" cy="1223"/>
            </a:xfrm>
          </p:grpSpPr>
          <p:sp>
            <p:nvSpPr>
              <p:cNvPr id="110" name="Rectangle 330"/>
              <p:cNvSpPr>
                <a:spLocks noChangeArrowheads="1"/>
              </p:cNvSpPr>
              <p:nvPr/>
            </p:nvSpPr>
            <p:spPr bwMode="auto">
              <a:xfrm>
                <a:off x="922" y="877"/>
                <a:ext cx="974" cy="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FOR SAFETY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KEEP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ONE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SAFE DEPOSIT BOX KEY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IN THIS WALLET</a:t>
                </a:r>
              </a:p>
            </p:txBody>
          </p:sp>
          <p:sp>
            <p:nvSpPr>
              <p:cNvPr id="111" name="Rectangle 331"/>
              <p:cNvSpPr>
                <a:spLocks noChangeArrowheads="1"/>
              </p:cNvSpPr>
              <p:nvPr/>
            </p:nvSpPr>
            <p:spPr bwMode="auto">
              <a:xfrm>
                <a:off x="925" y="1348"/>
                <a:ext cx="987" cy="6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spcAft>
                    <a:spcPct val="30000"/>
                  </a:spcAft>
                </a:pPr>
                <a:r>
                  <a:rPr lang="en-US" sz="800">
                    <a:latin typeface="Arial" charset="0"/>
                  </a:rPr>
                  <a:t>Loss of   keys will cause you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considerable  expense.  Both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keys must  be returned to us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when box is surrendered.</a:t>
                </a:r>
              </a:p>
              <a:p>
                <a:pPr algn="just" defTabSz="804863" eaLnBrk="0" hangingPunct="0"/>
                <a:r>
                  <a:rPr lang="en-US" sz="800">
                    <a:latin typeface="Arial" charset="0"/>
                  </a:rPr>
                  <a:t>Keep this envelope with dupli- cate key in a safe place, but do not lock it in your safe deposit box.</a:t>
                </a:r>
              </a:p>
            </p:txBody>
          </p:sp>
          <p:sp>
            <p:nvSpPr>
              <p:cNvPr id="112" name="Oval 332"/>
              <p:cNvSpPr>
                <a:spLocks noChangeArrowheads="1"/>
              </p:cNvSpPr>
              <p:nvPr/>
            </p:nvSpPr>
            <p:spPr bwMode="auto">
              <a:xfrm>
                <a:off x="1391" y="2070"/>
                <a:ext cx="36" cy="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9" name="Text Box 339"/>
            <p:cNvSpPr txBox="1">
              <a:spLocks noChangeArrowheads="1"/>
            </p:cNvSpPr>
            <p:nvPr/>
          </p:nvSpPr>
          <p:spPr bwMode="auto">
            <a:xfrm>
              <a:off x="5877085" y="4056704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5292</a:t>
              </a: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1407479" y="6219450"/>
            <a:ext cx="2923223" cy="3651250"/>
            <a:chOff x="5877085" y="1094429"/>
            <a:chExt cx="2923223" cy="3651250"/>
          </a:xfrm>
        </p:grpSpPr>
        <p:grpSp>
          <p:nvGrpSpPr>
            <p:cNvPr id="118" name="Group 278"/>
            <p:cNvGrpSpPr>
              <a:grpSpLocks/>
            </p:cNvGrpSpPr>
            <p:nvPr/>
          </p:nvGrpSpPr>
          <p:grpSpPr bwMode="auto">
            <a:xfrm>
              <a:off x="8441533" y="4386904"/>
              <a:ext cx="358775" cy="358775"/>
              <a:chOff x="6336" y="3858"/>
              <a:chExt cx="226" cy="226"/>
            </a:xfrm>
          </p:grpSpPr>
          <p:sp>
            <p:nvSpPr>
              <p:cNvPr id="130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" name="Group 281"/>
            <p:cNvGrpSpPr>
              <a:grpSpLocks/>
            </p:cNvGrpSpPr>
            <p:nvPr/>
          </p:nvGrpSpPr>
          <p:grpSpPr bwMode="auto">
            <a:xfrm>
              <a:off x="6061870" y="1094429"/>
              <a:ext cx="358775" cy="358775"/>
              <a:chOff x="6336" y="3858"/>
              <a:chExt cx="226" cy="226"/>
            </a:xfrm>
          </p:grpSpPr>
          <p:sp>
            <p:nvSpPr>
              <p:cNvPr id="128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0" name="Rectangle 323"/>
            <p:cNvSpPr>
              <a:spLocks noChangeArrowheads="1"/>
            </p:cNvSpPr>
            <p:nvPr/>
          </p:nvSpPr>
          <p:spPr bwMode="auto">
            <a:xfrm rot="10800000">
              <a:off x="6531770" y="4378967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Financial Supply,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Bloomsdale, MO 63627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800-468-0054</a:t>
              </a:r>
            </a:p>
          </p:txBody>
        </p:sp>
        <p:sp>
          <p:nvSpPr>
            <p:cNvPr id="121" name="Rectangle 324"/>
            <p:cNvSpPr>
              <a:spLocks noChangeArrowheads="1"/>
            </p:cNvSpPr>
            <p:nvPr/>
          </p:nvSpPr>
          <p:spPr bwMode="auto">
            <a:xfrm>
              <a:off x="6533358" y="3616967"/>
              <a:ext cx="1817687" cy="23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/>
                <a:t>BANK OF OLD MONROE</a:t>
              </a:r>
            </a:p>
          </p:txBody>
        </p:sp>
        <p:sp>
          <p:nvSpPr>
            <p:cNvPr id="122" name="Rectangle 325"/>
            <p:cNvSpPr>
              <a:spLocks noChangeArrowheads="1"/>
            </p:cNvSpPr>
            <p:nvPr/>
          </p:nvSpPr>
          <p:spPr bwMode="auto">
            <a:xfrm>
              <a:off x="6615908" y="3897954"/>
              <a:ext cx="1639887" cy="219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>
                  <a:latin typeface="Univers" charset="0"/>
                </a:rPr>
                <a:t>Member FDIC</a:t>
              </a:r>
            </a:p>
          </p:txBody>
        </p:sp>
        <p:grpSp>
          <p:nvGrpSpPr>
            <p:cNvPr id="123" name="Group 329"/>
            <p:cNvGrpSpPr>
              <a:grpSpLocks/>
            </p:cNvGrpSpPr>
            <p:nvPr/>
          </p:nvGrpSpPr>
          <p:grpSpPr bwMode="auto">
            <a:xfrm>
              <a:off x="6639720" y="1615129"/>
              <a:ext cx="1571625" cy="1941513"/>
              <a:chOff x="922" y="877"/>
              <a:chExt cx="990" cy="1223"/>
            </a:xfrm>
          </p:grpSpPr>
          <p:sp>
            <p:nvSpPr>
              <p:cNvPr id="125" name="Rectangle 330"/>
              <p:cNvSpPr>
                <a:spLocks noChangeArrowheads="1"/>
              </p:cNvSpPr>
              <p:nvPr/>
            </p:nvSpPr>
            <p:spPr bwMode="auto">
              <a:xfrm>
                <a:off x="922" y="877"/>
                <a:ext cx="974" cy="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FOR SAFETY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KEEP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ONE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SAFE DEPOSIT BOX KEY</a:t>
                </a:r>
              </a:p>
              <a:p>
                <a:pPr algn="ctr" defTabSz="804863" eaLnBrk="0" hangingPunct="0"/>
                <a:r>
                  <a:rPr lang="en-US" sz="900" b="1">
                    <a:latin typeface="Arial" charset="0"/>
                  </a:rPr>
                  <a:t>IN THIS WALLET</a:t>
                </a:r>
              </a:p>
            </p:txBody>
          </p:sp>
          <p:sp>
            <p:nvSpPr>
              <p:cNvPr id="126" name="Rectangle 331"/>
              <p:cNvSpPr>
                <a:spLocks noChangeArrowheads="1"/>
              </p:cNvSpPr>
              <p:nvPr/>
            </p:nvSpPr>
            <p:spPr bwMode="auto">
              <a:xfrm>
                <a:off x="925" y="1348"/>
                <a:ext cx="987" cy="6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spcAft>
                    <a:spcPct val="30000"/>
                  </a:spcAft>
                </a:pPr>
                <a:r>
                  <a:rPr lang="en-US" sz="800">
                    <a:latin typeface="Arial" charset="0"/>
                  </a:rPr>
                  <a:t>Loss of   keys will cause you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considerable  expense.  Both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keys must  be returned to us</a:t>
                </a:r>
                <a:br>
                  <a:rPr lang="en-US" sz="800">
                    <a:latin typeface="Arial" charset="0"/>
                  </a:rPr>
                </a:br>
                <a:r>
                  <a:rPr lang="en-US" sz="800">
                    <a:latin typeface="Arial" charset="0"/>
                  </a:rPr>
                  <a:t>when box is surrendered.</a:t>
                </a:r>
              </a:p>
              <a:p>
                <a:pPr algn="just" defTabSz="804863" eaLnBrk="0" hangingPunct="0"/>
                <a:r>
                  <a:rPr lang="en-US" sz="800">
                    <a:latin typeface="Arial" charset="0"/>
                  </a:rPr>
                  <a:t>Keep this envelope with dupli- cate key in a safe place, but do not lock it in your safe deposit box.</a:t>
                </a:r>
              </a:p>
            </p:txBody>
          </p:sp>
          <p:sp>
            <p:nvSpPr>
              <p:cNvPr id="127" name="Oval 332"/>
              <p:cNvSpPr>
                <a:spLocks noChangeArrowheads="1"/>
              </p:cNvSpPr>
              <p:nvPr/>
            </p:nvSpPr>
            <p:spPr bwMode="auto">
              <a:xfrm>
                <a:off x="1391" y="2070"/>
                <a:ext cx="36" cy="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4" name="Text Box 339"/>
            <p:cNvSpPr txBox="1">
              <a:spLocks noChangeArrowheads="1"/>
            </p:cNvSpPr>
            <p:nvPr/>
          </p:nvSpPr>
          <p:spPr bwMode="auto">
            <a:xfrm>
              <a:off x="5877085" y="4056704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5292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156</Words>
  <Application>Microsoft Macintosh PowerPoint</Application>
  <PresentationFormat>Custom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2012-03-27T19:56:18Z</dcterms:modified>
</cp:coreProperties>
</file>