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601200" cy="109728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544" y="1432"/>
      </p:cViewPr>
      <p:guideLst>
        <p:guide orient="horz" pos="3456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408681"/>
            <a:ext cx="8161020" cy="2352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6217920"/>
            <a:ext cx="6720840" cy="2804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703582"/>
            <a:ext cx="2268616" cy="149783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7" y="703582"/>
            <a:ext cx="6645831" cy="149783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7051041"/>
            <a:ext cx="8161020" cy="2179320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4650742"/>
            <a:ext cx="8161020" cy="2400299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4097022"/>
            <a:ext cx="4457224" cy="1158493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4097022"/>
            <a:ext cx="4457224" cy="1158493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439421"/>
            <a:ext cx="864108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456181"/>
            <a:ext cx="4242197" cy="1023619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3479800"/>
            <a:ext cx="4242197" cy="632206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456181"/>
            <a:ext cx="4243864" cy="1023619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3479800"/>
            <a:ext cx="4243864" cy="632206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436880"/>
            <a:ext cx="3158729" cy="1859280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436881"/>
            <a:ext cx="5367338" cy="9364981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2296161"/>
            <a:ext cx="3158729" cy="7505701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7680960"/>
            <a:ext cx="5760720" cy="906781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980440"/>
            <a:ext cx="5760720" cy="658368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8587741"/>
            <a:ext cx="5760720" cy="1287779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439421"/>
            <a:ext cx="8641080" cy="18288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560321"/>
            <a:ext cx="8641080" cy="7241541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0170161"/>
            <a:ext cx="2240280" cy="584200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0170161"/>
            <a:ext cx="3040380" cy="584200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0170161"/>
            <a:ext cx="2240280" cy="584200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roup 226"/>
          <p:cNvGrpSpPr/>
          <p:nvPr/>
        </p:nvGrpSpPr>
        <p:grpSpPr>
          <a:xfrm>
            <a:off x="6044409" y="6158957"/>
            <a:ext cx="2822575" cy="3729037"/>
            <a:chOff x="1570038" y="898052"/>
            <a:chExt cx="2822575" cy="3729037"/>
          </a:xfrm>
        </p:grpSpPr>
        <p:sp>
          <p:nvSpPr>
            <p:cNvPr id="228" name="Rectangle 227"/>
            <p:cNvSpPr/>
            <p:nvPr/>
          </p:nvSpPr>
          <p:spPr>
            <a:xfrm>
              <a:off x="2066926" y="1413989"/>
              <a:ext cx="1828800" cy="2743200"/>
            </a:xfrm>
            <a:prstGeom prst="rect">
              <a:avLst/>
            </a:prstGeom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9" name="Group 208"/>
            <p:cNvGrpSpPr>
              <a:grpSpLocks/>
            </p:cNvGrpSpPr>
            <p:nvPr/>
          </p:nvGrpSpPr>
          <p:grpSpPr bwMode="auto">
            <a:xfrm>
              <a:off x="1570038" y="898052"/>
              <a:ext cx="2822575" cy="3729037"/>
              <a:chOff x="531" y="506"/>
              <a:chExt cx="1778" cy="2349"/>
            </a:xfrm>
          </p:grpSpPr>
          <p:sp>
            <p:nvSpPr>
              <p:cNvPr id="230" name="Line 209"/>
              <p:cNvSpPr>
                <a:spLocks noChangeShapeType="1"/>
              </p:cNvSpPr>
              <p:nvPr/>
            </p:nvSpPr>
            <p:spPr bwMode="auto">
              <a:xfrm>
                <a:off x="1983" y="831"/>
                <a:ext cx="3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" name="Line 210"/>
              <p:cNvSpPr>
                <a:spLocks noChangeShapeType="1"/>
              </p:cNvSpPr>
              <p:nvPr/>
            </p:nvSpPr>
            <p:spPr bwMode="auto">
              <a:xfrm flipV="1">
                <a:off x="836" y="506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2" name="Line 211"/>
              <p:cNvSpPr>
                <a:spLocks noChangeShapeType="1"/>
              </p:cNvSpPr>
              <p:nvPr/>
            </p:nvSpPr>
            <p:spPr bwMode="auto">
              <a:xfrm flipV="1">
                <a:off x="1988" y="506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3" name="Line 212"/>
              <p:cNvSpPr>
                <a:spLocks noChangeShapeType="1"/>
              </p:cNvSpPr>
              <p:nvPr/>
            </p:nvSpPr>
            <p:spPr bwMode="auto">
              <a:xfrm>
                <a:off x="1983" y="2559"/>
                <a:ext cx="3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4" name="Line 213"/>
              <p:cNvSpPr>
                <a:spLocks noChangeShapeType="1"/>
              </p:cNvSpPr>
              <p:nvPr/>
            </p:nvSpPr>
            <p:spPr bwMode="auto">
              <a:xfrm flipV="1">
                <a:off x="1988" y="2554"/>
                <a:ext cx="0" cy="30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5" name="Line 214"/>
              <p:cNvSpPr>
                <a:spLocks noChangeShapeType="1"/>
              </p:cNvSpPr>
              <p:nvPr/>
            </p:nvSpPr>
            <p:spPr bwMode="auto">
              <a:xfrm flipV="1">
                <a:off x="836" y="2549"/>
                <a:ext cx="0" cy="30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6" name="Line 215"/>
              <p:cNvSpPr>
                <a:spLocks noChangeShapeType="1"/>
              </p:cNvSpPr>
              <p:nvPr/>
            </p:nvSpPr>
            <p:spPr bwMode="auto">
              <a:xfrm>
                <a:off x="531" y="831"/>
                <a:ext cx="3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7" name="Line 216"/>
              <p:cNvSpPr>
                <a:spLocks noChangeShapeType="1"/>
              </p:cNvSpPr>
              <p:nvPr/>
            </p:nvSpPr>
            <p:spPr bwMode="auto">
              <a:xfrm>
                <a:off x="531" y="2559"/>
                <a:ext cx="3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238" name="Group 237"/>
          <p:cNvGrpSpPr/>
          <p:nvPr/>
        </p:nvGrpSpPr>
        <p:grpSpPr>
          <a:xfrm>
            <a:off x="1577977" y="6158957"/>
            <a:ext cx="2822575" cy="3729037"/>
            <a:chOff x="1570038" y="898052"/>
            <a:chExt cx="2822575" cy="3729037"/>
          </a:xfrm>
        </p:grpSpPr>
        <p:sp>
          <p:nvSpPr>
            <p:cNvPr id="239" name="Rectangle 238"/>
            <p:cNvSpPr/>
            <p:nvPr/>
          </p:nvSpPr>
          <p:spPr>
            <a:xfrm>
              <a:off x="2066926" y="1413989"/>
              <a:ext cx="1828800" cy="2743200"/>
            </a:xfrm>
            <a:prstGeom prst="rect">
              <a:avLst/>
            </a:prstGeom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0" name="Group 208"/>
            <p:cNvGrpSpPr>
              <a:grpSpLocks/>
            </p:cNvGrpSpPr>
            <p:nvPr/>
          </p:nvGrpSpPr>
          <p:grpSpPr bwMode="auto">
            <a:xfrm>
              <a:off x="1570038" y="898052"/>
              <a:ext cx="2822575" cy="3729037"/>
              <a:chOff x="531" y="506"/>
              <a:chExt cx="1778" cy="2349"/>
            </a:xfrm>
          </p:grpSpPr>
          <p:sp>
            <p:nvSpPr>
              <p:cNvPr id="241" name="Line 209"/>
              <p:cNvSpPr>
                <a:spLocks noChangeShapeType="1"/>
              </p:cNvSpPr>
              <p:nvPr/>
            </p:nvSpPr>
            <p:spPr bwMode="auto">
              <a:xfrm>
                <a:off x="1983" y="831"/>
                <a:ext cx="3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42" name="Line 210"/>
              <p:cNvSpPr>
                <a:spLocks noChangeShapeType="1"/>
              </p:cNvSpPr>
              <p:nvPr/>
            </p:nvSpPr>
            <p:spPr bwMode="auto">
              <a:xfrm flipV="1">
                <a:off x="836" y="506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43" name="Line 211"/>
              <p:cNvSpPr>
                <a:spLocks noChangeShapeType="1"/>
              </p:cNvSpPr>
              <p:nvPr/>
            </p:nvSpPr>
            <p:spPr bwMode="auto">
              <a:xfrm flipV="1">
                <a:off x="1988" y="506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44" name="Line 212"/>
              <p:cNvSpPr>
                <a:spLocks noChangeShapeType="1"/>
              </p:cNvSpPr>
              <p:nvPr/>
            </p:nvSpPr>
            <p:spPr bwMode="auto">
              <a:xfrm>
                <a:off x="1983" y="2559"/>
                <a:ext cx="3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45" name="Line 213"/>
              <p:cNvSpPr>
                <a:spLocks noChangeShapeType="1"/>
              </p:cNvSpPr>
              <p:nvPr/>
            </p:nvSpPr>
            <p:spPr bwMode="auto">
              <a:xfrm flipV="1">
                <a:off x="1988" y="2554"/>
                <a:ext cx="0" cy="30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46" name="Line 214"/>
              <p:cNvSpPr>
                <a:spLocks noChangeShapeType="1"/>
              </p:cNvSpPr>
              <p:nvPr/>
            </p:nvSpPr>
            <p:spPr bwMode="auto">
              <a:xfrm flipV="1">
                <a:off x="836" y="2549"/>
                <a:ext cx="0" cy="30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47" name="Line 215"/>
              <p:cNvSpPr>
                <a:spLocks noChangeShapeType="1"/>
              </p:cNvSpPr>
              <p:nvPr/>
            </p:nvSpPr>
            <p:spPr bwMode="auto">
              <a:xfrm>
                <a:off x="531" y="831"/>
                <a:ext cx="3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48" name="Line 216"/>
              <p:cNvSpPr>
                <a:spLocks noChangeShapeType="1"/>
              </p:cNvSpPr>
              <p:nvPr/>
            </p:nvSpPr>
            <p:spPr bwMode="auto">
              <a:xfrm>
                <a:off x="531" y="2559"/>
                <a:ext cx="3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249" name="Group 248"/>
          <p:cNvGrpSpPr/>
          <p:nvPr/>
        </p:nvGrpSpPr>
        <p:grpSpPr>
          <a:xfrm>
            <a:off x="1604964" y="6211344"/>
            <a:ext cx="2738438" cy="3651250"/>
            <a:chOff x="1597025" y="950439"/>
            <a:chExt cx="2738438" cy="3651250"/>
          </a:xfrm>
        </p:grpSpPr>
        <p:sp>
          <p:nvSpPr>
            <p:cNvPr id="250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1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2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3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6082509" y="6211344"/>
            <a:ext cx="2738438" cy="3651250"/>
            <a:chOff x="1597025" y="950439"/>
            <a:chExt cx="2738438" cy="3651250"/>
          </a:xfrm>
        </p:grpSpPr>
        <p:sp>
          <p:nvSpPr>
            <p:cNvPr id="255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6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7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8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6036470" y="898052"/>
            <a:ext cx="2822575" cy="3729037"/>
            <a:chOff x="1570038" y="898052"/>
            <a:chExt cx="2822575" cy="3729037"/>
          </a:xfrm>
        </p:grpSpPr>
        <p:sp>
          <p:nvSpPr>
            <p:cNvPr id="201" name="Rectangle 200"/>
            <p:cNvSpPr/>
            <p:nvPr/>
          </p:nvSpPr>
          <p:spPr>
            <a:xfrm>
              <a:off x="2066926" y="1413989"/>
              <a:ext cx="1828800" cy="2743200"/>
            </a:xfrm>
            <a:prstGeom prst="rect">
              <a:avLst/>
            </a:prstGeom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2" name="Group 208"/>
            <p:cNvGrpSpPr>
              <a:grpSpLocks/>
            </p:cNvGrpSpPr>
            <p:nvPr/>
          </p:nvGrpSpPr>
          <p:grpSpPr bwMode="auto">
            <a:xfrm>
              <a:off x="1570038" y="898052"/>
              <a:ext cx="2822575" cy="3729037"/>
              <a:chOff x="531" y="506"/>
              <a:chExt cx="1778" cy="2349"/>
            </a:xfrm>
          </p:grpSpPr>
          <p:sp>
            <p:nvSpPr>
              <p:cNvPr id="203" name="Line 209"/>
              <p:cNvSpPr>
                <a:spLocks noChangeShapeType="1"/>
              </p:cNvSpPr>
              <p:nvPr/>
            </p:nvSpPr>
            <p:spPr bwMode="auto">
              <a:xfrm>
                <a:off x="1983" y="831"/>
                <a:ext cx="3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4" name="Line 210"/>
              <p:cNvSpPr>
                <a:spLocks noChangeShapeType="1"/>
              </p:cNvSpPr>
              <p:nvPr/>
            </p:nvSpPr>
            <p:spPr bwMode="auto">
              <a:xfrm flipV="1">
                <a:off x="836" y="506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5" name="Line 211"/>
              <p:cNvSpPr>
                <a:spLocks noChangeShapeType="1"/>
              </p:cNvSpPr>
              <p:nvPr/>
            </p:nvSpPr>
            <p:spPr bwMode="auto">
              <a:xfrm flipV="1">
                <a:off x="1988" y="506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" name="Line 212"/>
              <p:cNvSpPr>
                <a:spLocks noChangeShapeType="1"/>
              </p:cNvSpPr>
              <p:nvPr/>
            </p:nvSpPr>
            <p:spPr bwMode="auto">
              <a:xfrm>
                <a:off x="1983" y="2559"/>
                <a:ext cx="3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7" name="Line 213"/>
              <p:cNvSpPr>
                <a:spLocks noChangeShapeType="1"/>
              </p:cNvSpPr>
              <p:nvPr/>
            </p:nvSpPr>
            <p:spPr bwMode="auto">
              <a:xfrm flipV="1">
                <a:off x="1988" y="2554"/>
                <a:ext cx="0" cy="30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8" name="Line 214"/>
              <p:cNvSpPr>
                <a:spLocks noChangeShapeType="1"/>
              </p:cNvSpPr>
              <p:nvPr/>
            </p:nvSpPr>
            <p:spPr bwMode="auto">
              <a:xfrm flipV="1">
                <a:off x="836" y="2549"/>
                <a:ext cx="0" cy="30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9" name="Line 215"/>
              <p:cNvSpPr>
                <a:spLocks noChangeShapeType="1"/>
              </p:cNvSpPr>
              <p:nvPr/>
            </p:nvSpPr>
            <p:spPr bwMode="auto">
              <a:xfrm>
                <a:off x="531" y="831"/>
                <a:ext cx="3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10" name="Line 216"/>
              <p:cNvSpPr>
                <a:spLocks noChangeShapeType="1"/>
              </p:cNvSpPr>
              <p:nvPr/>
            </p:nvSpPr>
            <p:spPr bwMode="auto">
              <a:xfrm>
                <a:off x="531" y="2559"/>
                <a:ext cx="3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1570038" y="898052"/>
            <a:ext cx="2822575" cy="3729037"/>
            <a:chOff x="1570038" y="898052"/>
            <a:chExt cx="2822575" cy="3729037"/>
          </a:xfrm>
        </p:grpSpPr>
        <p:sp>
          <p:nvSpPr>
            <p:cNvPr id="6" name="Rectangle 5"/>
            <p:cNvSpPr/>
            <p:nvPr/>
          </p:nvSpPr>
          <p:spPr>
            <a:xfrm>
              <a:off x="2066926" y="1413989"/>
              <a:ext cx="1828800" cy="2743200"/>
            </a:xfrm>
            <a:prstGeom prst="rect">
              <a:avLst/>
            </a:prstGeom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1" name="Group 208"/>
            <p:cNvGrpSpPr>
              <a:grpSpLocks/>
            </p:cNvGrpSpPr>
            <p:nvPr/>
          </p:nvGrpSpPr>
          <p:grpSpPr bwMode="auto">
            <a:xfrm>
              <a:off x="1570038" y="898052"/>
              <a:ext cx="2822575" cy="3729037"/>
              <a:chOff x="531" y="506"/>
              <a:chExt cx="1778" cy="2349"/>
            </a:xfrm>
          </p:grpSpPr>
          <p:sp>
            <p:nvSpPr>
              <p:cNvPr id="92" name="Line 209"/>
              <p:cNvSpPr>
                <a:spLocks noChangeShapeType="1"/>
              </p:cNvSpPr>
              <p:nvPr/>
            </p:nvSpPr>
            <p:spPr bwMode="auto">
              <a:xfrm>
                <a:off x="1983" y="831"/>
                <a:ext cx="3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3" name="Line 210"/>
              <p:cNvSpPr>
                <a:spLocks noChangeShapeType="1"/>
              </p:cNvSpPr>
              <p:nvPr/>
            </p:nvSpPr>
            <p:spPr bwMode="auto">
              <a:xfrm flipV="1">
                <a:off x="836" y="506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4" name="Line 211"/>
              <p:cNvSpPr>
                <a:spLocks noChangeShapeType="1"/>
              </p:cNvSpPr>
              <p:nvPr/>
            </p:nvSpPr>
            <p:spPr bwMode="auto">
              <a:xfrm flipV="1">
                <a:off x="1988" y="506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5" name="Line 212"/>
              <p:cNvSpPr>
                <a:spLocks noChangeShapeType="1"/>
              </p:cNvSpPr>
              <p:nvPr/>
            </p:nvSpPr>
            <p:spPr bwMode="auto">
              <a:xfrm>
                <a:off x="1983" y="2559"/>
                <a:ext cx="3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6" name="Line 213"/>
              <p:cNvSpPr>
                <a:spLocks noChangeShapeType="1"/>
              </p:cNvSpPr>
              <p:nvPr/>
            </p:nvSpPr>
            <p:spPr bwMode="auto">
              <a:xfrm flipV="1">
                <a:off x="1988" y="2554"/>
                <a:ext cx="0" cy="30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7" name="Line 214"/>
              <p:cNvSpPr>
                <a:spLocks noChangeShapeType="1"/>
              </p:cNvSpPr>
              <p:nvPr/>
            </p:nvSpPr>
            <p:spPr bwMode="auto">
              <a:xfrm flipV="1">
                <a:off x="836" y="2549"/>
                <a:ext cx="0" cy="30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8" name="Line 215"/>
              <p:cNvSpPr>
                <a:spLocks noChangeShapeType="1"/>
              </p:cNvSpPr>
              <p:nvPr/>
            </p:nvSpPr>
            <p:spPr bwMode="auto">
              <a:xfrm>
                <a:off x="531" y="831"/>
                <a:ext cx="3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9" name="Line 216"/>
              <p:cNvSpPr>
                <a:spLocks noChangeShapeType="1"/>
              </p:cNvSpPr>
              <p:nvPr/>
            </p:nvSpPr>
            <p:spPr bwMode="auto">
              <a:xfrm>
                <a:off x="531" y="2559"/>
                <a:ext cx="3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cxnSp>
        <p:nvCxnSpPr>
          <p:cNvPr id="144" name="Straight Connector 143"/>
          <p:cNvCxnSpPr/>
          <p:nvPr/>
        </p:nvCxnSpPr>
        <p:spPr>
          <a:xfrm>
            <a:off x="0" y="5260871"/>
            <a:ext cx="9601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/>
        </p:nvSpPr>
        <p:spPr>
          <a:xfrm>
            <a:off x="10180289" y="1625482"/>
            <a:ext cx="3374136" cy="1143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10666953" y="3758964"/>
            <a:ext cx="3374136" cy="228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597025" y="950439"/>
            <a:ext cx="2738438" cy="3651250"/>
            <a:chOff x="1597025" y="950439"/>
            <a:chExt cx="2738438" cy="3651250"/>
          </a:xfrm>
        </p:grpSpPr>
        <p:sp>
          <p:nvSpPr>
            <p:cNvPr id="100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1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2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3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22" name="Group 221"/>
          <p:cNvGrpSpPr/>
          <p:nvPr/>
        </p:nvGrpSpPr>
        <p:grpSpPr>
          <a:xfrm>
            <a:off x="6074570" y="950439"/>
            <a:ext cx="2738438" cy="3651250"/>
            <a:chOff x="1597025" y="950439"/>
            <a:chExt cx="2738438" cy="3651250"/>
          </a:xfrm>
        </p:grpSpPr>
        <p:sp>
          <p:nvSpPr>
            <p:cNvPr id="22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2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2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2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83" name="Group 282"/>
          <p:cNvGrpSpPr/>
          <p:nvPr/>
        </p:nvGrpSpPr>
        <p:grpSpPr>
          <a:xfrm>
            <a:off x="5890422" y="1621951"/>
            <a:ext cx="2505075" cy="3094038"/>
            <a:chOff x="9982200" y="3359150"/>
            <a:chExt cx="2505075" cy="3094038"/>
          </a:xfrm>
        </p:grpSpPr>
        <p:sp>
          <p:nvSpPr>
            <p:cNvPr id="284" name="Rectangle 130"/>
            <p:cNvSpPr>
              <a:spLocks noChangeArrowheads="1"/>
            </p:cNvSpPr>
            <p:nvPr/>
          </p:nvSpPr>
          <p:spPr bwMode="auto">
            <a:xfrm>
              <a:off x="10804525" y="3359150"/>
              <a:ext cx="1546225" cy="765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>
                  <a:latin typeface="Arial" charset="0"/>
                </a:rPr>
                <a:t>FOR SAFETY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KEEP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ONE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SAFE DEPOSIT BOX KEY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IN THIS WALLET</a:t>
              </a:r>
            </a:p>
          </p:txBody>
        </p:sp>
        <p:sp>
          <p:nvSpPr>
            <p:cNvPr id="285" name="Line 131"/>
            <p:cNvSpPr>
              <a:spLocks noChangeShapeType="1"/>
            </p:cNvSpPr>
            <p:nvPr/>
          </p:nvSpPr>
          <p:spPr bwMode="auto">
            <a:xfrm>
              <a:off x="11369675" y="4154488"/>
              <a:ext cx="403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" name="Rectangle 132"/>
            <p:cNvSpPr>
              <a:spLocks noChangeArrowheads="1"/>
            </p:cNvSpPr>
            <p:nvPr/>
          </p:nvSpPr>
          <p:spPr bwMode="auto">
            <a:xfrm>
              <a:off x="10826750" y="4178300"/>
              <a:ext cx="1487488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just" defTabSz="804863" eaLnBrk="0" hangingPunct="0"/>
              <a:r>
                <a:rPr lang="en-US" sz="800">
                  <a:latin typeface="Arial" charset="0"/>
                </a:rPr>
                <a:t>Loss of keys will cause you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considerable expense.  Both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keys must be returned to us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when box is surrendered.</a:t>
              </a:r>
            </a:p>
          </p:txBody>
        </p:sp>
        <p:sp>
          <p:nvSpPr>
            <p:cNvPr id="287" name="Oval 133"/>
            <p:cNvSpPr>
              <a:spLocks noChangeArrowheads="1"/>
            </p:cNvSpPr>
            <p:nvPr/>
          </p:nvSpPr>
          <p:spPr bwMode="auto">
            <a:xfrm>
              <a:off x="11542713" y="4816475"/>
              <a:ext cx="57150" cy="4762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" name="Rectangle 134"/>
            <p:cNvSpPr>
              <a:spLocks noChangeArrowheads="1"/>
            </p:cNvSpPr>
            <p:nvPr/>
          </p:nvSpPr>
          <p:spPr bwMode="auto">
            <a:xfrm rot="10800000">
              <a:off x="10669588" y="6002338"/>
              <a:ext cx="1809750" cy="450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E. Greene &amp; Co.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Caldwell, NJ 07007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Form KW-R    Key Wallet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877-838-5250</a:t>
              </a:r>
            </a:p>
          </p:txBody>
        </p:sp>
        <p:sp>
          <p:nvSpPr>
            <p:cNvPr id="289" name="Rectangle 135"/>
            <p:cNvSpPr>
              <a:spLocks noChangeArrowheads="1"/>
            </p:cNvSpPr>
            <p:nvPr/>
          </p:nvSpPr>
          <p:spPr bwMode="auto">
            <a:xfrm>
              <a:off x="10669588" y="5087938"/>
              <a:ext cx="1817687" cy="234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1000" b="1">
                  <a:latin typeface="Arial" charset="0"/>
                </a:rPr>
                <a:t>BANK OF COLORADO</a:t>
              </a:r>
              <a:endParaRPr lang="en-US" sz="900">
                <a:latin typeface="Arial" charset="0"/>
              </a:endParaRPr>
            </a:p>
          </p:txBody>
        </p:sp>
        <p:sp>
          <p:nvSpPr>
            <p:cNvPr id="290" name="Rectangle 136"/>
            <p:cNvSpPr>
              <a:spLocks noChangeArrowheads="1"/>
            </p:cNvSpPr>
            <p:nvPr/>
          </p:nvSpPr>
          <p:spPr bwMode="auto">
            <a:xfrm>
              <a:off x="10752138" y="5654675"/>
              <a:ext cx="1639887" cy="158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500">
                  <a:latin typeface="Univers" charset="0"/>
                </a:rPr>
                <a:t>Member Federal Deposit Insurance Corp.</a:t>
              </a:r>
            </a:p>
          </p:txBody>
        </p:sp>
        <p:sp>
          <p:nvSpPr>
            <p:cNvPr id="291" name="Text Box 148"/>
            <p:cNvSpPr txBox="1">
              <a:spLocks noChangeArrowheads="1"/>
            </p:cNvSpPr>
            <p:nvPr/>
          </p:nvSpPr>
          <p:spPr bwMode="auto">
            <a:xfrm>
              <a:off x="9982200" y="5626100"/>
              <a:ext cx="463550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5262</a:t>
              </a:r>
            </a:p>
          </p:txBody>
        </p:sp>
      </p:grpSp>
      <p:grpSp>
        <p:nvGrpSpPr>
          <p:cNvPr id="292" name="Group 291"/>
          <p:cNvGrpSpPr/>
          <p:nvPr/>
        </p:nvGrpSpPr>
        <p:grpSpPr>
          <a:xfrm>
            <a:off x="1396211" y="1621951"/>
            <a:ext cx="2505075" cy="3094038"/>
            <a:chOff x="9982200" y="3359150"/>
            <a:chExt cx="2505075" cy="3094038"/>
          </a:xfrm>
        </p:grpSpPr>
        <p:sp>
          <p:nvSpPr>
            <p:cNvPr id="293" name="Rectangle 130"/>
            <p:cNvSpPr>
              <a:spLocks noChangeArrowheads="1"/>
            </p:cNvSpPr>
            <p:nvPr/>
          </p:nvSpPr>
          <p:spPr bwMode="auto">
            <a:xfrm>
              <a:off x="10804525" y="3359150"/>
              <a:ext cx="1546225" cy="765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>
                  <a:latin typeface="Arial" charset="0"/>
                </a:rPr>
                <a:t>FOR SAFETY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KEEP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ONE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SAFE DEPOSIT BOX KEY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IN THIS WALLET</a:t>
              </a:r>
            </a:p>
          </p:txBody>
        </p:sp>
        <p:sp>
          <p:nvSpPr>
            <p:cNvPr id="294" name="Line 131"/>
            <p:cNvSpPr>
              <a:spLocks noChangeShapeType="1"/>
            </p:cNvSpPr>
            <p:nvPr/>
          </p:nvSpPr>
          <p:spPr bwMode="auto">
            <a:xfrm>
              <a:off x="11369675" y="4154488"/>
              <a:ext cx="403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" name="Rectangle 132"/>
            <p:cNvSpPr>
              <a:spLocks noChangeArrowheads="1"/>
            </p:cNvSpPr>
            <p:nvPr/>
          </p:nvSpPr>
          <p:spPr bwMode="auto">
            <a:xfrm>
              <a:off x="10826750" y="4178300"/>
              <a:ext cx="1487488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just" defTabSz="804863" eaLnBrk="0" hangingPunct="0"/>
              <a:r>
                <a:rPr lang="en-US" sz="800">
                  <a:latin typeface="Arial" charset="0"/>
                </a:rPr>
                <a:t>Loss of keys will cause you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considerable expense.  Both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keys must be returned to us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when box is surrendered.</a:t>
              </a:r>
            </a:p>
          </p:txBody>
        </p:sp>
        <p:sp>
          <p:nvSpPr>
            <p:cNvPr id="296" name="Oval 133"/>
            <p:cNvSpPr>
              <a:spLocks noChangeArrowheads="1"/>
            </p:cNvSpPr>
            <p:nvPr/>
          </p:nvSpPr>
          <p:spPr bwMode="auto">
            <a:xfrm>
              <a:off x="11542713" y="4816475"/>
              <a:ext cx="57150" cy="4762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" name="Rectangle 134"/>
            <p:cNvSpPr>
              <a:spLocks noChangeArrowheads="1"/>
            </p:cNvSpPr>
            <p:nvPr/>
          </p:nvSpPr>
          <p:spPr bwMode="auto">
            <a:xfrm rot="10800000">
              <a:off x="10669588" y="6002338"/>
              <a:ext cx="1809750" cy="450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E. Greene &amp; Co.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Caldwell, NJ 07007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Form KW-R    Key Wallet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877-838-5250</a:t>
              </a:r>
            </a:p>
          </p:txBody>
        </p:sp>
        <p:sp>
          <p:nvSpPr>
            <p:cNvPr id="298" name="Rectangle 135"/>
            <p:cNvSpPr>
              <a:spLocks noChangeArrowheads="1"/>
            </p:cNvSpPr>
            <p:nvPr/>
          </p:nvSpPr>
          <p:spPr bwMode="auto">
            <a:xfrm>
              <a:off x="10669588" y="5087938"/>
              <a:ext cx="1817687" cy="234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1000" b="1">
                  <a:latin typeface="Arial" charset="0"/>
                </a:rPr>
                <a:t>BANK OF COLORADO</a:t>
              </a:r>
              <a:endParaRPr lang="en-US" sz="900">
                <a:latin typeface="Arial" charset="0"/>
              </a:endParaRPr>
            </a:p>
          </p:txBody>
        </p:sp>
        <p:sp>
          <p:nvSpPr>
            <p:cNvPr id="299" name="Rectangle 136"/>
            <p:cNvSpPr>
              <a:spLocks noChangeArrowheads="1"/>
            </p:cNvSpPr>
            <p:nvPr/>
          </p:nvSpPr>
          <p:spPr bwMode="auto">
            <a:xfrm>
              <a:off x="10752138" y="5654675"/>
              <a:ext cx="1639887" cy="158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500">
                  <a:latin typeface="Univers" charset="0"/>
                </a:rPr>
                <a:t>Member Federal Deposit Insurance Corp.</a:t>
              </a:r>
            </a:p>
          </p:txBody>
        </p:sp>
        <p:sp>
          <p:nvSpPr>
            <p:cNvPr id="300" name="Text Box 148"/>
            <p:cNvSpPr txBox="1">
              <a:spLocks noChangeArrowheads="1"/>
            </p:cNvSpPr>
            <p:nvPr/>
          </p:nvSpPr>
          <p:spPr bwMode="auto">
            <a:xfrm>
              <a:off x="9982200" y="5626100"/>
              <a:ext cx="463550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5262</a:t>
              </a:r>
            </a:p>
          </p:txBody>
        </p:sp>
      </p:grpSp>
      <p:grpSp>
        <p:nvGrpSpPr>
          <p:cNvPr id="301" name="Group 300"/>
          <p:cNvGrpSpPr/>
          <p:nvPr/>
        </p:nvGrpSpPr>
        <p:grpSpPr>
          <a:xfrm>
            <a:off x="5852322" y="6893245"/>
            <a:ext cx="2505075" cy="3094038"/>
            <a:chOff x="9982200" y="3359150"/>
            <a:chExt cx="2505075" cy="3094038"/>
          </a:xfrm>
        </p:grpSpPr>
        <p:sp>
          <p:nvSpPr>
            <p:cNvPr id="302" name="Rectangle 130"/>
            <p:cNvSpPr>
              <a:spLocks noChangeArrowheads="1"/>
            </p:cNvSpPr>
            <p:nvPr/>
          </p:nvSpPr>
          <p:spPr bwMode="auto">
            <a:xfrm>
              <a:off x="10804525" y="3359150"/>
              <a:ext cx="1546225" cy="765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>
                  <a:latin typeface="Arial" charset="0"/>
                </a:rPr>
                <a:t>FOR SAFETY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KEEP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ONE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SAFE DEPOSIT BOX KEY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IN THIS WALLET</a:t>
              </a:r>
            </a:p>
          </p:txBody>
        </p:sp>
        <p:sp>
          <p:nvSpPr>
            <p:cNvPr id="303" name="Line 131"/>
            <p:cNvSpPr>
              <a:spLocks noChangeShapeType="1"/>
            </p:cNvSpPr>
            <p:nvPr/>
          </p:nvSpPr>
          <p:spPr bwMode="auto">
            <a:xfrm>
              <a:off x="11369675" y="4154488"/>
              <a:ext cx="403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" name="Rectangle 132"/>
            <p:cNvSpPr>
              <a:spLocks noChangeArrowheads="1"/>
            </p:cNvSpPr>
            <p:nvPr/>
          </p:nvSpPr>
          <p:spPr bwMode="auto">
            <a:xfrm>
              <a:off x="10826750" y="4178300"/>
              <a:ext cx="1487488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just" defTabSz="804863" eaLnBrk="0" hangingPunct="0"/>
              <a:r>
                <a:rPr lang="en-US" sz="800">
                  <a:latin typeface="Arial" charset="0"/>
                </a:rPr>
                <a:t>Loss of keys will cause you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considerable expense.  Both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keys must be returned to us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when box is surrendered.</a:t>
              </a:r>
            </a:p>
          </p:txBody>
        </p:sp>
        <p:sp>
          <p:nvSpPr>
            <p:cNvPr id="305" name="Oval 133"/>
            <p:cNvSpPr>
              <a:spLocks noChangeArrowheads="1"/>
            </p:cNvSpPr>
            <p:nvPr/>
          </p:nvSpPr>
          <p:spPr bwMode="auto">
            <a:xfrm>
              <a:off x="11542713" y="4816475"/>
              <a:ext cx="57150" cy="4762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" name="Rectangle 134"/>
            <p:cNvSpPr>
              <a:spLocks noChangeArrowheads="1"/>
            </p:cNvSpPr>
            <p:nvPr/>
          </p:nvSpPr>
          <p:spPr bwMode="auto">
            <a:xfrm rot="10800000">
              <a:off x="10669588" y="6002338"/>
              <a:ext cx="1809750" cy="450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E. Greene &amp; Co.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Caldwell, NJ 07007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Form KW-R    Key Wallet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877-838-5250</a:t>
              </a:r>
            </a:p>
          </p:txBody>
        </p:sp>
        <p:sp>
          <p:nvSpPr>
            <p:cNvPr id="307" name="Rectangle 135"/>
            <p:cNvSpPr>
              <a:spLocks noChangeArrowheads="1"/>
            </p:cNvSpPr>
            <p:nvPr/>
          </p:nvSpPr>
          <p:spPr bwMode="auto">
            <a:xfrm>
              <a:off x="10669588" y="5087938"/>
              <a:ext cx="1817687" cy="234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1000" b="1">
                  <a:latin typeface="Arial" charset="0"/>
                </a:rPr>
                <a:t>BANK OF COLORADO</a:t>
              </a:r>
              <a:endParaRPr lang="en-US" sz="900">
                <a:latin typeface="Arial" charset="0"/>
              </a:endParaRPr>
            </a:p>
          </p:txBody>
        </p:sp>
        <p:sp>
          <p:nvSpPr>
            <p:cNvPr id="308" name="Rectangle 136"/>
            <p:cNvSpPr>
              <a:spLocks noChangeArrowheads="1"/>
            </p:cNvSpPr>
            <p:nvPr/>
          </p:nvSpPr>
          <p:spPr bwMode="auto">
            <a:xfrm>
              <a:off x="10752138" y="5654675"/>
              <a:ext cx="1639887" cy="158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500">
                  <a:latin typeface="Univers" charset="0"/>
                </a:rPr>
                <a:t>Member Federal Deposit Insurance Corp.</a:t>
              </a:r>
            </a:p>
          </p:txBody>
        </p:sp>
        <p:sp>
          <p:nvSpPr>
            <p:cNvPr id="309" name="Text Box 148"/>
            <p:cNvSpPr txBox="1">
              <a:spLocks noChangeArrowheads="1"/>
            </p:cNvSpPr>
            <p:nvPr/>
          </p:nvSpPr>
          <p:spPr bwMode="auto">
            <a:xfrm>
              <a:off x="9982200" y="5626100"/>
              <a:ext cx="463550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5262</a:t>
              </a:r>
            </a:p>
          </p:txBody>
        </p:sp>
      </p:grpSp>
      <p:grpSp>
        <p:nvGrpSpPr>
          <p:cNvPr id="310" name="Group 309"/>
          <p:cNvGrpSpPr/>
          <p:nvPr/>
        </p:nvGrpSpPr>
        <p:grpSpPr>
          <a:xfrm>
            <a:off x="1358111" y="6893245"/>
            <a:ext cx="2505075" cy="3094038"/>
            <a:chOff x="9982200" y="3359150"/>
            <a:chExt cx="2505075" cy="3094038"/>
          </a:xfrm>
        </p:grpSpPr>
        <p:sp>
          <p:nvSpPr>
            <p:cNvPr id="311" name="Rectangle 130"/>
            <p:cNvSpPr>
              <a:spLocks noChangeArrowheads="1"/>
            </p:cNvSpPr>
            <p:nvPr/>
          </p:nvSpPr>
          <p:spPr bwMode="auto">
            <a:xfrm>
              <a:off x="10804525" y="3359150"/>
              <a:ext cx="1546225" cy="765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>
                  <a:latin typeface="Arial" charset="0"/>
                </a:rPr>
                <a:t>FOR SAFETY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KEEP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ONE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SAFE DEPOSIT BOX KEY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IN THIS WALLET</a:t>
              </a:r>
            </a:p>
          </p:txBody>
        </p:sp>
        <p:sp>
          <p:nvSpPr>
            <p:cNvPr id="312" name="Line 131"/>
            <p:cNvSpPr>
              <a:spLocks noChangeShapeType="1"/>
            </p:cNvSpPr>
            <p:nvPr/>
          </p:nvSpPr>
          <p:spPr bwMode="auto">
            <a:xfrm>
              <a:off x="11369675" y="4154488"/>
              <a:ext cx="403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" name="Rectangle 132"/>
            <p:cNvSpPr>
              <a:spLocks noChangeArrowheads="1"/>
            </p:cNvSpPr>
            <p:nvPr/>
          </p:nvSpPr>
          <p:spPr bwMode="auto">
            <a:xfrm>
              <a:off x="10826750" y="4178300"/>
              <a:ext cx="1487488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just" defTabSz="804863" eaLnBrk="0" hangingPunct="0"/>
              <a:r>
                <a:rPr lang="en-US" sz="800">
                  <a:latin typeface="Arial" charset="0"/>
                </a:rPr>
                <a:t>Loss of keys will cause you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considerable expense.  Both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keys must be returned to us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when box is surrendered.</a:t>
              </a:r>
            </a:p>
          </p:txBody>
        </p:sp>
        <p:sp>
          <p:nvSpPr>
            <p:cNvPr id="314" name="Oval 133"/>
            <p:cNvSpPr>
              <a:spLocks noChangeArrowheads="1"/>
            </p:cNvSpPr>
            <p:nvPr/>
          </p:nvSpPr>
          <p:spPr bwMode="auto">
            <a:xfrm>
              <a:off x="11542713" y="4816475"/>
              <a:ext cx="57150" cy="4762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" name="Rectangle 134"/>
            <p:cNvSpPr>
              <a:spLocks noChangeArrowheads="1"/>
            </p:cNvSpPr>
            <p:nvPr/>
          </p:nvSpPr>
          <p:spPr bwMode="auto">
            <a:xfrm rot="10800000">
              <a:off x="10669588" y="6002338"/>
              <a:ext cx="1809750" cy="450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E. Greene &amp; Co.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Caldwell, NJ 07007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Form KW-R    Key Wallet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877-838-5250</a:t>
              </a:r>
            </a:p>
          </p:txBody>
        </p:sp>
        <p:sp>
          <p:nvSpPr>
            <p:cNvPr id="316" name="Rectangle 135"/>
            <p:cNvSpPr>
              <a:spLocks noChangeArrowheads="1"/>
            </p:cNvSpPr>
            <p:nvPr/>
          </p:nvSpPr>
          <p:spPr bwMode="auto">
            <a:xfrm>
              <a:off x="10669588" y="5087938"/>
              <a:ext cx="1817687" cy="234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1000" b="1">
                  <a:latin typeface="Arial" charset="0"/>
                </a:rPr>
                <a:t>BANK OF COLORADO</a:t>
              </a:r>
              <a:endParaRPr lang="en-US" sz="900">
                <a:latin typeface="Arial" charset="0"/>
              </a:endParaRPr>
            </a:p>
          </p:txBody>
        </p:sp>
        <p:sp>
          <p:nvSpPr>
            <p:cNvPr id="317" name="Rectangle 136"/>
            <p:cNvSpPr>
              <a:spLocks noChangeArrowheads="1"/>
            </p:cNvSpPr>
            <p:nvPr/>
          </p:nvSpPr>
          <p:spPr bwMode="auto">
            <a:xfrm>
              <a:off x="10752138" y="5654675"/>
              <a:ext cx="1639887" cy="158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500">
                  <a:latin typeface="Univers" charset="0"/>
                </a:rPr>
                <a:t>Member Federal Deposit Insurance Corp.</a:t>
              </a:r>
            </a:p>
          </p:txBody>
        </p:sp>
        <p:sp>
          <p:nvSpPr>
            <p:cNvPr id="318" name="Text Box 148"/>
            <p:cNvSpPr txBox="1">
              <a:spLocks noChangeArrowheads="1"/>
            </p:cNvSpPr>
            <p:nvPr/>
          </p:nvSpPr>
          <p:spPr bwMode="auto">
            <a:xfrm>
              <a:off x="9982200" y="5626100"/>
              <a:ext cx="463550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5262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1092</TotalTime>
  <Words>196</Words>
  <Application>Microsoft Macintosh PowerPoint</Application>
  <PresentationFormat>Custom</PresentationFormat>
  <Paragraphs>52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10</cp:revision>
  <cp:lastPrinted>2012-03-22T18:37:41Z</cp:lastPrinted>
  <dcterms:created xsi:type="dcterms:W3CDTF">2012-03-21T20:17:12Z</dcterms:created>
  <dcterms:modified xsi:type="dcterms:W3CDTF">2012-03-22T18:39:58Z</dcterms:modified>
</cp:coreProperties>
</file>