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601200" cy="10287000"/>
  <p:notesSz cx="6858000" cy="9144000"/>
  <p:defaultTextStyle>
    <a:defPPr>
      <a:defRPr lang="en-US"/>
    </a:defPPr>
    <a:lvl1pPr marL="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1pPr>
    <a:lvl2pPr marL="58782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2pPr>
    <a:lvl3pPr marL="117564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3pPr>
    <a:lvl4pPr marL="176346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4pPr>
    <a:lvl5pPr marL="2351288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5pPr>
    <a:lvl6pPr marL="293911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352693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411475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470257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792" y="800"/>
      </p:cViewPr>
      <p:guideLst>
        <p:guide orient="horz" pos="3240"/>
        <p:guide pos="30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3195638"/>
            <a:ext cx="8161020" cy="22050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0180" y="5829300"/>
            <a:ext cx="6720840" cy="26289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87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56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34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1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39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269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4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25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095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812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9248" y="659609"/>
            <a:ext cx="2268616" cy="1404223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398" y="659609"/>
            <a:ext cx="6645831" cy="1404223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133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197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429" y="6610351"/>
            <a:ext cx="8161020" cy="2043113"/>
          </a:xfrm>
        </p:spPr>
        <p:txBody>
          <a:bodyPr anchor="t"/>
          <a:lstStyle>
            <a:lvl1pPr algn="l">
              <a:defRPr sz="51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429" y="4360071"/>
            <a:ext cx="8161020" cy="2250280"/>
          </a:xfrm>
        </p:spPr>
        <p:txBody>
          <a:bodyPr anchor="b"/>
          <a:lstStyle>
            <a:lvl1pPr marL="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1pPr>
            <a:lvl2pPr marL="58782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7564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76346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35128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93911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52693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1147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70257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156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397" y="3840959"/>
            <a:ext cx="4457224" cy="1086088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0640" y="3840959"/>
            <a:ext cx="4457224" cy="1086088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482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411957"/>
            <a:ext cx="8641080" cy="1714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1" y="2302670"/>
            <a:ext cx="4242197" cy="959643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1" y="3262313"/>
            <a:ext cx="4242197" cy="5926932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7277" y="2302670"/>
            <a:ext cx="4243864" cy="959643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7277" y="3262313"/>
            <a:ext cx="4243864" cy="5926932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3/27/12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313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3/27/12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981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3/27/12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531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1" y="409575"/>
            <a:ext cx="3158729" cy="1743075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3802" y="409576"/>
            <a:ext cx="5367338" cy="8779670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1" y="2152651"/>
            <a:ext cx="3158729" cy="7036595"/>
          </a:xfr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900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902" y="7200901"/>
            <a:ext cx="5760720" cy="850107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81902" y="919163"/>
            <a:ext cx="5760720" cy="6172200"/>
          </a:xfrm>
        </p:spPr>
        <p:txBody>
          <a:bodyPr/>
          <a:lstStyle>
            <a:lvl1pPr marL="0" indent="0">
              <a:buNone/>
              <a:defRPr sz="4100"/>
            </a:lvl1pPr>
            <a:lvl2pPr marL="587822" indent="0">
              <a:buNone/>
              <a:defRPr sz="3600"/>
            </a:lvl2pPr>
            <a:lvl3pPr marL="1175644" indent="0">
              <a:buNone/>
              <a:defRPr sz="3100"/>
            </a:lvl3pPr>
            <a:lvl4pPr marL="1763466" indent="0">
              <a:buNone/>
              <a:defRPr sz="2600"/>
            </a:lvl4pPr>
            <a:lvl5pPr marL="2351288" indent="0">
              <a:buNone/>
              <a:defRPr sz="2600"/>
            </a:lvl5pPr>
            <a:lvl6pPr marL="2939110" indent="0">
              <a:buNone/>
              <a:defRPr sz="2600"/>
            </a:lvl6pPr>
            <a:lvl7pPr marL="3526932" indent="0">
              <a:buNone/>
              <a:defRPr sz="2600"/>
            </a:lvl7pPr>
            <a:lvl8pPr marL="4114754" indent="0">
              <a:buNone/>
              <a:defRPr sz="2600"/>
            </a:lvl8pPr>
            <a:lvl9pPr marL="4702576" indent="0">
              <a:buNone/>
              <a:defRPr sz="2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1902" y="8051008"/>
            <a:ext cx="5760720" cy="1207293"/>
          </a:xfr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261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0060" y="411957"/>
            <a:ext cx="8641080" cy="1714500"/>
          </a:xfrm>
          <a:prstGeom prst="rect">
            <a:avLst/>
          </a:prstGeom>
        </p:spPr>
        <p:txBody>
          <a:bodyPr vert="horz" lIns="117564" tIns="58782" rIns="117564" bIns="5878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2400301"/>
            <a:ext cx="8641080" cy="6788945"/>
          </a:xfrm>
          <a:prstGeom prst="rect">
            <a:avLst/>
          </a:prstGeom>
        </p:spPr>
        <p:txBody>
          <a:bodyPr vert="horz" lIns="117564" tIns="58782" rIns="117564" bIns="5878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0060" y="9534526"/>
            <a:ext cx="224028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35E74-9F18-694E-840F-0A0EF8AFA581}" type="datetimeFigureOut">
              <a:rPr lang="en-US" smtClean="0"/>
              <a:t>3/27/12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0410" y="9534526"/>
            <a:ext cx="304038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0860" y="9534526"/>
            <a:ext cx="224028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033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87822" rtl="0" eaLnBrk="1" latinLnBrk="0" hangingPunct="1">
        <a:spcBef>
          <a:spcPct val="0"/>
        </a:spcBef>
        <a:buNone/>
        <a:defRPr sz="5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40867" indent="-440867" algn="l" defTabSz="587822" rtl="0" eaLnBrk="1" latinLnBrk="0" hangingPunct="1">
        <a:spcBef>
          <a:spcPct val="20000"/>
        </a:spcBef>
        <a:buFont typeface="Arial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1pPr>
      <a:lvl2pPr marL="955211" indent="-367389" algn="l" defTabSz="587822" rtl="0" eaLnBrk="1" latinLnBrk="0" hangingPunct="1">
        <a:spcBef>
          <a:spcPct val="20000"/>
        </a:spcBef>
        <a:buFont typeface="Arial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469555" indent="-293911" algn="l" defTabSz="587822" rtl="0" eaLnBrk="1" latinLnBrk="0" hangingPunct="1">
        <a:spcBef>
          <a:spcPct val="20000"/>
        </a:spcBef>
        <a:buFont typeface="Arial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377" indent="-293911" algn="l" defTabSz="587822" rtl="0" eaLnBrk="1" latinLnBrk="0" hangingPunct="1">
        <a:spcBef>
          <a:spcPct val="20000"/>
        </a:spcBef>
        <a:buFont typeface="Arial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5199" indent="-293911" algn="l" defTabSz="587822" rtl="0" eaLnBrk="1" latinLnBrk="0" hangingPunct="1">
        <a:spcBef>
          <a:spcPct val="20000"/>
        </a:spcBef>
        <a:buFont typeface="Arial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33021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20843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408665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4996487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782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7564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46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51288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3911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52693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75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70257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6" name="Group 195"/>
          <p:cNvGrpSpPr/>
          <p:nvPr/>
        </p:nvGrpSpPr>
        <p:grpSpPr>
          <a:xfrm>
            <a:off x="1604964" y="6217221"/>
            <a:ext cx="2738438" cy="3651250"/>
            <a:chOff x="1597025" y="950439"/>
            <a:chExt cx="2738438" cy="3651250"/>
          </a:xfrm>
        </p:grpSpPr>
        <p:sp>
          <p:nvSpPr>
            <p:cNvPr id="197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98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99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00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211" name="Group 210"/>
          <p:cNvGrpSpPr/>
          <p:nvPr/>
        </p:nvGrpSpPr>
        <p:grpSpPr>
          <a:xfrm>
            <a:off x="6082509" y="6217221"/>
            <a:ext cx="2738438" cy="3651250"/>
            <a:chOff x="1597025" y="950439"/>
            <a:chExt cx="2738438" cy="3651250"/>
          </a:xfrm>
        </p:grpSpPr>
        <p:sp>
          <p:nvSpPr>
            <p:cNvPr id="212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13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14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15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1570038" y="1043629"/>
            <a:ext cx="7296946" cy="8850242"/>
            <a:chOff x="1570038" y="1043629"/>
            <a:chExt cx="7296946" cy="8850242"/>
          </a:xfrm>
        </p:grpSpPr>
        <p:grpSp>
          <p:nvGrpSpPr>
            <p:cNvPr id="216" name="Group 215"/>
            <p:cNvGrpSpPr/>
            <p:nvPr/>
          </p:nvGrpSpPr>
          <p:grpSpPr>
            <a:xfrm>
              <a:off x="6044409" y="6164834"/>
              <a:ext cx="2822575" cy="3729037"/>
              <a:chOff x="1570038" y="898052"/>
              <a:chExt cx="2822575" cy="3729037"/>
            </a:xfrm>
          </p:grpSpPr>
          <p:sp>
            <p:nvSpPr>
              <p:cNvPr id="217" name="Rectangle 216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18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219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20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21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59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60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61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62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63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264" name="Group 263"/>
            <p:cNvGrpSpPr/>
            <p:nvPr/>
          </p:nvGrpSpPr>
          <p:grpSpPr>
            <a:xfrm>
              <a:off x="1577977" y="6164834"/>
              <a:ext cx="2822575" cy="3729037"/>
              <a:chOff x="1570038" y="898052"/>
              <a:chExt cx="2822575" cy="3729037"/>
            </a:xfrm>
          </p:grpSpPr>
          <p:sp>
            <p:nvSpPr>
              <p:cNvPr id="265" name="Rectangle 264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66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267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68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69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70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71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72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73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74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275" name="Group 274"/>
            <p:cNvGrpSpPr/>
            <p:nvPr/>
          </p:nvGrpSpPr>
          <p:grpSpPr>
            <a:xfrm>
              <a:off x="6036470" y="1043629"/>
              <a:ext cx="2822575" cy="3729037"/>
              <a:chOff x="1570038" y="898052"/>
              <a:chExt cx="2822575" cy="3729037"/>
            </a:xfrm>
          </p:grpSpPr>
          <p:sp>
            <p:nvSpPr>
              <p:cNvPr id="276" name="Rectangle 275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77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278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79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80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81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82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83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84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85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286" name="Group 285"/>
            <p:cNvGrpSpPr/>
            <p:nvPr/>
          </p:nvGrpSpPr>
          <p:grpSpPr>
            <a:xfrm>
              <a:off x="1570038" y="1043629"/>
              <a:ext cx="2822575" cy="3729037"/>
              <a:chOff x="1570038" y="898052"/>
              <a:chExt cx="2822575" cy="3729037"/>
            </a:xfrm>
          </p:grpSpPr>
          <p:sp>
            <p:nvSpPr>
              <p:cNvPr id="287" name="Rectangle 286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8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289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0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1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2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3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4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5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6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</p:grpSp>
      <p:cxnSp>
        <p:nvCxnSpPr>
          <p:cNvPr id="297" name="Straight Connector 296"/>
          <p:cNvCxnSpPr/>
          <p:nvPr/>
        </p:nvCxnSpPr>
        <p:spPr>
          <a:xfrm>
            <a:off x="0" y="5165148"/>
            <a:ext cx="9601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98" name="Group 297"/>
          <p:cNvGrpSpPr/>
          <p:nvPr/>
        </p:nvGrpSpPr>
        <p:grpSpPr>
          <a:xfrm>
            <a:off x="1597025" y="1096016"/>
            <a:ext cx="2738438" cy="3651250"/>
            <a:chOff x="1597025" y="950439"/>
            <a:chExt cx="2738438" cy="3651250"/>
          </a:xfrm>
        </p:grpSpPr>
        <p:sp>
          <p:nvSpPr>
            <p:cNvPr id="299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0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1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2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303" name="Group 302"/>
          <p:cNvGrpSpPr/>
          <p:nvPr/>
        </p:nvGrpSpPr>
        <p:grpSpPr>
          <a:xfrm>
            <a:off x="6074570" y="1096016"/>
            <a:ext cx="2738438" cy="3651250"/>
            <a:chOff x="1597025" y="950439"/>
            <a:chExt cx="2738438" cy="3651250"/>
          </a:xfrm>
        </p:grpSpPr>
        <p:sp>
          <p:nvSpPr>
            <p:cNvPr id="304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5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6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7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308" name="Group 298"/>
          <p:cNvGrpSpPr>
            <a:grpSpLocks/>
          </p:cNvGrpSpPr>
          <p:nvPr/>
        </p:nvGrpSpPr>
        <p:grpSpPr bwMode="auto">
          <a:xfrm>
            <a:off x="8462172" y="9509696"/>
            <a:ext cx="358775" cy="358775"/>
            <a:chOff x="6336" y="3858"/>
            <a:chExt cx="226" cy="226"/>
          </a:xfrm>
        </p:grpSpPr>
        <p:sp>
          <p:nvSpPr>
            <p:cNvPr id="309" name="Oval 299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" name="AutoShape 300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" name="Rectangle 9"/>
          <p:cNvSpPr/>
          <p:nvPr/>
        </p:nvSpPr>
        <p:spPr>
          <a:xfrm rot="5400000">
            <a:off x="-342900" y="342900"/>
            <a:ext cx="10287000" cy="96012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5652297" y="1100780"/>
            <a:ext cx="3255962" cy="3698240"/>
            <a:chOff x="5652297" y="1100780"/>
            <a:chExt cx="3255962" cy="3698240"/>
          </a:xfrm>
        </p:grpSpPr>
        <p:grpSp>
          <p:nvGrpSpPr>
            <p:cNvPr id="72" name="Group 278"/>
            <p:cNvGrpSpPr>
              <a:grpSpLocks/>
            </p:cNvGrpSpPr>
            <p:nvPr/>
          </p:nvGrpSpPr>
          <p:grpSpPr bwMode="auto">
            <a:xfrm>
              <a:off x="8465347" y="4393255"/>
              <a:ext cx="358775" cy="358775"/>
              <a:chOff x="6336" y="3858"/>
              <a:chExt cx="226" cy="226"/>
            </a:xfrm>
          </p:grpSpPr>
          <p:sp>
            <p:nvSpPr>
              <p:cNvPr id="73" name="Oval 279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" name="AutoShape 280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5" name="Group 281"/>
            <p:cNvGrpSpPr>
              <a:grpSpLocks/>
            </p:cNvGrpSpPr>
            <p:nvPr/>
          </p:nvGrpSpPr>
          <p:grpSpPr bwMode="auto">
            <a:xfrm>
              <a:off x="6085684" y="1100780"/>
              <a:ext cx="358775" cy="358775"/>
              <a:chOff x="6336" y="3858"/>
              <a:chExt cx="226" cy="226"/>
            </a:xfrm>
          </p:grpSpPr>
          <p:sp>
            <p:nvSpPr>
              <p:cNvPr id="76" name="Oval 282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" name="AutoShape 283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8" name="Text Box 329"/>
            <p:cNvSpPr txBox="1">
              <a:spLocks noChangeArrowheads="1"/>
            </p:cNvSpPr>
            <p:nvPr/>
          </p:nvSpPr>
          <p:spPr bwMode="auto">
            <a:xfrm>
              <a:off x="5652297" y="4059880"/>
              <a:ext cx="463550" cy="2143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"/>
                <a:t># 5224</a:t>
              </a:r>
            </a:p>
          </p:txBody>
        </p:sp>
        <p:sp>
          <p:nvSpPr>
            <p:cNvPr id="79" name="Rectangle 365"/>
            <p:cNvSpPr>
              <a:spLocks noChangeArrowheads="1"/>
            </p:cNvSpPr>
            <p:nvPr/>
          </p:nvSpPr>
          <p:spPr bwMode="auto">
            <a:xfrm rot="10800000">
              <a:off x="6549234" y="4532320"/>
              <a:ext cx="1809750" cy="266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endParaRPr lang="en-US" sz="600">
                <a:latin typeface="Arial" charset="0"/>
              </a:endParaRPr>
            </a:p>
            <a:p>
              <a:pPr algn="ctr" defTabSz="804863" eaLnBrk="0" hangingPunct="0"/>
              <a:r>
                <a:rPr lang="en-US" sz="600">
                  <a:latin typeface="Arial" charset="0"/>
                </a:rPr>
                <a:t>Form KW-R    Key Wallet</a:t>
              </a:r>
            </a:p>
          </p:txBody>
        </p:sp>
        <p:sp>
          <p:nvSpPr>
            <p:cNvPr id="80" name="Rectangle 377"/>
            <p:cNvSpPr>
              <a:spLocks noChangeArrowheads="1"/>
            </p:cNvSpPr>
            <p:nvPr/>
          </p:nvSpPr>
          <p:spPr bwMode="auto">
            <a:xfrm rot="16200000">
              <a:off x="5087147" y="2543817"/>
              <a:ext cx="2247900" cy="358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600" b="1">
                  <a:latin typeface="Arial" charset="0"/>
                </a:rPr>
                <a:t>AVOID LOSSES BY FIRE AND THEFT</a:t>
              </a:r>
              <a:r>
                <a:rPr lang="en-US" sz="600">
                  <a:latin typeface="Arial" charset="0"/>
                </a:rPr>
                <a:t/>
              </a:r>
              <a:br>
                <a:rPr lang="en-US" sz="600">
                  <a:latin typeface="Arial" charset="0"/>
                </a:rPr>
              </a:br>
              <a:r>
                <a:rPr lang="en-US" sz="600">
                  <a:latin typeface="Arial" charset="0"/>
                </a:rPr>
                <a:t>STORE VALUABLES IN OUR VAULTS</a:t>
              </a:r>
            </a:p>
            <a:p>
              <a:pPr algn="ctr" defTabSz="804863" eaLnBrk="0" hangingPunct="0"/>
              <a:r>
                <a:rPr lang="en-US" sz="600">
                  <a:latin typeface="Arial" charset="0"/>
                </a:rPr>
                <a:t>AT MODERATE RATES</a:t>
              </a:r>
            </a:p>
          </p:txBody>
        </p:sp>
        <p:sp>
          <p:nvSpPr>
            <p:cNvPr id="81" name="Rectangle 378"/>
            <p:cNvSpPr>
              <a:spLocks noChangeArrowheads="1"/>
            </p:cNvSpPr>
            <p:nvPr/>
          </p:nvSpPr>
          <p:spPr bwMode="auto">
            <a:xfrm rot="16200000">
              <a:off x="7514434" y="2456505"/>
              <a:ext cx="2244725" cy="5429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600">
                  <a:latin typeface="Arial" charset="0"/>
                </a:rPr>
                <a:t>YOUR BEST ASSURANCE TO</a:t>
              </a:r>
            </a:p>
            <a:p>
              <a:pPr algn="ctr" defTabSz="804863" eaLnBrk="0" hangingPunct="0"/>
              <a:r>
                <a:rPr lang="en-US" sz="600" b="1">
                  <a:latin typeface="Arial" charset="0"/>
                </a:rPr>
                <a:t>FINANCIAL SECURITY IS</a:t>
              </a:r>
            </a:p>
            <a:p>
              <a:pPr algn="ctr" defTabSz="804863" eaLnBrk="0" hangingPunct="0"/>
              <a:r>
                <a:rPr lang="en-US" sz="600" b="1">
                  <a:latin typeface="Arial" charset="0"/>
                </a:rPr>
                <a:t>SYSTEMATIC SAVINGS</a:t>
              </a:r>
            </a:p>
            <a:p>
              <a:pPr algn="ctr" defTabSz="804863" eaLnBrk="0" hangingPunct="0"/>
              <a:r>
                <a:rPr lang="en-US" sz="600">
                  <a:latin typeface="Arial" charset="0"/>
                </a:rPr>
                <a:t>OPEN A SAVINGS ACCOUNT</a:t>
              </a:r>
            </a:p>
            <a:p>
              <a:pPr algn="ctr" defTabSz="804863" eaLnBrk="0" hangingPunct="0"/>
              <a:r>
                <a:rPr lang="en-US" sz="600">
                  <a:latin typeface="Arial" charset="0"/>
                </a:rPr>
                <a:t>WITH US TODAY</a:t>
              </a:r>
            </a:p>
          </p:txBody>
        </p:sp>
        <p:sp>
          <p:nvSpPr>
            <p:cNvPr id="82" name="Rectangle 379"/>
            <p:cNvSpPr>
              <a:spLocks noChangeArrowheads="1"/>
            </p:cNvSpPr>
            <p:nvPr/>
          </p:nvSpPr>
          <p:spPr bwMode="auto">
            <a:xfrm>
              <a:off x="6671472" y="1797693"/>
              <a:ext cx="1546225" cy="765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900" b="1">
                  <a:latin typeface="Arial" charset="0"/>
                </a:rPr>
                <a:t>FOR SAFETY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KEEP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ONE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SAFE DEPOSIT BOX KEY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IN THIS WALLET</a:t>
              </a:r>
            </a:p>
          </p:txBody>
        </p:sp>
        <p:sp>
          <p:nvSpPr>
            <p:cNvPr id="83" name="Line 380"/>
            <p:cNvSpPr>
              <a:spLocks noChangeShapeType="1"/>
            </p:cNvSpPr>
            <p:nvPr/>
          </p:nvSpPr>
          <p:spPr bwMode="auto">
            <a:xfrm>
              <a:off x="7236622" y="2593030"/>
              <a:ext cx="4032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" name="Rectangle 381"/>
            <p:cNvSpPr>
              <a:spLocks noChangeArrowheads="1"/>
            </p:cNvSpPr>
            <p:nvPr/>
          </p:nvSpPr>
          <p:spPr bwMode="auto">
            <a:xfrm>
              <a:off x="6693697" y="2616843"/>
              <a:ext cx="1487487" cy="571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just" defTabSz="804863" eaLnBrk="0" hangingPunct="0"/>
              <a:r>
                <a:rPr lang="en-US" sz="800">
                  <a:latin typeface="Arial" charset="0"/>
                </a:rPr>
                <a:t>Loss of keys will cause you</a:t>
              </a:r>
              <a:br>
                <a:rPr lang="en-US" sz="800">
                  <a:latin typeface="Arial" charset="0"/>
                </a:rPr>
              </a:br>
              <a:r>
                <a:rPr lang="en-US" sz="800">
                  <a:latin typeface="Arial" charset="0"/>
                </a:rPr>
                <a:t>considerable expense.  Both</a:t>
              </a:r>
              <a:br>
                <a:rPr lang="en-US" sz="800">
                  <a:latin typeface="Arial" charset="0"/>
                </a:rPr>
              </a:br>
              <a:r>
                <a:rPr lang="en-US" sz="800">
                  <a:latin typeface="Arial" charset="0"/>
                </a:rPr>
                <a:t>keys must be returned to us</a:t>
              </a:r>
              <a:br>
                <a:rPr lang="en-US" sz="800">
                  <a:latin typeface="Arial" charset="0"/>
                </a:rPr>
              </a:br>
              <a:r>
                <a:rPr lang="en-US" sz="800">
                  <a:latin typeface="Arial" charset="0"/>
                </a:rPr>
                <a:t>when box is surrendered.</a:t>
              </a:r>
            </a:p>
          </p:txBody>
        </p:sp>
        <p:sp>
          <p:nvSpPr>
            <p:cNvPr id="85" name="Oval 382"/>
            <p:cNvSpPr>
              <a:spLocks noChangeArrowheads="1"/>
            </p:cNvSpPr>
            <p:nvPr/>
          </p:nvSpPr>
          <p:spPr bwMode="auto">
            <a:xfrm>
              <a:off x="7409659" y="3255018"/>
              <a:ext cx="57150" cy="47625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" name="Rectangle 383"/>
            <p:cNvSpPr>
              <a:spLocks noChangeArrowheads="1"/>
            </p:cNvSpPr>
            <p:nvPr/>
          </p:nvSpPr>
          <p:spPr bwMode="auto">
            <a:xfrm>
              <a:off x="6536534" y="3526480"/>
              <a:ext cx="1817688" cy="371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1000" b="1">
                  <a:latin typeface="Arial" charset="0"/>
                </a:rPr>
                <a:t>FIRST NATIONAL BANK</a:t>
              </a:r>
            </a:p>
            <a:p>
              <a:pPr algn="ctr" defTabSz="804863" eaLnBrk="0" hangingPunct="0"/>
              <a:r>
                <a:rPr lang="en-US" sz="900">
                  <a:latin typeface="Arial" charset="0"/>
                </a:rPr>
                <a:t>Darlington, Wisconsin</a:t>
              </a:r>
            </a:p>
          </p:txBody>
        </p:sp>
      </p:grpSp>
      <p:grpSp>
        <p:nvGrpSpPr>
          <p:cNvPr id="88" name="Group 87"/>
          <p:cNvGrpSpPr/>
          <p:nvPr/>
        </p:nvGrpSpPr>
        <p:grpSpPr>
          <a:xfrm>
            <a:off x="1169990" y="1100780"/>
            <a:ext cx="3255962" cy="3698240"/>
            <a:chOff x="5652297" y="1100780"/>
            <a:chExt cx="3255962" cy="3698240"/>
          </a:xfrm>
        </p:grpSpPr>
        <p:grpSp>
          <p:nvGrpSpPr>
            <p:cNvPr id="89" name="Group 278"/>
            <p:cNvGrpSpPr>
              <a:grpSpLocks/>
            </p:cNvGrpSpPr>
            <p:nvPr/>
          </p:nvGrpSpPr>
          <p:grpSpPr bwMode="auto">
            <a:xfrm>
              <a:off x="8465347" y="4393255"/>
              <a:ext cx="358775" cy="358775"/>
              <a:chOff x="6336" y="3858"/>
              <a:chExt cx="226" cy="226"/>
            </a:xfrm>
          </p:grpSpPr>
          <p:sp>
            <p:nvSpPr>
              <p:cNvPr id="102" name="Oval 279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" name="AutoShape 280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0" name="Group 281"/>
            <p:cNvGrpSpPr>
              <a:grpSpLocks/>
            </p:cNvGrpSpPr>
            <p:nvPr/>
          </p:nvGrpSpPr>
          <p:grpSpPr bwMode="auto">
            <a:xfrm>
              <a:off x="6085684" y="1100780"/>
              <a:ext cx="358775" cy="358775"/>
              <a:chOff x="6336" y="3858"/>
              <a:chExt cx="226" cy="226"/>
            </a:xfrm>
          </p:grpSpPr>
          <p:sp>
            <p:nvSpPr>
              <p:cNvPr id="100" name="Oval 282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" name="AutoShape 283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1" name="Text Box 329"/>
            <p:cNvSpPr txBox="1">
              <a:spLocks noChangeArrowheads="1"/>
            </p:cNvSpPr>
            <p:nvPr/>
          </p:nvSpPr>
          <p:spPr bwMode="auto">
            <a:xfrm>
              <a:off x="5652297" y="4059880"/>
              <a:ext cx="463550" cy="2143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"/>
                <a:t># 5224</a:t>
              </a:r>
            </a:p>
          </p:txBody>
        </p:sp>
        <p:sp>
          <p:nvSpPr>
            <p:cNvPr id="92" name="Rectangle 365"/>
            <p:cNvSpPr>
              <a:spLocks noChangeArrowheads="1"/>
            </p:cNvSpPr>
            <p:nvPr/>
          </p:nvSpPr>
          <p:spPr bwMode="auto">
            <a:xfrm rot="10800000">
              <a:off x="6549234" y="4532320"/>
              <a:ext cx="1809750" cy="266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endParaRPr lang="en-US" sz="600">
                <a:latin typeface="Arial" charset="0"/>
              </a:endParaRPr>
            </a:p>
            <a:p>
              <a:pPr algn="ctr" defTabSz="804863" eaLnBrk="0" hangingPunct="0"/>
              <a:r>
                <a:rPr lang="en-US" sz="600">
                  <a:latin typeface="Arial" charset="0"/>
                </a:rPr>
                <a:t>Form KW-R    Key Wallet</a:t>
              </a:r>
            </a:p>
          </p:txBody>
        </p:sp>
        <p:sp>
          <p:nvSpPr>
            <p:cNvPr id="93" name="Rectangle 377"/>
            <p:cNvSpPr>
              <a:spLocks noChangeArrowheads="1"/>
            </p:cNvSpPr>
            <p:nvPr/>
          </p:nvSpPr>
          <p:spPr bwMode="auto">
            <a:xfrm rot="16200000">
              <a:off x="5087147" y="2543817"/>
              <a:ext cx="2247900" cy="358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600" b="1">
                  <a:latin typeface="Arial" charset="0"/>
                </a:rPr>
                <a:t>AVOID LOSSES BY FIRE AND THEFT</a:t>
              </a:r>
              <a:r>
                <a:rPr lang="en-US" sz="600">
                  <a:latin typeface="Arial" charset="0"/>
                </a:rPr>
                <a:t/>
              </a:r>
              <a:br>
                <a:rPr lang="en-US" sz="600">
                  <a:latin typeface="Arial" charset="0"/>
                </a:rPr>
              </a:br>
              <a:r>
                <a:rPr lang="en-US" sz="600">
                  <a:latin typeface="Arial" charset="0"/>
                </a:rPr>
                <a:t>STORE VALUABLES IN OUR VAULTS</a:t>
              </a:r>
            </a:p>
            <a:p>
              <a:pPr algn="ctr" defTabSz="804863" eaLnBrk="0" hangingPunct="0"/>
              <a:r>
                <a:rPr lang="en-US" sz="600">
                  <a:latin typeface="Arial" charset="0"/>
                </a:rPr>
                <a:t>AT MODERATE RATES</a:t>
              </a:r>
            </a:p>
          </p:txBody>
        </p:sp>
        <p:sp>
          <p:nvSpPr>
            <p:cNvPr id="94" name="Rectangle 378"/>
            <p:cNvSpPr>
              <a:spLocks noChangeArrowheads="1"/>
            </p:cNvSpPr>
            <p:nvPr/>
          </p:nvSpPr>
          <p:spPr bwMode="auto">
            <a:xfrm rot="16200000">
              <a:off x="7514434" y="2456505"/>
              <a:ext cx="2244725" cy="5429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600">
                  <a:latin typeface="Arial" charset="0"/>
                </a:rPr>
                <a:t>YOUR BEST ASSURANCE TO</a:t>
              </a:r>
            </a:p>
            <a:p>
              <a:pPr algn="ctr" defTabSz="804863" eaLnBrk="0" hangingPunct="0"/>
              <a:r>
                <a:rPr lang="en-US" sz="600" b="1">
                  <a:latin typeface="Arial" charset="0"/>
                </a:rPr>
                <a:t>FINANCIAL SECURITY IS</a:t>
              </a:r>
            </a:p>
            <a:p>
              <a:pPr algn="ctr" defTabSz="804863" eaLnBrk="0" hangingPunct="0"/>
              <a:r>
                <a:rPr lang="en-US" sz="600" b="1">
                  <a:latin typeface="Arial" charset="0"/>
                </a:rPr>
                <a:t>SYSTEMATIC SAVINGS</a:t>
              </a:r>
            </a:p>
            <a:p>
              <a:pPr algn="ctr" defTabSz="804863" eaLnBrk="0" hangingPunct="0"/>
              <a:r>
                <a:rPr lang="en-US" sz="600">
                  <a:latin typeface="Arial" charset="0"/>
                </a:rPr>
                <a:t>OPEN A SAVINGS ACCOUNT</a:t>
              </a:r>
            </a:p>
            <a:p>
              <a:pPr algn="ctr" defTabSz="804863" eaLnBrk="0" hangingPunct="0"/>
              <a:r>
                <a:rPr lang="en-US" sz="600">
                  <a:latin typeface="Arial" charset="0"/>
                </a:rPr>
                <a:t>WITH US TODAY</a:t>
              </a:r>
            </a:p>
          </p:txBody>
        </p:sp>
        <p:sp>
          <p:nvSpPr>
            <p:cNvPr id="95" name="Rectangle 379"/>
            <p:cNvSpPr>
              <a:spLocks noChangeArrowheads="1"/>
            </p:cNvSpPr>
            <p:nvPr/>
          </p:nvSpPr>
          <p:spPr bwMode="auto">
            <a:xfrm>
              <a:off x="6671472" y="1797693"/>
              <a:ext cx="1546225" cy="765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900" b="1">
                  <a:latin typeface="Arial" charset="0"/>
                </a:rPr>
                <a:t>FOR SAFETY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KEEP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ONE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SAFE DEPOSIT BOX KEY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IN THIS WALLET</a:t>
              </a:r>
            </a:p>
          </p:txBody>
        </p:sp>
        <p:sp>
          <p:nvSpPr>
            <p:cNvPr id="96" name="Line 380"/>
            <p:cNvSpPr>
              <a:spLocks noChangeShapeType="1"/>
            </p:cNvSpPr>
            <p:nvPr/>
          </p:nvSpPr>
          <p:spPr bwMode="auto">
            <a:xfrm>
              <a:off x="7236622" y="2593030"/>
              <a:ext cx="4032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" name="Rectangle 381"/>
            <p:cNvSpPr>
              <a:spLocks noChangeArrowheads="1"/>
            </p:cNvSpPr>
            <p:nvPr/>
          </p:nvSpPr>
          <p:spPr bwMode="auto">
            <a:xfrm>
              <a:off x="6693697" y="2616843"/>
              <a:ext cx="1487487" cy="571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just" defTabSz="804863" eaLnBrk="0" hangingPunct="0"/>
              <a:r>
                <a:rPr lang="en-US" sz="800">
                  <a:latin typeface="Arial" charset="0"/>
                </a:rPr>
                <a:t>Loss of keys will cause you</a:t>
              </a:r>
              <a:br>
                <a:rPr lang="en-US" sz="800">
                  <a:latin typeface="Arial" charset="0"/>
                </a:rPr>
              </a:br>
              <a:r>
                <a:rPr lang="en-US" sz="800">
                  <a:latin typeface="Arial" charset="0"/>
                </a:rPr>
                <a:t>considerable expense.  Both</a:t>
              </a:r>
              <a:br>
                <a:rPr lang="en-US" sz="800">
                  <a:latin typeface="Arial" charset="0"/>
                </a:rPr>
              </a:br>
              <a:r>
                <a:rPr lang="en-US" sz="800">
                  <a:latin typeface="Arial" charset="0"/>
                </a:rPr>
                <a:t>keys must be returned to us</a:t>
              </a:r>
              <a:br>
                <a:rPr lang="en-US" sz="800">
                  <a:latin typeface="Arial" charset="0"/>
                </a:rPr>
              </a:br>
              <a:r>
                <a:rPr lang="en-US" sz="800">
                  <a:latin typeface="Arial" charset="0"/>
                </a:rPr>
                <a:t>when box is surrendered.</a:t>
              </a:r>
            </a:p>
          </p:txBody>
        </p:sp>
        <p:sp>
          <p:nvSpPr>
            <p:cNvPr id="98" name="Oval 382"/>
            <p:cNvSpPr>
              <a:spLocks noChangeArrowheads="1"/>
            </p:cNvSpPr>
            <p:nvPr/>
          </p:nvSpPr>
          <p:spPr bwMode="auto">
            <a:xfrm>
              <a:off x="7409659" y="3255018"/>
              <a:ext cx="57150" cy="47625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" name="Rectangle 383"/>
            <p:cNvSpPr>
              <a:spLocks noChangeArrowheads="1"/>
            </p:cNvSpPr>
            <p:nvPr/>
          </p:nvSpPr>
          <p:spPr bwMode="auto">
            <a:xfrm>
              <a:off x="6536534" y="3526480"/>
              <a:ext cx="1817688" cy="371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1000" b="1">
                  <a:latin typeface="Arial" charset="0"/>
                </a:rPr>
                <a:t>FIRST NATIONAL BANK</a:t>
              </a:r>
            </a:p>
            <a:p>
              <a:pPr algn="ctr" defTabSz="804863" eaLnBrk="0" hangingPunct="0"/>
              <a:r>
                <a:rPr lang="en-US" sz="900">
                  <a:latin typeface="Arial" charset="0"/>
                </a:rPr>
                <a:t>Darlington, Wisconsin</a:t>
              </a:r>
            </a:p>
          </p:txBody>
        </p:sp>
      </p:grpSp>
      <p:grpSp>
        <p:nvGrpSpPr>
          <p:cNvPr id="104" name="Group 103"/>
          <p:cNvGrpSpPr/>
          <p:nvPr/>
        </p:nvGrpSpPr>
        <p:grpSpPr>
          <a:xfrm>
            <a:off x="5660236" y="6221031"/>
            <a:ext cx="3255962" cy="3698240"/>
            <a:chOff x="5652297" y="1100780"/>
            <a:chExt cx="3255962" cy="3698240"/>
          </a:xfrm>
        </p:grpSpPr>
        <p:grpSp>
          <p:nvGrpSpPr>
            <p:cNvPr id="105" name="Group 278"/>
            <p:cNvGrpSpPr>
              <a:grpSpLocks/>
            </p:cNvGrpSpPr>
            <p:nvPr/>
          </p:nvGrpSpPr>
          <p:grpSpPr bwMode="auto">
            <a:xfrm>
              <a:off x="8465347" y="4393255"/>
              <a:ext cx="358775" cy="358775"/>
              <a:chOff x="6336" y="3858"/>
              <a:chExt cx="226" cy="226"/>
            </a:xfrm>
          </p:grpSpPr>
          <p:sp>
            <p:nvSpPr>
              <p:cNvPr id="118" name="Oval 279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9" name="AutoShape 280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6" name="Group 281"/>
            <p:cNvGrpSpPr>
              <a:grpSpLocks/>
            </p:cNvGrpSpPr>
            <p:nvPr/>
          </p:nvGrpSpPr>
          <p:grpSpPr bwMode="auto">
            <a:xfrm>
              <a:off x="6085684" y="1100780"/>
              <a:ext cx="358775" cy="358775"/>
              <a:chOff x="6336" y="3858"/>
              <a:chExt cx="226" cy="226"/>
            </a:xfrm>
          </p:grpSpPr>
          <p:sp>
            <p:nvSpPr>
              <p:cNvPr id="116" name="Oval 282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" name="AutoShape 283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7" name="Text Box 329"/>
            <p:cNvSpPr txBox="1">
              <a:spLocks noChangeArrowheads="1"/>
            </p:cNvSpPr>
            <p:nvPr/>
          </p:nvSpPr>
          <p:spPr bwMode="auto">
            <a:xfrm>
              <a:off x="5652297" y="4059880"/>
              <a:ext cx="463550" cy="2143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"/>
                <a:t># 5224</a:t>
              </a:r>
            </a:p>
          </p:txBody>
        </p:sp>
        <p:sp>
          <p:nvSpPr>
            <p:cNvPr id="108" name="Rectangle 365"/>
            <p:cNvSpPr>
              <a:spLocks noChangeArrowheads="1"/>
            </p:cNvSpPr>
            <p:nvPr/>
          </p:nvSpPr>
          <p:spPr bwMode="auto">
            <a:xfrm rot="10800000">
              <a:off x="6549234" y="4532320"/>
              <a:ext cx="1809750" cy="266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endParaRPr lang="en-US" sz="600">
                <a:latin typeface="Arial" charset="0"/>
              </a:endParaRPr>
            </a:p>
            <a:p>
              <a:pPr algn="ctr" defTabSz="804863" eaLnBrk="0" hangingPunct="0"/>
              <a:r>
                <a:rPr lang="en-US" sz="600">
                  <a:latin typeface="Arial" charset="0"/>
                </a:rPr>
                <a:t>Form KW-R    Key Wallet</a:t>
              </a:r>
            </a:p>
          </p:txBody>
        </p:sp>
        <p:sp>
          <p:nvSpPr>
            <p:cNvPr id="109" name="Rectangle 377"/>
            <p:cNvSpPr>
              <a:spLocks noChangeArrowheads="1"/>
            </p:cNvSpPr>
            <p:nvPr/>
          </p:nvSpPr>
          <p:spPr bwMode="auto">
            <a:xfrm rot="16200000">
              <a:off x="5087147" y="2543817"/>
              <a:ext cx="2247900" cy="358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600" b="1">
                  <a:latin typeface="Arial" charset="0"/>
                </a:rPr>
                <a:t>AVOID LOSSES BY FIRE AND THEFT</a:t>
              </a:r>
              <a:r>
                <a:rPr lang="en-US" sz="600">
                  <a:latin typeface="Arial" charset="0"/>
                </a:rPr>
                <a:t/>
              </a:r>
              <a:br>
                <a:rPr lang="en-US" sz="600">
                  <a:latin typeface="Arial" charset="0"/>
                </a:rPr>
              </a:br>
              <a:r>
                <a:rPr lang="en-US" sz="600">
                  <a:latin typeface="Arial" charset="0"/>
                </a:rPr>
                <a:t>STORE VALUABLES IN OUR VAULTS</a:t>
              </a:r>
            </a:p>
            <a:p>
              <a:pPr algn="ctr" defTabSz="804863" eaLnBrk="0" hangingPunct="0"/>
              <a:r>
                <a:rPr lang="en-US" sz="600">
                  <a:latin typeface="Arial" charset="0"/>
                </a:rPr>
                <a:t>AT MODERATE RATES</a:t>
              </a:r>
            </a:p>
          </p:txBody>
        </p:sp>
        <p:sp>
          <p:nvSpPr>
            <p:cNvPr id="110" name="Rectangle 378"/>
            <p:cNvSpPr>
              <a:spLocks noChangeArrowheads="1"/>
            </p:cNvSpPr>
            <p:nvPr/>
          </p:nvSpPr>
          <p:spPr bwMode="auto">
            <a:xfrm rot="16200000">
              <a:off x="7514434" y="2456505"/>
              <a:ext cx="2244725" cy="5429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600">
                  <a:latin typeface="Arial" charset="0"/>
                </a:rPr>
                <a:t>YOUR BEST ASSURANCE TO</a:t>
              </a:r>
            </a:p>
            <a:p>
              <a:pPr algn="ctr" defTabSz="804863" eaLnBrk="0" hangingPunct="0"/>
              <a:r>
                <a:rPr lang="en-US" sz="600" b="1">
                  <a:latin typeface="Arial" charset="0"/>
                </a:rPr>
                <a:t>FINANCIAL SECURITY IS</a:t>
              </a:r>
            </a:p>
            <a:p>
              <a:pPr algn="ctr" defTabSz="804863" eaLnBrk="0" hangingPunct="0"/>
              <a:r>
                <a:rPr lang="en-US" sz="600" b="1">
                  <a:latin typeface="Arial" charset="0"/>
                </a:rPr>
                <a:t>SYSTEMATIC SAVINGS</a:t>
              </a:r>
            </a:p>
            <a:p>
              <a:pPr algn="ctr" defTabSz="804863" eaLnBrk="0" hangingPunct="0"/>
              <a:r>
                <a:rPr lang="en-US" sz="600">
                  <a:latin typeface="Arial" charset="0"/>
                </a:rPr>
                <a:t>OPEN A SAVINGS ACCOUNT</a:t>
              </a:r>
            </a:p>
            <a:p>
              <a:pPr algn="ctr" defTabSz="804863" eaLnBrk="0" hangingPunct="0"/>
              <a:r>
                <a:rPr lang="en-US" sz="600">
                  <a:latin typeface="Arial" charset="0"/>
                </a:rPr>
                <a:t>WITH US TODAY</a:t>
              </a:r>
            </a:p>
          </p:txBody>
        </p:sp>
        <p:sp>
          <p:nvSpPr>
            <p:cNvPr id="111" name="Rectangle 379"/>
            <p:cNvSpPr>
              <a:spLocks noChangeArrowheads="1"/>
            </p:cNvSpPr>
            <p:nvPr/>
          </p:nvSpPr>
          <p:spPr bwMode="auto">
            <a:xfrm>
              <a:off x="6671472" y="1797693"/>
              <a:ext cx="1546225" cy="765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900" b="1">
                  <a:latin typeface="Arial" charset="0"/>
                </a:rPr>
                <a:t>FOR SAFETY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KEEP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ONE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SAFE DEPOSIT BOX KEY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IN THIS WALLET</a:t>
              </a:r>
            </a:p>
          </p:txBody>
        </p:sp>
        <p:sp>
          <p:nvSpPr>
            <p:cNvPr id="112" name="Line 380"/>
            <p:cNvSpPr>
              <a:spLocks noChangeShapeType="1"/>
            </p:cNvSpPr>
            <p:nvPr/>
          </p:nvSpPr>
          <p:spPr bwMode="auto">
            <a:xfrm>
              <a:off x="7236622" y="2593030"/>
              <a:ext cx="4032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" name="Rectangle 381"/>
            <p:cNvSpPr>
              <a:spLocks noChangeArrowheads="1"/>
            </p:cNvSpPr>
            <p:nvPr/>
          </p:nvSpPr>
          <p:spPr bwMode="auto">
            <a:xfrm>
              <a:off x="6693697" y="2616843"/>
              <a:ext cx="1487487" cy="571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just" defTabSz="804863" eaLnBrk="0" hangingPunct="0"/>
              <a:r>
                <a:rPr lang="en-US" sz="800">
                  <a:latin typeface="Arial" charset="0"/>
                </a:rPr>
                <a:t>Loss of keys will cause you</a:t>
              </a:r>
              <a:br>
                <a:rPr lang="en-US" sz="800">
                  <a:latin typeface="Arial" charset="0"/>
                </a:rPr>
              </a:br>
              <a:r>
                <a:rPr lang="en-US" sz="800">
                  <a:latin typeface="Arial" charset="0"/>
                </a:rPr>
                <a:t>considerable expense.  Both</a:t>
              </a:r>
              <a:br>
                <a:rPr lang="en-US" sz="800">
                  <a:latin typeface="Arial" charset="0"/>
                </a:rPr>
              </a:br>
              <a:r>
                <a:rPr lang="en-US" sz="800">
                  <a:latin typeface="Arial" charset="0"/>
                </a:rPr>
                <a:t>keys must be returned to us</a:t>
              </a:r>
              <a:br>
                <a:rPr lang="en-US" sz="800">
                  <a:latin typeface="Arial" charset="0"/>
                </a:rPr>
              </a:br>
              <a:r>
                <a:rPr lang="en-US" sz="800">
                  <a:latin typeface="Arial" charset="0"/>
                </a:rPr>
                <a:t>when box is surrendered.</a:t>
              </a:r>
            </a:p>
          </p:txBody>
        </p:sp>
        <p:sp>
          <p:nvSpPr>
            <p:cNvPr id="114" name="Oval 382"/>
            <p:cNvSpPr>
              <a:spLocks noChangeArrowheads="1"/>
            </p:cNvSpPr>
            <p:nvPr/>
          </p:nvSpPr>
          <p:spPr bwMode="auto">
            <a:xfrm>
              <a:off x="7409659" y="3255018"/>
              <a:ext cx="57150" cy="47625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" name="Rectangle 383"/>
            <p:cNvSpPr>
              <a:spLocks noChangeArrowheads="1"/>
            </p:cNvSpPr>
            <p:nvPr/>
          </p:nvSpPr>
          <p:spPr bwMode="auto">
            <a:xfrm>
              <a:off x="6536534" y="3526480"/>
              <a:ext cx="1817688" cy="371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1000" b="1">
                  <a:latin typeface="Arial" charset="0"/>
                </a:rPr>
                <a:t>FIRST NATIONAL BANK</a:t>
              </a:r>
            </a:p>
            <a:p>
              <a:pPr algn="ctr" defTabSz="804863" eaLnBrk="0" hangingPunct="0"/>
              <a:r>
                <a:rPr lang="en-US" sz="900">
                  <a:latin typeface="Arial" charset="0"/>
                </a:rPr>
                <a:t>Darlington, Wisconsin</a:t>
              </a:r>
            </a:p>
          </p:txBody>
        </p:sp>
      </p:grpSp>
      <p:grpSp>
        <p:nvGrpSpPr>
          <p:cNvPr id="120" name="Group 119"/>
          <p:cNvGrpSpPr/>
          <p:nvPr/>
        </p:nvGrpSpPr>
        <p:grpSpPr>
          <a:xfrm>
            <a:off x="1177929" y="6221031"/>
            <a:ext cx="3255962" cy="3698240"/>
            <a:chOff x="5652297" y="1100780"/>
            <a:chExt cx="3255962" cy="3698240"/>
          </a:xfrm>
        </p:grpSpPr>
        <p:grpSp>
          <p:nvGrpSpPr>
            <p:cNvPr id="121" name="Group 278"/>
            <p:cNvGrpSpPr>
              <a:grpSpLocks/>
            </p:cNvGrpSpPr>
            <p:nvPr/>
          </p:nvGrpSpPr>
          <p:grpSpPr bwMode="auto">
            <a:xfrm>
              <a:off x="8465347" y="4393255"/>
              <a:ext cx="358775" cy="358775"/>
              <a:chOff x="6336" y="3858"/>
              <a:chExt cx="226" cy="226"/>
            </a:xfrm>
          </p:grpSpPr>
          <p:sp>
            <p:nvSpPr>
              <p:cNvPr id="134" name="Oval 279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5" name="AutoShape 280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2" name="Group 281"/>
            <p:cNvGrpSpPr>
              <a:grpSpLocks/>
            </p:cNvGrpSpPr>
            <p:nvPr/>
          </p:nvGrpSpPr>
          <p:grpSpPr bwMode="auto">
            <a:xfrm>
              <a:off x="6085684" y="1100780"/>
              <a:ext cx="358775" cy="358775"/>
              <a:chOff x="6336" y="3858"/>
              <a:chExt cx="226" cy="226"/>
            </a:xfrm>
          </p:grpSpPr>
          <p:sp>
            <p:nvSpPr>
              <p:cNvPr id="132" name="Oval 282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" name="AutoShape 283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3" name="Text Box 329"/>
            <p:cNvSpPr txBox="1">
              <a:spLocks noChangeArrowheads="1"/>
            </p:cNvSpPr>
            <p:nvPr/>
          </p:nvSpPr>
          <p:spPr bwMode="auto">
            <a:xfrm>
              <a:off x="5652297" y="4059880"/>
              <a:ext cx="463550" cy="2143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"/>
                <a:t># 5224</a:t>
              </a:r>
            </a:p>
          </p:txBody>
        </p:sp>
        <p:sp>
          <p:nvSpPr>
            <p:cNvPr id="124" name="Rectangle 365"/>
            <p:cNvSpPr>
              <a:spLocks noChangeArrowheads="1"/>
            </p:cNvSpPr>
            <p:nvPr/>
          </p:nvSpPr>
          <p:spPr bwMode="auto">
            <a:xfrm rot="10800000">
              <a:off x="6549234" y="4532320"/>
              <a:ext cx="1809750" cy="266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endParaRPr lang="en-US" sz="600">
                <a:latin typeface="Arial" charset="0"/>
              </a:endParaRPr>
            </a:p>
            <a:p>
              <a:pPr algn="ctr" defTabSz="804863" eaLnBrk="0" hangingPunct="0"/>
              <a:r>
                <a:rPr lang="en-US" sz="600">
                  <a:latin typeface="Arial" charset="0"/>
                </a:rPr>
                <a:t>Form KW-R    Key Wallet</a:t>
              </a:r>
            </a:p>
          </p:txBody>
        </p:sp>
        <p:sp>
          <p:nvSpPr>
            <p:cNvPr id="125" name="Rectangle 377"/>
            <p:cNvSpPr>
              <a:spLocks noChangeArrowheads="1"/>
            </p:cNvSpPr>
            <p:nvPr/>
          </p:nvSpPr>
          <p:spPr bwMode="auto">
            <a:xfrm rot="16200000">
              <a:off x="5087147" y="2543817"/>
              <a:ext cx="2247900" cy="358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600" b="1">
                  <a:latin typeface="Arial" charset="0"/>
                </a:rPr>
                <a:t>AVOID LOSSES BY FIRE AND THEFT</a:t>
              </a:r>
              <a:r>
                <a:rPr lang="en-US" sz="600">
                  <a:latin typeface="Arial" charset="0"/>
                </a:rPr>
                <a:t/>
              </a:r>
              <a:br>
                <a:rPr lang="en-US" sz="600">
                  <a:latin typeface="Arial" charset="0"/>
                </a:rPr>
              </a:br>
              <a:r>
                <a:rPr lang="en-US" sz="600">
                  <a:latin typeface="Arial" charset="0"/>
                </a:rPr>
                <a:t>STORE VALUABLES IN OUR VAULTS</a:t>
              </a:r>
            </a:p>
            <a:p>
              <a:pPr algn="ctr" defTabSz="804863" eaLnBrk="0" hangingPunct="0"/>
              <a:r>
                <a:rPr lang="en-US" sz="600">
                  <a:latin typeface="Arial" charset="0"/>
                </a:rPr>
                <a:t>AT MODERATE RATES</a:t>
              </a:r>
            </a:p>
          </p:txBody>
        </p:sp>
        <p:sp>
          <p:nvSpPr>
            <p:cNvPr id="126" name="Rectangle 378"/>
            <p:cNvSpPr>
              <a:spLocks noChangeArrowheads="1"/>
            </p:cNvSpPr>
            <p:nvPr/>
          </p:nvSpPr>
          <p:spPr bwMode="auto">
            <a:xfrm rot="16200000">
              <a:off x="7514434" y="2456505"/>
              <a:ext cx="2244725" cy="5429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600">
                  <a:latin typeface="Arial" charset="0"/>
                </a:rPr>
                <a:t>YOUR BEST ASSURANCE TO</a:t>
              </a:r>
            </a:p>
            <a:p>
              <a:pPr algn="ctr" defTabSz="804863" eaLnBrk="0" hangingPunct="0"/>
              <a:r>
                <a:rPr lang="en-US" sz="600" b="1">
                  <a:latin typeface="Arial" charset="0"/>
                </a:rPr>
                <a:t>FINANCIAL SECURITY IS</a:t>
              </a:r>
            </a:p>
            <a:p>
              <a:pPr algn="ctr" defTabSz="804863" eaLnBrk="0" hangingPunct="0"/>
              <a:r>
                <a:rPr lang="en-US" sz="600" b="1">
                  <a:latin typeface="Arial" charset="0"/>
                </a:rPr>
                <a:t>SYSTEMATIC SAVINGS</a:t>
              </a:r>
            </a:p>
            <a:p>
              <a:pPr algn="ctr" defTabSz="804863" eaLnBrk="0" hangingPunct="0"/>
              <a:r>
                <a:rPr lang="en-US" sz="600">
                  <a:latin typeface="Arial" charset="0"/>
                </a:rPr>
                <a:t>OPEN A SAVINGS ACCOUNT</a:t>
              </a:r>
            </a:p>
            <a:p>
              <a:pPr algn="ctr" defTabSz="804863" eaLnBrk="0" hangingPunct="0"/>
              <a:r>
                <a:rPr lang="en-US" sz="600">
                  <a:latin typeface="Arial" charset="0"/>
                </a:rPr>
                <a:t>WITH US TODAY</a:t>
              </a:r>
            </a:p>
          </p:txBody>
        </p:sp>
        <p:sp>
          <p:nvSpPr>
            <p:cNvPr id="127" name="Rectangle 379"/>
            <p:cNvSpPr>
              <a:spLocks noChangeArrowheads="1"/>
            </p:cNvSpPr>
            <p:nvPr/>
          </p:nvSpPr>
          <p:spPr bwMode="auto">
            <a:xfrm>
              <a:off x="6671472" y="1797693"/>
              <a:ext cx="1546225" cy="765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900" b="1">
                  <a:latin typeface="Arial" charset="0"/>
                </a:rPr>
                <a:t>FOR SAFETY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KEEP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ONE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SAFE DEPOSIT BOX KEY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IN THIS WALLET</a:t>
              </a:r>
            </a:p>
          </p:txBody>
        </p:sp>
        <p:sp>
          <p:nvSpPr>
            <p:cNvPr id="128" name="Line 380"/>
            <p:cNvSpPr>
              <a:spLocks noChangeShapeType="1"/>
            </p:cNvSpPr>
            <p:nvPr/>
          </p:nvSpPr>
          <p:spPr bwMode="auto">
            <a:xfrm>
              <a:off x="7236622" y="2593030"/>
              <a:ext cx="4032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" name="Rectangle 381"/>
            <p:cNvSpPr>
              <a:spLocks noChangeArrowheads="1"/>
            </p:cNvSpPr>
            <p:nvPr/>
          </p:nvSpPr>
          <p:spPr bwMode="auto">
            <a:xfrm>
              <a:off x="6693697" y="2616843"/>
              <a:ext cx="1487487" cy="571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just" defTabSz="804863" eaLnBrk="0" hangingPunct="0"/>
              <a:r>
                <a:rPr lang="en-US" sz="800">
                  <a:latin typeface="Arial" charset="0"/>
                </a:rPr>
                <a:t>Loss of keys will cause you</a:t>
              </a:r>
              <a:br>
                <a:rPr lang="en-US" sz="800">
                  <a:latin typeface="Arial" charset="0"/>
                </a:rPr>
              </a:br>
              <a:r>
                <a:rPr lang="en-US" sz="800">
                  <a:latin typeface="Arial" charset="0"/>
                </a:rPr>
                <a:t>considerable expense.  Both</a:t>
              </a:r>
              <a:br>
                <a:rPr lang="en-US" sz="800">
                  <a:latin typeface="Arial" charset="0"/>
                </a:rPr>
              </a:br>
              <a:r>
                <a:rPr lang="en-US" sz="800">
                  <a:latin typeface="Arial" charset="0"/>
                </a:rPr>
                <a:t>keys must be returned to us</a:t>
              </a:r>
              <a:br>
                <a:rPr lang="en-US" sz="800">
                  <a:latin typeface="Arial" charset="0"/>
                </a:rPr>
              </a:br>
              <a:r>
                <a:rPr lang="en-US" sz="800">
                  <a:latin typeface="Arial" charset="0"/>
                </a:rPr>
                <a:t>when box is surrendered.</a:t>
              </a:r>
            </a:p>
          </p:txBody>
        </p:sp>
        <p:sp>
          <p:nvSpPr>
            <p:cNvPr id="130" name="Oval 382"/>
            <p:cNvSpPr>
              <a:spLocks noChangeArrowheads="1"/>
            </p:cNvSpPr>
            <p:nvPr/>
          </p:nvSpPr>
          <p:spPr bwMode="auto">
            <a:xfrm>
              <a:off x="7409659" y="3255018"/>
              <a:ext cx="57150" cy="47625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" name="Rectangle 383"/>
            <p:cNvSpPr>
              <a:spLocks noChangeArrowheads="1"/>
            </p:cNvSpPr>
            <p:nvPr/>
          </p:nvSpPr>
          <p:spPr bwMode="auto">
            <a:xfrm>
              <a:off x="6536534" y="3526480"/>
              <a:ext cx="1817688" cy="371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1000" b="1">
                  <a:latin typeface="Arial" charset="0"/>
                </a:rPr>
                <a:t>FIRST NATIONAL BANK</a:t>
              </a:r>
            </a:p>
            <a:p>
              <a:pPr algn="ctr" defTabSz="804863" eaLnBrk="0" hangingPunct="0"/>
              <a:r>
                <a:rPr lang="en-US" sz="900">
                  <a:latin typeface="Arial" charset="0"/>
                </a:rPr>
                <a:t>Darlington, Wisconsin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39180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1341</TotalTime>
  <Words>212</Words>
  <Application>Microsoft Macintosh PowerPoint</Application>
  <PresentationFormat>Custom</PresentationFormat>
  <Paragraphs>72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E. Greene of NC,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27</cp:revision>
  <cp:lastPrinted>2012-03-27T18:26:22Z</cp:lastPrinted>
  <dcterms:created xsi:type="dcterms:W3CDTF">2012-03-21T20:17:12Z</dcterms:created>
  <dcterms:modified xsi:type="dcterms:W3CDTF">2012-03-27T19:49:21Z</dcterms:modified>
</cp:coreProperties>
</file>