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92" y="800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5970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0745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652297" y="1100780"/>
            <a:ext cx="3255962" cy="3698240"/>
            <a:chOff x="5652297" y="1100780"/>
            <a:chExt cx="3255962" cy="3698240"/>
          </a:xfrm>
        </p:grpSpPr>
        <p:grpSp>
          <p:nvGrpSpPr>
            <p:cNvPr id="72" name="Group 278"/>
            <p:cNvGrpSpPr>
              <a:grpSpLocks/>
            </p:cNvGrpSpPr>
            <p:nvPr/>
          </p:nvGrpSpPr>
          <p:grpSpPr bwMode="auto">
            <a:xfrm>
              <a:off x="8465347" y="4393255"/>
              <a:ext cx="358775" cy="358775"/>
              <a:chOff x="6336" y="3858"/>
              <a:chExt cx="226" cy="226"/>
            </a:xfrm>
          </p:grpSpPr>
          <p:sp>
            <p:nvSpPr>
              <p:cNvPr id="73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" name="Group 281"/>
            <p:cNvGrpSpPr>
              <a:grpSpLocks/>
            </p:cNvGrpSpPr>
            <p:nvPr/>
          </p:nvGrpSpPr>
          <p:grpSpPr bwMode="auto">
            <a:xfrm>
              <a:off x="6085684" y="1100780"/>
              <a:ext cx="358775" cy="358775"/>
              <a:chOff x="6336" y="3858"/>
              <a:chExt cx="226" cy="226"/>
            </a:xfrm>
          </p:grpSpPr>
          <p:sp>
            <p:nvSpPr>
              <p:cNvPr id="76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8" name="Text Box 329"/>
            <p:cNvSpPr txBox="1">
              <a:spLocks noChangeArrowheads="1"/>
            </p:cNvSpPr>
            <p:nvPr/>
          </p:nvSpPr>
          <p:spPr bwMode="auto">
            <a:xfrm>
              <a:off x="5652297" y="4059880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5224</a:t>
              </a:r>
            </a:p>
          </p:txBody>
        </p:sp>
        <p:sp>
          <p:nvSpPr>
            <p:cNvPr id="79" name="Rectangle 365"/>
            <p:cNvSpPr>
              <a:spLocks noChangeArrowheads="1"/>
            </p:cNvSpPr>
            <p:nvPr/>
          </p:nvSpPr>
          <p:spPr bwMode="auto">
            <a:xfrm rot="10800000">
              <a:off x="6549234" y="4532320"/>
              <a:ext cx="18097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endParaRPr lang="en-US" sz="600">
                <a:latin typeface="Arial" charset="0"/>
              </a:endParaRP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KW-R    Key Wallet</a:t>
              </a:r>
            </a:p>
          </p:txBody>
        </p:sp>
        <p:sp>
          <p:nvSpPr>
            <p:cNvPr id="80" name="Rectangle 377"/>
            <p:cNvSpPr>
              <a:spLocks noChangeArrowheads="1"/>
            </p:cNvSpPr>
            <p:nvPr/>
          </p:nvSpPr>
          <p:spPr bwMode="auto">
            <a:xfrm rot="16200000">
              <a:off x="5087147" y="2543817"/>
              <a:ext cx="224790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b="1">
                  <a:latin typeface="Arial" charset="0"/>
                </a:rPr>
                <a:t>AVOID LOSSES BY FIRE AND THEFT</a:t>
              </a:r>
              <a:r>
                <a:rPr lang="en-US" sz="600">
                  <a:latin typeface="Arial" charset="0"/>
                </a:rPr>
                <a:t/>
              </a:r>
              <a:br>
                <a:rPr lang="en-US" sz="600">
                  <a:latin typeface="Arial" charset="0"/>
                </a:rPr>
              </a:br>
              <a:r>
                <a:rPr lang="en-US" sz="600">
                  <a:latin typeface="Arial" charset="0"/>
                </a:rPr>
                <a:t>STORE VALUABLES IN OUR VAULTS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AT MODERATE RATES</a:t>
              </a:r>
            </a:p>
          </p:txBody>
        </p:sp>
        <p:sp>
          <p:nvSpPr>
            <p:cNvPr id="81" name="Rectangle 378"/>
            <p:cNvSpPr>
              <a:spLocks noChangeArrowheads="1"/>
            </p:cNvSpPr>
            <p:nvPr/>
          </p:nvSpPr>
          <p:spPr bwMode="auto">
            <a:xfrm rot="16200000">
              <a:off x="7514434" y="2456505"/>
              <a:ext cx="2244725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YOUR BEST ASSURANCE TO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FINANCIAL SECURITY IS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SYSTEMATIC SAVINGS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OPEN A SAVINGS ACCOUNT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WITH US TODAY</a:t>
              </a:r>
            </a:p>
          </p:txBody>
        </p:sp>
        <p:sp>
          <p:nvSpPr>
            <p:cNvPr id="82" name="Rectangle 379"/>
            <p:cNvSpPr>
              <a:spLocks noChangeArrowheads="1"/>
            </p:cNvSpPr>
            <p:nvPr/>
          </p:nvSpPr>
          <p:spPr bwMode="auto">
            <a:xfrm>
              <a:off x="6671472" y="1797693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83" name="Line 380"/>
            <p:cNvSpPr>
              <a:spLocks noChangeShapeType="1"/>
            </p:cNvSpPr>
            <p:nvPr/>
          </p:nvSpPr>
          <p:spPr bwMode="auto">
            <a:xfrm>
              <a:off x="7236622" y="2593030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381"/>
            <p:cNvSpPr>
              <a:spLocks noChangeArrowheads="1"/>
            </p:cNvSpPr>
            <p:nvPr/>
          </p:nvSpPr>
          <p:spPr bwMode="auto">
            <a:xfrm>
              <a:off x="6693697" y="2616843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85" name="Oval 382"/>
            <p:cNvSpPr>
              <a:spLocks noChangeArrowheads="1"/>
            </p:cNvSpPr>
            <p:nvPr/>
          </p:nvSpPr>
          <p:spPr bwMode="auto">
            <a:xfrm>
              <a:off x="7409659" y="3255018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383"/>
            <p:cNvSpPr>
              <a:spLocks noChangeArrowheads="1"/>
            </p:cNvSpPr>
            <p:nvPr/>
          </p:nvSpPr>
          <p:spPr bwMode="auto">
            <a:xfrm>
              <a:off x="6536534" y="3526480"/>
              <a:ext cx="1817688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>
                  <a:latin typeface="Arial" charset="0"/>
                </a:rPr>
                <a:t>FIRST NATIONAL BANK</a:t>
              </a:r>
            </a:p>
            <a:p>
              <a:pPr algn="ctr" defTabSz="804863" eaLnBrk="0" hangingPunct="0"/>
              <a:r>
                <a:rPr lang="en-US" sz="900">
                  <a:latin typeface="Arial" charset="0"/>
                </a:rPr>
                <a:t>Darlington, Wisconsin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169990" y="1100780"/>
            <a:ext cx="3255962" cy="3698240"/>
            <a:chOff x="5652297" y="1100780"/>
            <a:chExt cx="3255962" cy="3698240"/>
          </a:xfrm>
        </p:grpSpPr>
        <p:grpSp>
          <p:nvGrpSpPr>
            <p:cNvPr id="89" name="Group 278"/>
            <p:cNvGrpSpPr>
              <a:grpSpLocks/>
            </p:cNvGrpSpPr>
            <p:nvPr/>
          </p:nvGrpSpPr>
          <p:grpSpPr bwMode="auto">
            <a:xfrm>
              <a:off x="8465347" y="4393255"/>
              <a:ext cx="358775" cy="358775"/>
              <a:chOff x="6336" y="3858"/>
              <a:chExt cx="226" cy="226"/>
            </a:xfrm>
          </p:grpSpPr>
          <p:sp>
            <p:nvSpPr>
              <p:cNvPr id="102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0" name="Group 281"/>
            <p:cNvGrpSpPr>
              <a:grpSpLocks/>
            </p:cNvGrpSpPr>
            <p:nvPr/>
          </p:nvGrpSpPr>
          <p:grpSpPr bwMode="auto">
            <a:xfrm>
              <a:off x="6085684" y="1100780"/>
              <a:ext cx="358775" cy="358775"/>
              <a:chOff x="6336" y="3858"/>
              <a:chExt cx="226" cy="226"/>
            </a:xfrm>
          </p:grpSpPr>
          <p:sp>
            <p:nvSpPr>
              <p:cNvPr id="100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" name="Text Box 329"/>
            <p:cNvSpPr txBox="1">
              <a:spLocks noChangeArrowheads="1"/>
            </p:cNvSpPr>
            <p:nvPr/>
          </p:nvSpPr>
          <p:spPr bwMode="auto">
            <a:xfrm>
              <a:off x="5652297" y="4059880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5224</a:t>
              </a:r>
            </a:p>
          </p:txBody>
        </p:sp>
        <p:sp>
          <p:nvSpPr>
            <p:cNvPr id="92" name="Rectangle 365"/>
            <p:cNvSpPr>
              <a:spLocks noChangeArrowheads="1"/>
            </p:cNvSpPr>
            <p:nvPr/>
          </p:nvSpPr>
          <p:spPr bwMode="auto">
            <a:xfrm rot="10800000">
              <a:off x="6549234" y="4532320"/>
              <a:ext cx="18097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endParaRPr lang="en-US" sz="600">
                <a:latin typeface="Arial" charset="0"/>
              </a:endParaRP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KW-R    Key Wallet</a:t>
              </a:r>
            </a:p>
          </p:txBody>
        </p:sp>
        <p:sp>
          <p:nvSpPr>
            <p:cNvPr id="93" name="Rectangle 377"/>
            <p:cNvSpPr>
              <a:spLocks noChangeArrowheads="1"/>
            </p:cNvSpPr>
            <p:nvPr/>
          </p:nvSpPr>
          <p:spPr bwMode="auto">
            <a:xfrm rot="16200000">
              <a:off x="5087147" y="2543817"/>
              <a:ext cx="224790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b="1">
                  <a:latin typeface="Arial" charset="0"/>
                </a:rPr>
                <a:t>AVOID LOSSES BY FIRE AND THEFT</a:t>
              </a:r>
              <a:r>
                <a:rPr lang="en-US" sz="600">
                  <a:latin typeface="Arial" charset="0"/>
                </a:rPr>
                <a:t/>
              </a:r>
              <a:br>
                <a:rPr lang="en-US" sz="600">
                  <a:latin typeface="Arial" charset="0"/>
                </a:rPr>
              </a:br>
              <a:r>
                <a:rPr lang="en-US" sz="600">
                  <a:latin typeface="Arial" charset="0"/>
                </a:rPr>
                <a:t>STORE VALUABLES IN OUR VAULTS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AT MODERATE RATES</a:t>
              </a:r>
            </a:p>
          </p:txBody>
        </p:sp>
        <p:sp>
          <p:nvSpPr>
            <p:cNvPr id="94" name="Rectangle 378"/>
            <p:cNvSpPr>
              <a:spLocks noChangeArrowheads="1"/>
            </p:cNvSpPr>
            <p:nvPr/>
          </p:nvSpPr>
          <p:spPr bwMode="auto">
            <a:xfrm rot="16200000">
              <a:off x="7514434" y="2456505"/>
              <a:ext cx="2244725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YOUR BEST ASSURANCE TO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FINANCIAL SECURITY IS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SYSTEMATIC SAVINGS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OPEN A SAVINGS ACCOUNT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WITH US TODAY</a:t>
              </a:r>
            </a:p>
          </p:txBody>
        </p:sp>
        <p:sp>
          <p:nvSpPr>
            <p:cNvPr id="95" name="Rectangle 379"/>
            <p:cNvSpPr>
              <a:spLocks noChangeArrowheads="1"/>
            </p:cNvSpPr>
            <p:nvPr/>
          </p:nvSpPr>
          <p:spPr bwMode="auto">
            <a:xfrm>
              <a:off x="6671472" y="1797693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96" name="Line 380"/>
            <p:cNvSpPr>
              <a:spLocks noChangeShapeType="1"/>
            </p:cNvSpPr>
            <p:nvPr/>
          </p:nvSpPr>
          <p:spPr bwMode="auto">
            <a:xfrm>
              <a:off x="7236622" y="2593030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Rectangle 381"/>
            <p:cNvSpPr>
              <a:spLocks noChangeArrowheads="1"/>
            </p:cNvSpPr>
            <p:nvPr/>
          </p:nvSpPr>
          <p:spPr bwMode="auto">
            <a:xfrm>
              <a:off x="6693697" y="2616843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98" name="Oval 382"/>
            <p:cNvSpPr>
              <a:spLocks noChangeArrowheads="1"/>
            </p:cNvSpPr>
            <p:nvPr/>
          </p:nvSpPr>
          <p:spPr bwMode="auto">
            <a:xfrm>
              <a:off x="7409659" y="3255018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383"/>
            <p:cNvSpPr>
              <a:spLocks noChangeArrowheads="1"/>
            </p:cNvSpPr>
            <p:nvPr/>
          </p:nvSpPr>
          <p:spPr bwMode="auto">
            <a:xfrm>
              <a:off x="6536534" y="3526480"/>
              <a:ext cx="1817688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>
                  <a:latin typeface="Arial" charset="0"/>
                </a:rPr>
                <a:t>FIRST NATIONAL BANK</a:t>
              </a:r>
            </a:p>
            <a:p>
              <a:pPr algn="ctr" defTabSz="804863" eaLnBrk="0" hangingPunct="0"/>
              <a:r>
                <a:rPr lang="en-US" sz="900">
                  <a:latin typeface="Arial" charset="0"/>
                </a:rPr>
                <a:t>Darlington, Wisconsin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660236" y="6221031"/>
            <a:ext cx="3255962" cy="3698240"/>
            <a:chOff x="5652297" y="1100780"/>
            <a:chExt cx="3255962" cy="3698240"/>
          </a:xfrm>
        </p:grpSpPr>
        <p:grpSp>
          <p:nvGrpSpPr>
            <p:cNvPr id="105" name="Group 278"/>
            <p:cNvGrpSpPr>
              <a:grpSpLocks/>
            </p:cNvGrpSpPr>
            <p:nvPr/>
          </p:nvGrpSpPr>
          <p:grpSpPr bwMode="auto">
            <a:xfrm>
              <a:off x="8465347" y="4393255"/>
              <a:ext cx="358775" cy="358775"/>
              <a:chOff x="6336" y="3858"/>
              <a:chExt cx="226" cy="226"/>
            </a:xfrm>
          </p:grpSpPr>
          <p:sp>
            <p:nvSpPr>
              <p:cNvPr id="118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281"/>
            <p:cNvGrpSpPr>
              <a:grpSpLocks/>
            </p:cNvGrpSpPr>
            <p:nvPr/>
          </p:nvGrpSpPr>
          <p:grpSpPr bwMode="auto">
            <a:xfrm>
              <a:off x="6085684" y="1100780"/>
              <a:ext cx="358775" cy="358775"/>
              <a:chOff x="6336" y="3858"/>
              <a:chExt cx="226" cy="226"/>
            </a:xfrm>
          </p:grpSpPr>
          <p:sp>
            <p:nvSpPr>
              <p:cNvPr id="116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7" name="Text Box 329"/>
            <p:cNvSpPr txBox="1">
              <a:spLocks noChangeArrowheads="1"/>
            </p:cNvSpPr>
            <p:nvPr/>
          </p:nvSpPr>
          <p:spPr bwMode="auto">
            <a:xfrm>
              <a:off x="5652297" y="4059880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5224</a:t>
              </a:r>
            </a:p>
          </p:txBody>
        </p:sp>
        <p:sp>
          <p:nvSpPr>
            <p:cNvPr id="108" name="Rectangle 365"/>
            <p:cNvSpPr>
              <a:spLocks noChangeArrowheads="1"/>
            </p:cNvSpPr>
            <p:nvPr/>
          </p:nvSpPr>
          <p:spPr bwMode="auto">
            <a:xfrm rot="10800000">
              <a:off x="6549234" y="4532320"/>
              <a:ext cx="18097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endParaRPr lang="en-US" sz="600">
                <a:latin typeface="Arial" charset="0"/>
              </a:endParaRP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KW-R    Key Wallet</a:t>
              </a:r>
            </a:p>
          </p:txBody>
        </p:sp>
        <p:sp>
          <p:nvSpPr>
            <p:cNvPr id="109" name="Rectangle 377"/>
            <p:cNvSpPr>
              <a:spLocks noChangeArrowheads="1"/>
            </p:cNvSpPr>
            <p:nvPr/>
          </p:nvSpPr>
          <p:spPr bwMode="auto">
            <a:xfrm rot="16200000">
              <a:off x="5087147" y="2543817"/>
              <a:ext cx="224790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b="1">
                  <a:latin typeface="Arial" charset="0"/>
                </a:rPr>
                <a:t>AVOID LOSSES BY FIRE AND THEFT</a:t>
              </a:r>
              <a:r>
                <a:rPr lang="en-US" sz="600">
                  <a:latin typeface="Arial" charset="0"/>
                </a:rPr>
                <a:t/>
              </a:r>
              <a:br>
                <a:rPr lang="en-US" sz="600">
                  <a:latin typeface="Arial" charset="0"/>
                </a:rPr>
              </a:br>
              <a:r>
                <a:rPr lang="en-US" sz="600">
                  <a:latin typeface="Arial" charset="0"/>
                </a:rPr>
                <a:t>STORE VALUABLES IN OUR VAULTS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AT MODERATE RATES</a:t>
              </a:r>
            </a:p>
          </p:txBody>
        </p:sp>
        <p:sp>
          <p:nvSpPr>
            <p:cNvPr id="110" name="Rectangle 378"/>
            <p:cNvSpPr>
              <a:spLocks noChangeArrowheads="1"/>
            </p:cNvSpPr>
            <p:nvPr/>
          </p:nvSpPr>
          <p:spPr bwMode="auto">
            <a:xfrm rot="16200000">
              <a:off x="7514434" y="2456505"/>
              <a:ext cx="2244725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YOUR BEST ASSURANCE TO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FINANCIAL SECURITY IS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SYSTEMATIC SAVINGS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OPEN A SAVINGS ACCOUNT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WITH US TODAY</a:t>
              </a:r>
            </a:p>
          </p:txBody>
        </p:sp>
        <p:sp>
          <p:nvSpPr>
            <p:cNvPr id="111" name="Rectangle 379"/>
            <p:cNvSpPr>
              <a:spLocks noChangeArrowheads="1"/>
            </p:cNvSpPr>
            <p:nvPr/>
          </p:nvSpPr>
          <p:spPr bwMode="auto">
            <a:xfrm>
              <a:off x="6671472" y="1797693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112" name="Line 380"/>
            <p:cNvSpPr>
              <a:spLocks noChangeShapeType="1"/>
            </p:cNvSpPr>
            <p:nvPr/>
          </p:nvSpPr>
          <p:spPr bwMode="auto">
            <a:xfrm>
              <a:off x="7236622" y="2593030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Rectangle 381"/>
            <p:cNvSpPr>
              <a:spLocks noChangeArrowheads="1"/>
            </p:cNvSpPr>
            <p:nvPr/>
          </p:nvSpPr>
          <p:spPr bwMode="auto">
            <a:xfrm>
              <a:off x="6693697" y="2616843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114" name="Oval 382"/>
            <p:cNvSpPr>
              <a:spLocks noChangeArrowheads="1"/>
            </p:cNvSpPr>
            <p:nvPr/>
          </p:nvSpPr>
          <p:spPr bwMode="auto">
            <a:xfrm>
              <a:off x="7409659" y="3255018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383"/>
            <p:cNvSpPr>
              <a:spLocks noChangeArrowheads="1"/>
            </p:cNvSpPr>
            <p:nvPr/>
          </p:nvSpPr>
          <p:spPr bwMode="auto">
            <a:xfrm>
              <a:off x="6536534" y="3526480"/>
              <a:ext cx="1817688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>
                  <a:latin typeface="Arial" charset="0"/>
                </a:rPr>
                <a:t>FIRST NATIONAL BANK</a:t>
              </a:r>
            </a:p>
            <a:p>
              <a:pPr algn="ctr" defTabSz="804863" eaLnBrk="0" hangingPunct="0"/>
              <a:r>
                <a:rPr lang="en-US" sz="900">
                  <a:latin typeface="Arial" charset="0"/>
                </a:rPr>
                <a:t>Darlington, Wisconsin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177929" y="6221031"/>
            <a:ext cx="3255962" cy="3698240"/>
            <a:chOff x="5652297" y="1100780"/>
            <a:chExt cx="3255962" cy="3698240"/>
          </a:xfrm>
        </p:grpSpPr>
        <p:grpSp>
          <p:nvGrpSpPr>
            <p:cNvPr id="121" name="Group 278"/>
            <p:cNvGrpSpPr>
              <a:grpSpLocks/>
            </p:cNvGrpSpPr>
            <p:nvPr/>
          </p:nvGrpSpPr>
          <p:grpSpPr bwMode="auto">
            <a:xfrm>
              <a:off x="8465347" y="4393255"/>
              <a:ext cx="358775" cy="358775"/>
              <a:chOff x="6336" y="3858"/>
              <a:chExt cx="226" cy="226"/>
            </a:xfrm>
          </p:grpSpPr>
          <p:sp>
            <p:nvSpPr>
              <p:cNvPr id="134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" name="Group 281"/>
            <p:cNvGrpSpPr>
              <a:grpSpLocks/>
            </p:cNvGrpSpPr>
            <p:nvPr/>
          </p:nvGrpSpPr>
          <p:grpSpPr bwMode="auto">
            <a:xfrm>
              <a:off x="6085684" y="1100780"/>
              <a:ext cx="358775" cy="358775"/>
              <a:chOff x="6336" y="3858"/>
              <a:chExt cx="226" cy="226"/>
            </a:xfrm>
          </p:grpSpPr>
          <p:sp>
            <p:nvSpPr>
              <p:cNvPr id="132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" name="Text Box 329"/>
            <p:cNvSpPr txBox="1">
              <a:spLocks noChangeArrowheads="1"/>
            </p:cNvSpPr>
            <p:nvPr/>
          </p:nvSpPr>
          <p:spPr bwMode="auto">
            <a:xfrm>
              <a:off x="5652297" y="4059880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5224</a:t>
              </a:r>
            </a:p>
          </p:txBody>
        </p:sp>
        <p:sp>
          <p:nvSpPr>
            <p:cNvPr id="124" name="Rectangle 365"/>
            <p:cNvSpPr>
              <a:spLocks noChangeArrowheads="1"/>
            </p:cNvSpPr>
            <p:nvPr/>
          </p:nvSpPr>
          <p:spPr bwMode="auto">
            <a:xfrm rot="10800000">
              <a:off x="6549234" y="4532320"/>
              <a:ext cx="18097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endParaRPr lang="en-US" sz="600">
                <a:latin typeface="Arial" charset="0"/>
              </a:endParaRP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KW-R    Key Wallet</a:t>
              </a:r>
            </a:p>
          </p:txBody>
        </p:sp>
        <p:sp>
          <p:nvSpPr>
            <p:cNvPr id="125" name="Rectangle 377"/>
            <p:cNvSpPr>
              <a:spLocks noChangeArrowheads="1"/>
            </p:cNvSpPr>
            <p:nvPr/>
          </p:nvSpPr>
          <p:spPr bwMode="auto">
            <a:xfrm rot="16200000">
              <a:off x="5087147" y="2543817"/>
              <a:ext cx="224790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b="1">
                  <a:latin typeface="Arial" charset="0"/>
                </a:rPr>
                <a:t>AVOID LOSSES BY FIRE AND THEFT</a:t>
              </a:r>
              <a:r>
                <a:rPr lang="en-US" sz="600">
                  <a:latin typeface="Arial" charset="0"/>
                </a:rPr>
                <a:t/>
              </a:r>
              <a:br>
                <a:rPr lang="en-US" sz="600">
                  <a:latin typeface="Arial" charset="0"/>
                </a:rPr>
              </a:br>
              <a:r>
                <a:rPr lang="en-US" sz="600">
                  <a:latin typeface="Arial" charset="0"/>
                </a:rPr>
                <a:t>STORE VALUABLES IN OUR VAULTS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AT MODERATE RATES</a:t>
              </a:r>
            </a:p>
          </p:txBody>
        </p:sp>
        <p:sp>
          <p:nvSpPr>
            <p:cNvPr id="126" name="Rectangle 378"/>
            <p:cNvSpPr>
              <a:spLocks noChangeArrowheads="1"/>
            </p:cNvSpPr>
            <p:nvPr/>
          </p:nvSpPr>
          <p:spPr bwMode="auto">
            <a:xfrm rot="16200000">
              <a:off x="7514434" y="2456505"/>
              <a:ext cx="2244725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YOUR BEST ASSURANCE TO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FINANCIAL SECURITY IS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SYSTEMATIC SAVINGS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OPEN A SAVINGS ACCOUNT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WITH US TODAY</a:t>
              </a:r>
            </a:p>
          </p:txBody>
        </p:sp>
        <p:sp>
          <p:nvSpPr>
            <p:cNvPr id="127" name="Rectangle 379"/>
            <p:cNvSpPr>
              <a:spLocks noChangeArrowheads="1"/>
            </p:cNvSpPr>
            <p:nvPr/>
          </p:nvSpPr>
          <p:spPr bwMode="auto">
            <a:xfrm>
              <a:off x="6671472" y="1797693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128" name="Line 380"/>
            <p:cNvSpPr>
              <a:spLocks noChangeShapeType="1"/>
            </p:cNvSpPr>
            <p:nvPr/>
          </p:nvSpPr>
          <p:spPr bwMode="auto">
            <a:xfrm>
              <a:off x="7236622" y="2593030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381"/>
            <p:cNvSpPr>
              <a:spLocks noChangeArrowheads="1"/>
            </p:cNvSpPr>
            <p:nvPr/>
          </p:nvSpPr>
          <p:spPr bwMode="auto">
            <a:xfrm>
              <a:off x="6693697" y="2616843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130" name="Oval 382"/>
            <p:cNvSpPr>
              <a:spLocks noChangeArrowheads="1"/>
            </p:cNvSpPr>
            <p:nvPr/>
          </p:nvSpPr>
          <p:spPr bwMode="auto">
            <a:xfrm>
              <a:off x="7409659" y="3255018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383"/>
            <p:cNvSpPr>
              <a:spLocks noChangeArrowheads="1"/>
            </p:cNvSpPr>
            <p:nvPr/>
          </p:nvSpPr>
          <p:spPr bwMode="auto">
            <a:xfrm>
              <a:off x="6536534" y="3526480"/>
              <a:ext cx="1817688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>
                  <a:latin typeface="Arial" charset="0"/>
                </a:rPr>
                <a:t>FIRST NATIONAL BANK</a:t>
              </a:r>
            </a:p>
            <a:p>
              <a:pPr algn="ctr" defTabSz="804863" eaLnBrk="0" hangingPunct="0"/>
              <a:r>
                <a:rPr lang="en-US" sz="900">
                  <a:latin typeface="Arial" charset="0"/>
                </a:rPr>
                <a:t>Darlington, Wisconsin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212</Words>
  <Application>Microsoft Macintosh PowerPoint</Application>
  <PresentationFormat>Custom</PresentationFormat>
  <Paragraphs>72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27</cp:revision>
  <cp:lastPrinted>2012-03-27T18:26:22Z</cp:lastPrinted>
  <dcterms:created xsi:type="dcterms:W3CDTF">2012-03-21T20:17:12Z</dcterms:created>
  <dcterms:modified xsi:type="dcterms:W3CDTF">2012-03-27T19:49:21Z</dcterms:modified>
</cp:coreProperties>
</file>