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594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72">
          <p15:clr>
            <a:srgbClr val="A4A3A4"/>
          </p15:clr>
        </p15:guide>
        <p15:guide id="2" pos="33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A387A"/>
    <a:srgbClr val="004B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43" d="100"/>
          <a:sy n="143" d="100"/>
        </p:scale>
        <p:origin x="688" y="328"/>
      </p:cViewPr>
      <p:guideLst>
        <p:guide orient="horz" pos="1872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846369"/>
            <a:ext cx="8938260" cy="12740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3368040"/>
            <a:ext cx="7360920" cy="15189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93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5780" y="1386843"/>
            <a:ext cx="9464040" cy="392250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59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8477" y="206375"/>
            <a:ext cx="2720182" cy="4394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4285" y="206375"/>
            <a:ext cx="7988935" cy="43944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74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" y="1386843"/>
            <a:ext cx="9464040" cy="392250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59" y="3819316"/>
            <a:ext cx="8938260" cy="118046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59" y="2519152"/>
            <a:ext cx="8938260" cy="13001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3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4285" y="1202479"/>
            <a:ext cx="5354557" cy="339830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4100" y="1202479"/>
            <a:ext cx="5354559" cy="339830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9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38020"/>
            <a:ext cx="9464040" cy="990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1330431"/>
            <a:ext cx="4646216" cy="55446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" y="1884891"/>
            <a:ext cx="4646216" cy="34244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8" y="1330431"/>
            <a:ext cx="4648042" cy="55446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8" y="1884891"/>
            <a:ext cx="4648042" cy="34244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8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71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33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5" y="236643"/>
            <a:ext cx="3459559" cy="10071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236644"/>
            <a:ext cx="5878513" cy="507269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5" y="1243754"/>
            <a:ext cx="3459559" cy="4065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59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4160520"/>
            <a:ext cx="6309360" cy="49117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531072"/>
            <a:ext cx="6309360" cy="35661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4651693"/>
            <a:ext cx="6309360" cy="6975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8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238020"/>
            <a:ext cx="946404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8" name="Group 407"/>
          <p:cNvGrpSpPr>
            <a:grpSpLocks/>
          </p:cNvGrpSpPr>
          <p:nvPr userDrawn="1"/>
        </p:nvGrpSpPr>
        <p:grpSpPr bwMode="auto">
          <a:xfrm>
            <a:off x="4512142" y="5118602"/>
            <a:ext cx="358775" cy="358775"/>
            <a:chOff x="6336" y="3858"/>
            <a:chExt cx="226" cy="226"/>
          </a:xfrm>
        </p:grpSpPr>
        <p:sp>
          <p:nvSpPr>
            <p:cNvPr id="29" name="Oval 40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" name="AutoShape 40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1" name="Group 410"/>
          <p:cNvGrpSpPr>
            <a:grpSpLocks/>
          </p:cNvGrpSpPr>
          <p:nvPr userDrawn="1"/>
        </p:nvGrpSpPr>
        <p:grpSpPr bwMode="auto">
          <a:xfrm>
            <a:off x="1814980" y="1384802"/>
            <a:ext cx="358775" cy="358775"/>
            <a:chOff x="6336" y="3858"/>
            <a:chExt cx="226" cy="226"/>
          </a:xfrm>
        </p:grpSpPr>
        <p:sp>
          <p:nvSpPr>
            <p:cNvPr id="32" name="Oval 41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3" name="AutoShape 41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4" name="Group 387"/>
          <p:cNvGrpSpPr>
            <a:grpSpLocks/>
          </p:cNvGrpSpPr>
          <p:nvPr userDrawn="1"/>
        </p:nvGrpSpPr>
        <p:grpSpPr bwMode="auto">
          <a:xfrm>
            <a:off x="9401949" y="5114014"/>
            <a:ext cx="358775" cy="358775"/>
            <a:chOff x="6336" y="3858"/>
            <a:chExt cx="226" cy="226"/>
          </a:xfrm>
        </p:grpSpPr>
        <p:sp>
          <p:nvSpPr>
            <p:cNvPr id="35" name="Oval 38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AutoShape 38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390"/>
          <p:cNvGrpSpPr>
            <a:grpSpLocks/>
          </p:cNvGrpSpPr>
          <p:nvPr userDrawn="1"/>
        </p:nvGrpSpPr>
        <p:grpSpPr bwMode="auto">
          <a:xfrm>
            <a:off x="6704787" y="1380214"/>
            <a:ext cx="358775" cy="358775"/>
            <a:chOff x="6336" y="3858"/>
            <a:chExt cx="226" cy="226"/>
          </a:xfrm>
        </p:grpSpPr>
        <p:sp>
          <p:nvSpPr>
            <p:cNvPr id="38" name="Oval 39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AutoShape 39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2732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2"/>
          <p:cNvGrpSpPr>
            <a:grpSpLocks/>
          </p:cNvGrpSpPr>
          <p:nvPr/>
        </p:nvGrpSpPr>
        <p:grpSpPr bwMode="auto">
          <a:xfrm rot="10800000">
            <a:off x="10272668" y="-200651"/>
            <a:ext cx="467813" cy="407727"/>
            <a:chOff x="4202" y="4233"/>
            <a:chExt cx="981" cy="303"/>
          </a:xfrm>
        </p:grpSpPr>
        <p:sp>
          <p:nvSpPr>
            <p:cNvPr id="35" name="Line 206"/>
            <p:cNvSpPr>
              <a:spLocks noChangeShapeType="1"/>
            </p:cNvSpPr>
            <p:nvPr/>
          </p:nvSpPr>
          <p:spPr bwMode="auto">
            <a:xfrm>
              <a:off x="4202" y="4233"/>
              <a:ext cx="9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207"/>
            <p:cNvSpPr>
              <a:spLocks noChangeShapeType="1"/>
            </p:cNvSpPr>
            <p:nvPr/>
          </p:nvSpPr>
          <p:spPr bwMode="auto">
            <a:xfrm rot="5400000">
              <a:off x="5028" y="4386"/>
              <a:ext cx="3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315363" y="-679892"/>
            <a:ext cx="11397549" cy="6996113"/>
            <a:chOff x="1315363" y="-679892"/>
            <a:chExt cx="11397549" cy="6996113"/>
          </a:xfrm>
        </p:grpSpPr>
        <p:grpSp>
          <p:nvGrpSpPr>
            <p:cNvPr id="82" name="Group 337"/>
            <p:cNvGrpSpPr>
              <a:grpSpLocks/>
            </p:cNvGrpSpPr>
            <p:nvPr/>
          </p:nvGrpSpPr>
          <p:grpSpPr bwMode="auto">
            <a:xfrm>
              <a:off x="1315363" y="-676717"/>
              <a:ext cx="6513513" cy="6992938"/>
              <a:chOff x="1224" y="844"/>
              <a:chExt cx="4103" cy="4405"/>
            </a:xfrm>
          </p:grpSpPr>
          <p:grpSp>
            <p:nvGrpSpPr>
              <p:cNvPr id="83" name="Group 336"/>
              <p:cNvGrpSpPr>
                <a:grpSpLocks/>
              </p:cNvGrpSpPr>
              <p:nvPr/>
            </p:nvGrpSpPr>
            <p:grpSpPr bwMode="auto">
              <a:xfrm>
                <a:off x="1224" y="844"/>
                <a:ext cx="4103" cy="4405"/>
                <a:chOff x="1224" y="844"/>
                <a:chExt cx="4103" cy="4405"/>
              </a:xfrm>
            </p:grpSpPr>
            <p:sp>
              <p:nvSpPr>
                <p:cNvPr id="86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1224" y="844"/>
                  <a:ext cx="410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3200" b="1">
                      <a:cs typeface="+mn-cs"/>
                    </a:rPr>
                    <a:t>Click to delete before Printing plate!</a:t>
                  </a:r>
                </a:p>
              </p:txBody>
            </p:sp>
            <p:sp>
              <p:nvSpPr>
                <p:cNvPr id="87" name="Line 294"/>
                <p:cNvSpPr>
                  <a:spLocks noChangeShapeType="1"/>
                </p:cNvSpPr>
                <p:nvPr/>
              </p:nvSpPr>
              <p:spPr bwMode="auto">
                <a:xfrm>
                  <a:off x="1439" y="4435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8" name="Line 295"/>
                <p:cNvSpPr>
                  <a:spLocks noChangeShapeType="1"/>
                </p:cNvSpPr>
                <p:nvPr/>
              </p:nvSpPr>
              <p:spPr bwMode="auto">
                <a:xfrm flipV="1">
                  <a:off x="1841" y="4023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9" name="Line 296"/>
                <p:cNvSpPr>
                  <a:spLocks noChangeShapeType="1"/>
                </p:cNvSpPr>
                <p:nvPr/>
              </p:nvSpPr>
              <p:spPr bwMode="auto">
                <a:xfrm>
                  <a:off x="1433" y="4817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0" name="Line 297"/>
                <p:cNvSpPr>
                  <a:spLocks noChangeShapeType="1"/>
                </p:cNvSpPr>
                <p:nvPr/>
              </p:nvSpPr>
              <p:spPr bwMode="auto">
                <a:xfrm>
                  <a:off x="1841" y="4835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1" name="Line 306"/>
                <p:cNvSpPr>
                  <a:spLocks noChangeShapeType="1"/>
                </p:cNvSpPr>
                <p:nvPr/>
              </p:nvSpPr>
              <p:spPr bwMode="auto">
                <a:xfrm flipH="1">
                  <a:off x="3141" y="4435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2" name="Line 307"/>
                <p:cNvSpPr>
                  <a:spLocks noChangeShapeType="1"/>
                </p:cNvSpPr>
                <p:nvPr/>
              </p:nvSpPr>
              <p:spPr bwMode="auto">
                <a:xfrm flipV="1">
                  <a:off x="3153" y="4019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3" name="Line 308"/>
                <p:cNvSpPr>
                  <a:spLocks noChangeShapeType="1"/>
                </p:cNvSpPr>
                <p:nvPr/>
              </p:nvSpPr>
              <p:spPr bwMode="auto">
                <a:xfrm flipH="1">
                  <a:off x="3141" y="4817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4" name="Line 309"/>
                <p:cNvSpPr>
                  <a:spLocks noChangeShapeType="1"/>
                </p:cNvSpPr>
                <p:nvPr/>
              </p:nvSpPr>
              <p:spPr bwMode="auto">
                <a:xfrm>
                  <a:off x="3153" y="4837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5" name="Line 312"/>
                <p:cNvSpPr>
                  <a:spLocks noChangeShapeType="1"/>
                </p:cNvSpPr>
                <p:nvPr/>
              </p:nvSpPr>
              <p:spPr bwMode="auto">
                <a:xfrm>
                  <a:off x="1433" y="2431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6" name="Line 313"/>
                <p:cNvSpPr>
                  <a:spLocks noChangeShapeType="1"/>
                </p:cNvSpPr>
                <p:nvPr/>
              </p:nvSpPr>
              <p:spPr bwMode="auto">
                <a:xfrm flipV="1">
                  <a:off x="1841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7" name="Line 314"/>
                <p:cNvSpPr>
                  <a:spLocks noChangeShapeType="1"/>
                </p:cNvSpPr>
                <p:nvPr/>
              </p:nvSpPr>
              <p:spPr bwMode="auto">
                <a:xfrm flipH="1">
                  <a:off x="3143" y="2431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8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3153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84" name="Rectangle 326"/>
              <p:cNvSpPr>
                <a:spLocks noChangeArrowheads="1"/>
              </p:cNvSpPr>
              <p:nvPr/>
            </p:nvSpPr>
            <p:spPr bwMode="auto">
              <a:xfrm>
                <a:off x="1840" y="4435"/>
                <a:ext cx="1311" cy="38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5" name="Rectangle 327"/>
              <p:cNvSpPr>
                <a:spLocks noChangeArrowheads="1"/>
              </p:cNvSpPr>
              <p:nvPr/>
            </p:nvSpPr>
            <p:spPr bwMode="auto">
              <a:xfrm>
                <a:off x="1843" y="2429"/>
                <a:ext cx="1306" cy="2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05" name="Group 337"/>
            <p:cNvGrpSpPr>
              <a:grpSpLocks/>
            </p:cNvGrpSpPr>
            <p:nvPr/>
          </p:nvGrpSpPr>
          <p:grpSpPr bwMode="auto">
            <a:xfrm>
              <a:off x="6199399" y="-679892"/>
              <a:ext cx="6513513" cy="6992938"/>
              <a:chOff x="1224" y="844"/>
              <a:chExt cx="4103" cy="4405"/>
            </a:xfrm>
          </p:grpSpPr>
          <p:grpSp>
            <p:nvGrpSpPr>
              <p:cNvPr id="106" name="Group 336"/>
              <p:cNvGrpSpPr>
                <a:grpSpLocks/>
              </p:cNvGrpSpPr>
              <p:nvPr/>
            </p:nvGrpSpPr>
            <p:grpSpPr bwMode="auto">
              <a:xfrm>
                <a:off x="1224" y="844"/>
                <a:ext cx="4103" cy="4405"/>
                <a:chOff x="1224" y="844"/>
                <a:chExt cx="4103" cy="4405"/>
              </a:xfrm>
            </p:grpSpPr>
            <p:sp>
              <p:nvSpPr>
                <p:cNvPr id="109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1224" y="844"/>
                  <a:ext cx="410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3200" b="1">
                      <a:cs typeface="+mn-cs"/>
                    </a:rPr>
                    <a:t>Click to delete before Printing plate!</a:t>
                  </a:r>
                </a:p>
              </p:txBody>
            </p:sp>
            <p:sp>
              <p:nvSpPr>
                <p:cNvPr id="110" name="Line 294"/>
                <p:cNvSpPr>
                  <a:spLocks noChangeShapeType="1"/>
                </p:cNvSpPr>
                <p:nvPr/>
              </p:nvSpPr>
              <p:spPr bwMode="auto">
                <a:xfrm>
                  <a:off x="1439" y="4435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1" name="Line 295"/>
                <p:cNvSpPr>
                  <a:spLocks noChangeShapeType="1"/>
                </p:cNvSpPr>
                <p:nvPr/>
              </p:nvSpPr>
              <p:spPr bwMode="auto">
                <a:xfrm flipV="1">
                  <a:off x="1841" y="4023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2" name="Line 296"/>
                <p:cNvSpPr>
                  <a:spLocks noChangeShapeType="1"/>
                </p:cNvSpPr>
                <p:nvPr/>
              </p:nvSpPr>
              <p:spPr bwMode="auto">
                <a:xfrm>
                  <a:off x="1433" y="4817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3" name="Line 297"/>
                <p:cNvSpPr>
                  <a:spLocks noChangeShapeType="1"/>
                </p:cNvSpPr>
                <p:nvPr/>
              </p:nvSpPr>
              <p:spPr bwMode="auto">
                <a:xfrm>
                  <a:off x="1841" y="4835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4" name="Line 306"/>
                <p:cNvSpPr>
                  <a:spLocks noChangeShapeType="1"/>
                </p:cNvSpPr>
                <p:nvPr/>
              </p:nvSpPr>
              <p:spPr bwMode="auto">
                <a:xfrm flipH="1">
                  <a:off x="3141" y="4435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5" name="Line 307"/>
                <p:cNvSpPr>
                  <a:spLocks noChangeShapeType="1"/>
                </p:cNvSpPr>
                <p:nvPr/>
              </p:nvSpPr>
              <p:spPr bwMode="auto">
                <a:xfrm flipV="1">
                  <a:off x="3153" y="4019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6" name="Line 308"/>
                <p:cNvSpPr>
                  <a:spLocks noChangeShapeType="1"/>
                </p:cNvSpPr>
                <p:nvPr/>
              </p:nvSpPr>
              <p:spPr bwMode="auto">
                <a:xfrm flipH="1">
                  <a:off x="3141" y="4817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7" name="Line 309"/>
                <p:cNvSpPr>
                  <a:spLocks noChangeShapeType="1"/>
                </p:cNvSpPr>
                <p:nvPr/>
              </p:nvSpPr>
              <p:spPr bwMode="auto">
                <a:xfrm>
                  <a:off x="3153" y="4837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8" name="Line 312"/>
                <p:cNvSpPr>
                  <a:spLocks noChangeShapeType="1"/>
                </p:cNvSpPr>
                <p:nvPr/>
              </p:nvSpPr>
              <p:spPr bwMode="auto">
                <a:xfrm>
                  <a:off x="1433" y="2431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9" name="Line 313"/>
                <p:cNvSpPr>
                  <a:spLocks noChangeShapeType="1"/>
                </p:cNvSpPr>
                <p:nvPr/>
              </p:nvSpPr>
              <p:spPr bwMode="auto">
                <a:xfrm flipV="1">
                  <a:off x="1841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0" name="Line 314"/>
                <p:cNvSpPr>
                  <a:spLocks noChangeShapeType="1"/>
                </p:cNvSpPr>
                <p:nvPr/>
              </p:nvSpPr>
              <p:spPr bwMode="auto">
                <a:xfrm flipH="1">
                  <a:off x="3143" y="2431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1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3153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07" name="Rectangle 326"/>
              <p:cNvSpPr>
                <a:spLocks noChangeArrowheads="1"/>
              </p:cNvSpPr>
              <p:nvPr/>
            </p:nvSpPr>
            <p:spPr bwMode="auto">
              <a:xfrm>
                <a:off x="1840" y="4435"/>
                <a:ext cx="1311" cy="38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8" name="Rectangle 327"/>
              <p:cNvSpPr>
                <a:spLocks noChangeArrowheads="1"/>
              </p:cNvSpPr>
              <p:nvPr/>
            </p:nvSpPr>
            <p:spPr bwMode="auto">
              <a:xfrm>
                <a:off x="1843" y="2429"/>
                <a:ext cx="1306" cy="2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1297433" y="1383858"/>
            <a:ext cx="3580129" cy="4092575"/>
            <a:chOff x="1833246" y="3217863"/>
            <a:chExt cx="3580129" cy="4092575"/>
          </a:xfrm>
        </p:grpSpPr>
        <p:sp>
          <p:nvSpPr>
            <p:cNvPr id="136" name="Rectangle 395"/>
            <p:cNvSpPr>
              <a:spLocks noChangeArrowheads="1"/>
            </p:cNvSpPr>
            <p:nvPr/>
          </p:nvSpPr>
          <p:spPr bwMode="auto">
            <a:xfrm>
              <a:off x="2944813" y="6605588"/>
              <a:ext cx="1866900" cy="179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>
              <a:lvl1pPr defTabSz="715963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357188" defTabSz="715963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715963" defTabSz="715963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074738" defTabSz="715963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1431925" defTabSz="715963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1889125" defTabSz="71596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346325" defTabSz="71596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2803525" defTabSz="71596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260725" defTabSz="71596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r" eaLnBrk="0" hangingPunct="0"/>
              <a:r>
                <a:rPr lang="en-US" altLang="en-US" sz="700">
                  <a:latin typeface="Arial" charset="0"/>
                </a:rPr>
                <a:t>RPM # 39</a:t>
              </a:r>
            </a:p>
          </p:txBody>
        </p:sp>
        <p:grpSp>
          <p:nvGrpSpPr>
            <p:cNvPr id="137" name="Group 407"/>
            <p:cNvGrpSpPr>
              <a:grpSpLocks/>
            </p:cNvGrpSpPr>
            <p:nvPr/>
          </p:nvGrpSpPr>
          <p:grpSpPr bwMode="auto">
            <a:xfrm>
              <a:off x="2844800" y="3894138"/>
              <a:ext cx="2068513" cy="2235200"/>
              <a:chOff x="1792" y="2453"/>
              <a:chExt cx="1303" cy="1072"/>
            </a:xfrm>
          </p:grpSpPr>
          <p:sp>
            <p:nvSpPr>
              <p:cNvPr id="138" name="Rectangle 396"/>
              <p:cNvSpPr>
                <a:spLocks noChangeArrowheads="1"/>
              </p:cNvSpPr>
              <p:nvPr/>
            </p:nvSpPr>
            <p:spPr bwMode="auto">
              <a:xfrm>
                <a:off x="1792" y="2453"/>
                <a:ext cx="1303" cy="3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73025" tIns="36512" rIns="73025" bIns="36512">
                <a:spAutoFit/>
              </a:bodyPr>
              <a:lstStyle>
                <a:lvl1pPr defTabSz="715963"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357188" defTabSz="715963"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715963" defTabSz="715963"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074738" defTabSz="715963"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1431925" defTabSz="715963"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1889125" defTabSz="71596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346325" defTabSz="71596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2803525" defTabSz="71596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260725" defTabSz="71596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0" hangingPunct="0"/>
                <a:r>
                  <a:rPr lang="en-US" altLang="en-US" sz="900" b="1">
                    <a:latin typeface="Arial" charset="0"/>
                  </a:rPr>
                  <a:t>KEEP</a:t>
                </a:r>
              </a:p>
              <a:p>
                <a:pPr algn="ctr" eaLnBrk="0" hangingPunct="0"/>
                <a:r>
                  <a:rPr lang="en-US" altLang="en-US" sz="1200" b="1">
                    <a:latin typeface="Arial" charset="0"/>
                  </a:rPr>
                  <a:t>ONE</a:t>
                </a:r>
                <a:endParaRPr lang="en-US" altLang="en-US" sz="1400" b="1">
                  <a:latin typeface="Arial" charset="0"/>
                </a:endParaRPr>
              </a:p>
              <a:p>
                <a:pPr algn="ctr" eaLnBrk="0" hangingPunct="0"/>
                <a:r>
                  <a:rPr lang="en-US" altLang="en-US" sz="900" b="1">
                    <a:latin typeface="Arial" charset="0"/>
                  </a:rPr>
                  <a:t>SAFE DEPOSIT BOX KEY</a:t>
                </a:r>
              </a:p>
              <a:p>
                <a:pPr algn="ctr" eaLnBrk="0" hangingPunct="0"/>
                <a:r>
                  <a:rPr lang="en-US" altLang="en-US" sz="900" b="1">
                    <a:latin typeface="Arial" charset="0"/>
                  </a:rPr>
                  <a:t>IN THIS ENVELOPE</a:t>
                </a:r>
              </a:p>
            </p:txBody>
          </p:sp>
          <p:sp>
            <p:nvSpPr>
              <p:cNvPr id="139" name="Rectangle 397"/>
              <p:cNvSpPr>
                <a:spLocks noChangeArrowheads="1"/>
              </p:cNvSpPr>
              <p:nvPr/>
            </p:nvSpPr>
            <p:spPr bwMode="auto">
              <a:xfrm>
                <a:off x="1804" y="2942"/>
                <a:ext cx="1278" cy="1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73025" tIns="36512" rIns="73025" bIns="36512">
                <a:spAutoFit/>
              </a:bodyPr>
              <a:lstStyle>
                <a:lvl1pPr defTabSz="715963"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357188" defTabSz="715963"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715963" defTabSz="715963"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074738" defTabSz="715963"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1431925" defTabSz="715963"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1889125" defTabSz="71596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346325" defTabSz="71596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2803525" defTabSz="71596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260725" defTabSz="71596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0" hangingPunct="0"/>
                <a:r>
                  <a:rPr lang="en-US" altLang="en-US" sz="900">
                    <a:latin typeface="Arial" charset="0"/>
                  </a:rPr>
                  <a:t>Loss of keys will cause you</a:t>
                </a:r>
              </a:p>
              <a:p>
                <a:pPr algn="ctr" eaLnBrk="0" hangingPunct="0"/>
                <a:r>
                  <a:rPr lang="en-US" altLang="en-US" sz="900">
                    <a:latin typeface="Arial" charset="0"/>
                  </a:rPr>
                  <a:t>considerable expense</a:t>
                </a:r>
                <a:r>
                  <a:rPr lang="en-US" altLang="en-US" sz="800">
                    <a:latin typeface="Arial" charset="0"/>
                  </a:rPr>
                  <a:t>.</a:t>
                </a:r>
              </a:p>
            </p:txBody>
          </p:sp>
          <p:sp>
            <p:nvSpPr>
              <p:cNvPr id="140" name="Rectangle 398"/>
              <p:cNvSpPr>
                <a:spLocks noChangeArrowheads="1"/>
              </p:cNvSpPr>
              <p:nvPr/>
            </p:nvSpPr>
            <p:spPr bwMode="auto">
              <a:xfrm>
                <a:off x="1927" y="3205"/>
                <a:ext cx="1032" cy="2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73025" tIns="36512" rIns="73025" bIns="36512">
                <a:spAutoFit/>
              </a:bodyPr>
              <a:lstStyle>
                <a:lvl1pPr defTabSz="715963"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357188" defTabSz="715963"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715963" defTabSz="715963"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074738" defTabSz="715963"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1431925" defTabSz="715963"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1889125" defTabSz="71596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346325" defTabSz="71596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2803525" defTabSz="71596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260725" defTabSz="71596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0" hangingPunct="0"/>
                <a:r>
                  <a:rPr lang="en-US" altLang="en-US" sz="900">
                    <a:latin typeface="Arial" charset="0"/>
                  </a:rPr>
                  <a:t>Both Keys must be returned to us when box is surrendered</a:t>
                </a:r>
                <a:r>
                  <a:rPr lang="en-US" altLang="en-US" sz="800">
                    <a:latin typeface="Arial" charset="0"/>
                  </a:rPr>
                  <a:t>.</a:t>
                </a:r>
              </a:p>
            </p:txBody>
          </p:sp>
          <p:sp>
            <p:nvSpPr>
              <p:cNvPr id="141" name="Line 399"/>
              <p:cNvSpPr>
                <a:spLocks noChangeShapeType="1"/>
              </p:cNvSpPr>
              <p:nvPr/>
            </p:nvSpPr>
            <p:spPr bwMode="auto">
              <a:xfrm>
                <a:off x="2352" y="2905"/>
                <a:ext cx="18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2" name="Line 400"/>
              <p:cNvSpPr>
                <a:spLocks noChangeShapeType="1"/>
              </p:cNvSpPr>
              <p:nvPr/>
            </p:nvSpPr>
            <p:spPr bwMode="auto">
              <a:xfrm>
                <a:off x="2352" y="3525"/>
                <a:ext cx="18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" name="Line 402"/>
              <p:cNvSpPr>
                <a:spLocks noChangeShapeType="1"/>
              </p:cNvSpPr>
              <p:nvPr/>
            </p:nvSpPr>
            <p:spPr bwMode="auto">
              <a:xfrm>
                <a:off x="2352" y="3186"/>
                <a:ext cx="18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4" name="Group 425"/>
            <p:cNvGrpSpPr>
              <a:grpSpLocks/>
            </p:cNvGrpSpPr>
            <p:nvPr/>
          </p:nvGrpSpPr>
          <p:grpSpPr bwMode="auto">
            <a:xfrm>
              <a:off x="5054600" y="6951663"/>
              <a:ext cx="358775" cy="358775"/>
              <a:chOff x="6336" y="3858"/>
              <a:chExt cx="226" cy="226"/>
            </a:xfrm>
          </p:grpSpPr>
          <p:sp>
            <p:nvSpPr>
              <p:cNvPr id="145" name="Oval 426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" name="AutoShape 427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7" name="Group 428"/>
            <p:cNvGrpSpPr>
              <a:grpSpLocks/>
            </p:cNvGrpSpPr>
            <p:nvPr/>
          </p:nvGrpSpPr>
          <p:grpSpPr bwMode="auto">
            <a:xfrm>
              <a:off x="2357438" y="3217863"/>
              <a:ext cx="358775" cy="358775"/>
              <a:chOff x="6336" y="3858"/>
              <a:chExt cx="226" cy="226"/>
            </a:xfrm>
          </p:grpSpPr>
          <p:sp>
            <p:nvSpPr>
              <p:cNvPr id="148" name="Oval 42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" name="AutoShape 43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0" name="Rectangle 431"/>
            <p:cNvSpPr>
              <a:spLocks noChangeArrowheads="1"/>
            </p:cNvSpPr>
            <p:nvPr/>
          </p:nvSpPr>
          <p:spPr bwMode="auto">
            <a:xfrm>
              <a:off x="1833246" y="6615114"/>
              <a:ext cx="5445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>
              <a:lvl1pPr defTabSz="715963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357188" defTabSz="715963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715963" defTabSz="715963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074738" defTabSz="715963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1431925" defTabSz="715963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1889125" defTabSz="71596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346325" defTabSz="71596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2803525" defTabSz="71596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260725" defTabSz="71596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0" hangingPunct="0"/>
              <a:r>
                <a:rPr lang="en-US" altLang="en-US" sz="600">
                  <a:latin typeface="Arial" charset="0"/>
                </a:rPr>
                <a:t># 4544</a:t>
              </a: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6181469" y="1383858"/>
            <a:ext cx="3580129" cy="4092575"/>
            <a:chOff x="1833246" y="3217863"/>
            <a:chExt cx="3580129" cy="4092575"/>
          </a:xfrm>
        </p:grpSpPr>
        <p:sp>
          <p:nvSpPr>
            <p:cNvPr id="152" name="Rectangle 395"/>
            <p:cNvSpPr>
              <a:spLocks noChangeArrowheads="1"/>
            </p:cNvSpPr>
            <p:nvPr/>
          </p:nvSpPr>
          <p:spPr bwMode="auto">
            <a:xfrm>
              <a:off x="2944813" y="6605588"/>
              <a:ext cx="1866900" cy="179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>
              <a:lvl1pPr defTabSz="715963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357188" defTabSz="715963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715963" defTabSz="715963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074738" defTabSz="715963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1431925" defTabSz="715963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1889125" defTabSz="71596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346325" defTabSz="71596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2803525" defTabSz="71596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260725" defTabSz="71596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r" eaLnBrk="0" hangingPunct="0"/>
              <a:r>
                <a:rPr lang="en-US" altLang="en-US" sz="700">
                  <a:latin typeface="Arial" charset="0"/>
                </a:rPr>
                <a:t>RPM # 39</a:t>
              </a:r>
            </a:p>
          </p:txBody>
        </p:sp>
        <p:grpSp>
          <p:nvGrpSpPr>
            <p:cNvPr id="153" name="Group 407"/>
            <p:cNvGrpSpPr>
              <a:grpSpLocks/>
            </p:cNvGrpSpPr>
            <p:nvPr/>
          </p:nvGrpSpPr>
          <p:grpSpPr bwMode="auto">
            <a:xfrm>
              <a:off x="2844800" y="3894138"/>
              <a:ext cx="2068513" cy="2235200"/>
              <a:chOff x="1792" y="2453"/>
              <a:chExt cx="1303" cy="1072"/>
            </a:xfrm>
          </p:grpSpPr>
          <p:sp>
            <p:nvSpPr>
              <p:cNvPr id="161" name="Rectangle 396"/>
              <p:cNvSpPr>
                <a:spLocks noChangeArrowheads="1"/>
              </p:cNvSpPr>
              <p:nvPr/>
            </p:nvSpPr>
            <p:spPr bwMode="auto">
              <a:xfrm>
                <a:off x="1792" y="2453"/>
                <a:ext cx="1303" cy="3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73025" tIns="36512" rIns="73025" bIns="36512">
                <a:spAutoFit/>
              </a:bodyPr>
              <a:lstStyle>
                <a:lvl1pPr defTabSz="715963"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357188" defTabSz="715963"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715963" defTabSz="715963"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074738" defTabSz="715963"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1431925" defTabSz="715963"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1889125" defTabSz="71596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346325" defTabSz="71596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2803525" defTabSz="71596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260725" defTabSz="71596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0" hangingPunct="0"/>
                <a:r>
                  <a:rPr lang="en-US" altLang="en-US" sz="900" b="1">
                    <a:latin typeface="Arial" charset="0"/>
                  </a:rPr>
                  <a:t>KEEP</a:t>
                </a:r>
              </a:p>
              <a:p>
                <a:pPr algn="ctr" eaLnBrk="0" hangingPunct="0"/>
                <a:r>
                  <a:rPr lang="en-US" altLang="en-US" sz="1200" b="1">
                    <a:latin typeface="Arial" charset="0"/>
                  </a:rPr>
                  <a:t>ONE</a:t>
                </a:r>
                <a:endParaRPr lang="en-US" altLang="en-US" sz="1400" b="1">
                  <a:latin typeface="Arial" charset="0"/>
                </a:endParaRPr>
              </a:p>
              <a:p>
                <a:pPr algn="ctr" eaLnBrk="0" hangingPunct="0"/>
                <a:r>
                  <a:rPr lang="en-US" altLang="en-US" sz="900" b="1">
                    <a:latin typeface="Arial" charset="0"/>
                  </a:rPr>
                  <a:t>SAFE DEPOSIT BOX KEY</a:t>
                </a:r>
              </a:p>
              <a:p>
                <a:pPr algn="ctr" eaLnBrk="0" hangingPunct="0"/>
                <a:r>
                  <a:rPr lang="en-US" altLang="en-US" sz="900" b="1">
                    <a:latin typeface="Arial" charset="0"/>
                  </a:rPr>
                  <a:t>IN THIS ENVELOPE</a:t>
                </a:r>
              </a:p>
            </p:txBody>
          </p:sp>
          <p:sp>
            <p:nvSpPr>
              <p:cNvPr id="162" name="Rectangle 397"/>
              <p:cNvSpPr>
                <a:spLocks noChangeArrowheads="1"/>
              </p:cNvSpPr>
              <p:nvPr/>
            </p:nvSpPr>
            <p:spPr bwMode="auto">
              <a:xfrm>
                <a:off x="1804" y="2942"/>
                <a:ext cx="1278" cy="1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73025" tIns="36512" rIns="73025" bIns="36512">
                <a:spAutoFit/>
              </a:bodyPr>
              <a:lstStyle>
                <a:lvl1pPr defTabSz="715963"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357188" defTabSz="715963"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715963" defTabSz="715963"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074738" defTabSz="715963"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1431925" defTabSz="715963"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1889125" defTabSz="71596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346325" defTabSz="71596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2803525" defTabSz="71596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260725" defTabSz="71596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0" hangingPunct="0"/>
                <a:r>
                  <a:rPr lang="en-US" altLang="en-US" sz="900">
                    <a:latin typeface="Arial" charset="0"/>
                  </a:rPr>
                  <a:t>Loss of keys will cause you</a:t>
                </a:r>
              </a:p>
              <a:p>
                <a:pPr algn="ctr" eaLnBrk="0" hangingPunct="0"/>
                <a:r>
                  <a:rPr lang="en-US" altLang="en-US" sz="900">
                    <a:latin typeface="Arial" charset="0"/>
                  </a:rPr>
                  <a:t>considerable expense</a:t>
                </a:r>
                <a:r>
                  <a:rPr lang="en-US" altLang="en-US" sz="800">
                    <a:latin typeface="Arial" charset="0"/>
                  </a:rPr>
                  <a:t>.</a:t>
                </a:r>
              </a:p>
            </p:txBody>
          </p:sp>
          <p:sp>
            <p:nvSpPr>
              <p:cNvPr id="163" name="Rectangle 398"/>
              <p:cNvSpPr>
                <a:spLocks noChangeArrowheads="1"/>
              </p:cNvSpPr>
              <p:nvPr/>
            </p:nvSpPr>
            <p:spPr bwMode="auto">
              <a:xfrm>
                <a:off x="1927" y="3205"/>
                <a:ext cx="1032" cy="2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73025" tIns="36512" rIns="73025" bIns="36512">
                <a:spAutoFit/>
              </a:bodyPr>
              <a:lstStyle>
                <a:lvl1pPr defTabSz="715963"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357188" defTabSz="715963"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715963" defTabSz="715963"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074738" defTabSz="715963"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1431925" defTabSz="715963"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1889125" defTabSz="71596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346325" defTabSz="71596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2803525" defTabSz="71596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260725" defTabSz="715963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0" hangingPunct="0"/>
                <a:r>
                  <a:rPr lang="en-US" altLang="en-US" sz="900">
                    <a:latin typeface="Arial" charset="0"/>
                  </a:rPr>
                  <a:t>Both Keys must be returned to us when box is surrendered</a:t>
                </a:r>
                <a:r>
                  <a:rPr lang="en-US" altLang="en-US" sz="800">
                    <a:latin typeface="Arial" charset="0"/>
                  </a:rPr>
                  <a:t>.</a:t>
                </a:r>
              </a:p>
            </p:txBody>
          </p:sp>
          <p:sp>
            <p:nvSpPr>
              <p:cNvPr id="164" name="Line 399"/>
              <p:cNvSpPr>
                <a:spLocks noChangeShapeType="1"/>
              </p:cNvSpPr>
              <p:nvPr/>
            </p:nvSpPr>
            <p:spPr bwMode="auto">
              <a:xfrm>
                <a:off x="2352" y="2905"/>
                <a:ext cx="18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" name="Line 400"/>
              <p:cNvSpPr>
                <a:spLocks noChangeShapeType="1"/>
              </p:cNvSpPr>
              <p:nvPr/>
            </p:nvSpPr>
            <p:spPr bwMode="auto">
              <a:xfrm>
                <a:off x="2352" y="3525"/>
                <a:ext cx="18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" name="Line 402"/>
              <p:cNvSpPr>
                <a:spLocks noChangeShapeType="1"/>
              </p:cNvSpPr>
              <p:nvPr/>
            </p:nvSpPr>
            <p:spPr bwMode="auto">
              <a:xfrm>
                <a:off x="2352" y="3186"/>
                <a:ext cx="18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4" name="Group 425"/>
            <p:cNvGrpSpPr>
              <a:grpSpLocks/>
            </p:cNvGrpSpPr>
            <p:nvPr/>
          </p:nvGrpSpPr>
          <p:grpSpPr bwMode="auto">
            <a:xfrm>
              <a:off x="5054600" y="6951663"/>
              <a:ext cx="358775" cy="358775"/>
              <a:chOff x="6336" y="3858"/>
              <a:chExt cx="226" cy="226"/>
            </a:xfrm>
          </p:grpSpPr>
          <p:sp>
            <p:nvSpPr>
              <p:cNvPr id="159" name="Oval 426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" name="AutoShape 427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5" name="Group 428"/>
            <p:cNvGrpSpPr>
              <a:grpSpLocks/>
            </p:cNvGrpSpPr>
            <p:nvPr/>
          </p:nvGrpSpPr>
          <p:grpSpPr bwMode="auto">
            <a:xfrm>
              <a:off x="2357438" y="3217863"/>
              <a:ext cx="358775" cy="358775"/>
              <a:chOff x="6336" y="3858"/>
              <a:chExt cx="226" cy="226"/>
            </a:xfrm>
          </p:grpSpPr>
          <p:sp>
            <p:nvSpPr>
              <p:cNvPr id="157" name="Oval 42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8" name="AutoShape 43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6" name="Rectangle 431"/>
            <p:cNvSpPr>
              <a:spLocks noChangeArrowheads="1"/>
            </p:cNvSpPr>
            <p:nvPr/>
          </p:nvSpPr>
          <p:spPr bwMode="auto">
            <a:xfrm>
              <a:off x="1833246" y="6615114"/>
              <a:ext cx="5445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>
              <a:lvl1pPr defTabSz="715963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357188" defTabSz="715963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715963" defTabSz="715963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074738" defTabSz="715963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1431925" defTabSz="715963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1889125" defTabSz="71596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346325" defTabSz="71596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2803525" defTabSz="71596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260725" defTabSz="715963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0" hangingPunct="0"/>
              <a:r>
                <a:rPr lang="en-US" altLang="en-US" sz="600">
                  <a:latin typeface="Arial" charset="0"/>
                </a:rPr>
                <a:t># 4544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2275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84</Words>
  <Application>Microsoft Macintosh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22</cp:revision>
  <cp:lastPrinted>2015-09-11T15:43:51Z</cp:lastPrinted>
  <dcterms:created xsi:type="dcterms:W3CDTF">2012-03-30T14:34:25Z</dcterms:created>
  <dcterms:modified xsi:type="dcterms:W3CDTF">2015-09-11T15:45:51Z</dcterms:modified>
</cp:coreProperties>
</file>