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6012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240" y="304"/>
      </p:cViewPr>
      <p:guideLst>
        <p:guide orient="horz" pos="3240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195638"/>
            <a:ext cx="816102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5829300"/>
            <a:ext cx="672084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11/9/12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11/9/12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9248" y="659609"/>
            <a:ext cx="2268616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398" y="659609"/>
            <a:ext cx="6645831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11/9/12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11/9/12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6610351"/>
            <a:ext cx="816102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4360071"/>
            <a:ext cx="816102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11/9/12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397" y="3840959"/>
            <a:ext cx="4457224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0" y="3840959"/>
            <a:ext cx="4457224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11/9/12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411957"/>
            <a:ext cx="864108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1" y="2302670"/>
            <a:ext cx="4242197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1" y="3262313"/>
            <a:ext cx="4242197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2302670"/>
            <a:ext cx="4243864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3262313"/>
            <a:ext cx="4243864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11/9/12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11/9/12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11/9/12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1" y="409575"/>
            <a:ext cx="3158729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409576"/>
            <a:ext cx="5367338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1" y="2152651"/>
            <a:ext cx="3158729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11/9/12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7200901"/>
            <a:ext cx="576072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919163"/>
            <a:ext cx="576072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8051008"/>
            <a:ext cx="576072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11/9/12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411957"/>
            <a:ext cx="864108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400301"/>
            <a:ext cx="864108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9534526"/>
            <a:ext cx="22402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11/9/12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9534526"/>
            <a:ext cx="30403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9534526"/>
            <a:ext cx="22402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" name="Group 195"/>
          <p:cNvGrpSpPr/>
          <p:nvPr/>
        </p:nvGrpSpPr>
        <p:grpSpPr>
          <a:xfrm>
            <a:off x="1604964" y="6217221"/>
            <a:ext cx="2738438" cy="3651250"/>
            <a:chOff x="1597025" y="950439"/>
            <a:chExt cx="2738438" cy="3651250"/>
          </a:xfrm>
        </p:grpSpPr>
        <p:sp>
          <p:nvSpPr>
            <p:cNvPr id="197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8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9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0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6082509" y="6217221"/>
            <a:ext cx="2738438" cy="3651250"/>
            <a:chOff x="1597025" y="950439"/>
            <a:chExt cx="2738438" cy="3651250"/>
          </a:xfrm>
        </p:grpSpPr>
        <p:sp>
          <p:nvSpPr>
            <p:cNvPr id="212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3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4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5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cxnSp>
        <p:nvCxnSpPr>
          <p:cNvPr id="297" name="Straight Connector 296"/>
          <p:cNvCxnSpPr/>
          <p:nvPr/>
        </p:nvCxnSpPr>
        <p:spPr>
          <a:xfrm>
            <a:off x="0" y="5165148"/>
            <a:ext cx="9601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98" name="Group 297"/>
          <p:cNvGrpSpPr/>
          <p:nvPr/>
        </p:nvGrpSpPr>
        <p:grpSpPr>
          <a:xfrm>
            <a:off x="1597025" y="1096016"/>
            <a:ext cx="2738438" cy="3651250"/>
            <a:chOff x="1597025" y="950439"/>
            <a:chExt cx="2738438" cy="3651250"/>
          </a:xfrm>
        </p:grpSpPr>
        <p:sp>
          <p:nvSpPr>
            <p:cNvPr id="299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0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1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2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03" name="Group 302"/>
          <p:cNvGrpSpPr/>
          <p:nvPr/>
        </p:nvGrpSpPr>
        <p:grpSpPr>
          <a:xfrm>
            <a:off x="6074570" y="1096016"/>
            <a:ext cx="2738438" cy="3651250"/>
            <a:chOff x="1597025" y="950439"/>
            <a:chExt cx="2738438" cy="3651250"/>
          </a:xfrm>
        </p:grpSpPr>
        <p:sp>
          <p:nvSpPr>
            <p:cNvPr id="304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5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6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7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08" name="Group 298"/>
          <p:cNvGrpSpPr>
            <a:grpSpLocks/>
          </p:cNvGrpSpPr>
          <p:nvPr/>
        </p:nvGrpSpPr>
        <p:grpSpPr bwMode="auto">
          <a:xfrm>
            <a:off x="8462172" y="9509696"/>
            <a:ext cx="358775" cy="358775"/>
            <a:chOff x="6336" y="3858"/>
            <a:chExt cx="226" cy="226"/>
          </a:xfrm>
        </p:grpSpPr>
        <p:sp>
          <p:nvSpPr>
            <p:cNvPr id="309" name="Oval 299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" name="AutoShape 300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 rot="5400000">
            <a:off x="-342900" y="342900"/>
            <a:ext cx="10287000" cy="96012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04913" y="1099192"/>
            <a:ext cx="7850187" cy="3651250"/>
            <a:chOff x="5332413" y="2714625"/>
            <a:chExt cx="7850187" cy="3651250"/>
          </a:xfrm>
        </p:grpSpPr>
        <p:sp>
          <p:nvSpPr>
            <p:cNvPr id="141" name="Rectangle 124"/>
            <p:cNvSpPr>
              <a:spLocks noChangeArrowheads="1"/>
            </p:cNvSpPr>
            <p:nvPr/>
          </p:nvSpPr>
          <p:spPr bwMode="auto">
            <a:xfrm rot="16200000">
              <a:off x="4783138" y="4157663"/>
              <a:ext cx="2247900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 b="1">
                  <a:latin typeface="Arial" charset="0"/>
                </a:rPr>
                <a:t>CONSULT OUR TRUST OFFICER</a:t>
              </a:r>
            </a:p>
            <a:p>
              <a:pPr algn="ctr" defTabSz="804863" eaLnBrk="0" hangingPunct="0"/>
              <a:r>
                <a:rPr lang="en-US" sz="600" b="1">
                  <a:latin typeface="Arial" charset="0"/>
                </a:rPr>
                <a:t>TODAY</a:t>
              </a:r>
            </a:p>
          </p:txBody>
        </p:sp>
        <p:sp>
          <p:nvSpPr>
            <p:cNvPr id="142" name="Rectangle 125"/>
            <p:cNvSpPr>
              <a:spLocks noChangeArrowheads="1"/>
            </p:cNvSpPr>
            <p:nvPr/>
          </p:nvSpPr>
          <p:spPr bwMode="auto">
            <a:xfrm rot="16200000">
              <a:off x="7197725" y="4114800"/>
              <a:ext cx="2244725" cy="358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 b="1">
                  <a:latin typeface="Arial" charset="0"/>
                </a:rPr>
                <a:t>IS YOUR WILL UP TO DATE?</a:t>
              </a:r>
            </a:p>
            <a:p>
              <a:pPr algn="ctr" defTabSz="804863" eaLnBrk="0" hangingPunct="0"/>
              <a:r>
                <a:rPr lang="en-US" sz="600" b="1">
                  <a:latin typeface="Arial" charset="0"/>
                </a:rPr>
                <a:t>CHANGES IN TAX LAWS MAKE IT A</a:t>
              </a:r>
            </a:p>
            <a:p>
              <a:pPr algn="ctr" defTabSz="804863" eaLnBrk="0" hangingPunct="0"/>
              <a:r>
                <a:rPr lang="en-US" sz="600" b="1">
                  <a:latin typeface="Arial" charset="0"/>
                </a:rPr>
                <a:t>MUST</a:t>
              </a:r>
            </a:p>
          </p:txBody>
        </p:sp>
        <p:sp>
          <p:nvSpPr>
            <p:cNvPr id="143" name="Rectangle 126"/>
            <p:cNvSpPr>
              <a:spLocks noChangeArrowheads="1"/>
            </p:cNvSpPr>
            <p:nvPr/>
          </p:nvSpPr>
          <p:spPr bwMode="auto">
            <a:xfrm>
              <a:off x="6238875" y="3898900"/>
              <a:ext cx="1787525" cy="936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>
                  <a:latin typeface="Arial" charset="0"/>
                </a:rPr>
                <a:t>FOR  SAFETY</a:t>
              </a:r>
            </a:p>
            <a:p>
              <a:pPr algn="ctr" defTabSz="804863" eaLnBrk="0" hangingPunct="0"/>
              <a:endParaRPr lang="en-US" sz="300" b="1">
                <a:latin typeface="Arial" charset="0"/>
              </a:endParaRP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KEEP</a:t>
              </a:r>
            </a:p>
            <a:p>
              <a:pPr algn="ctr" defTabSz="804863" eaLnBrk="0" hangingPunct="0"/>
              <a:endParaRPr lang="en-US" sz="300" b="1">
                <a:latin typeface="Arial" charset="0"/>
              </a:endParaRP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ONE</a:t>
              </a:r>
            </a:p>
            <a:p>
              <a:pPr algn="ctr" defTabSz="804863" eaLnBrk="0" hangingPunct="0"/>
              <a:endParaRPr lang="en-US" sz="600" b="1">
                <a:latin typeface="Arial" charset="0"/>
              </a:endParaRPr>
            </a:p>
            <a:p>
              <a:pPr algn="ctr" defTabSz="804863" eaLnBrk="0" hangingPunct="0"/>
              <a:r>
                <a:rPr lang="en-US" sz="600" b="1">
                  <a:latin typeface="Arial" charset="0"/>
                </a:rPr>
                <a:t>SAFE DEPOSIT BOX KEY</a:t>
              </a:r>
            </a:p>
            <a:p>
              <a:pPr algn="ctr" defTabSz="804863" eaLnBrk="0" hangingPunct="0"/>
              <a:endParaRPr lang="en-US" sz="500" b="1">
                <a:latin typeface="Arial" charset="0"/>
              </a:endParaRPr>
            </a:p>
            <a:p>
              <a:pPr algn="ctr" defTabSz="804863" eaLnBrk="0" hangingPunct="0"/>
              <a:r>
                <a:rPr lang="en-US" sz="600" b="1">
                  <a:latin typeface="Arial" charset="0"/>
                </a:rPr>
                <a:t>IN THIS WALLET</a:t>
              </a:r>
            </a:p>
          </p:txBody>
        </p:sp>
        <p:sp>
          <p:nvSpPr>
            <p:cNvPr id="144" name="Line 127"/>
            <p:cNvSpPr>
              <a:spLocks noChangeShapeType="1"/>
            </p:cNvSpPr>
            <p:nvPr/>
          </p:nvSpPr>
          <p:spPr bwMode="auto">
            <a:xfrm>
              <a:off x="6670675" y="4113213"/>
              <a:ext cx="9080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" name="Rectangle 130"/>
            <p:cNvSpPr>
              <a:spLocks noChangeArrowheads="1"/>
            </p:cNvSpPr>
            <p:nvPr/>
          </p:nvSpPr>
          <p:spPr bwMode="auto">
            <a:xfrm rot="10800000">
              <a:off x="6213475" y="6129338"/>
              <a:ext cx="1809750" cy="174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KEY ENVELOPE</a:t>
              </a:r>
            </a:p>
          </p:txBody>
        </p:sp>
        <p:sp>
          <p:nvSpPr>
            <p:cNvPr id="146" name="Rectangle 136"/>
            <p:cNvSpPr>
              <a:spLocks noChangeArrowheads="1"/>
            </p:cNvSpPr>
            <p:nvPr/>
          </p:nvSpPr>
          <p:spPr bwMode="auto">
            <a:xfrm>
              <a:off x="6242050" y="5611813"/>
              <a:ext cx="1817688" cy="158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defTabSz="804863" eaLnBrk="0" hangingPunct="0"/>
              <a:r>
                <a:rPr lang="en-US" sz="500">
                  <a:latin typeface="Arial" charset="0"/>
                </a:rPr>
                <a:t>60-2688GL REV. 10/99</a:t>
              </a:r>
            </a:p>
          </p:txBody>
        </p:sp>
        <p:sp>
          <p:nvSpPr>
            <p:cNvPr id="147" name="Rectangle 140"/>
            <p:cNvSpPr>
              <a:spLocks noChangeArrowheads="1"/>
            </p:cNvSpPr>
            <p:nvPr/>
          </p:nvSpPr>
          <p:spPr bwMode="auto">
            <a:xfrm>
              <a:off x="6216650" y="5448300"/>
              <a:ext cx="1797050" cy="174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Univers" charset="0"/>
                </a:rPr>
                <a:t>Member Federal Deposit Insurance Corp.</a:t>
              </a:r>
            </a:p>
          </p:txBody>
        </p:sp>
        <p:pic>
          <p:nvPicPr>
            <p:cNvPr id="148" name="Picture 163" descr="Key Bank logo - 2007-07"/>
            <p:cNvPicPr>
              <a:picLocks noChangeAspect="1" noChangeArrowheads="1"/>
            </p:cNvPicPr>
            <p:nvPr/>
          </p:nvPicPr>
          <p:blipFill>
            <a:blip r:embed="rId2">
              <a:lum contras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24663" y="3349625"/>
              <a:ext cx="615950" cy="2968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9" name="Rectangle 168"/>
            <p:cNvSpPr>
              <a:spLocks noChangeArrowheads="1"/>
            </p:cNvSpPr>
            <p:nvPr/>
          </p:nvSpPr>
          <p:spPr bwMode="auto">
            <a:xfrm rot="16200000">
              <a:off x="9250363" y="4157663"/>
              <a:ext cx="2247900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 b="1">
                  <a:latin typeface="Arial" charset="0"/>
                </a:rPr>
                <a:t>CONSULT OUR TRUST OFFICER</a:t>
              </a:r>
            </a:p>
            <a:p>
              <a:pPr algn="ctr" defTabSz="804863" eaLnBrk="0" hangingPunct="0"/>
              <a:r>
                <a:rPr lang="en-US" sz="600" b="1">
                  <a:latin typeface="Arial" charset="0"/>
                </a:rPr>
                <a:t>TODAY</a:t>
              </a:r>
            </a:p>
          </p:txBody>
        </p:sp>
        <p:sp>
          <p:nvSpPr>
            <p:cNvPr id="150" name="Rectangle 169"/>
            <p:cNvSpPr>
              <a:spLocks noChangeArrowheads="1"/>
            </p:cNvSpPr>
            <p:nvPr/>
          </p:nvSpPr>
          <p:spPr bwMode="auto">
            <a:xfrm rot="16200000">
              <a:off x="11664950" y="4114800"/>
              <a:ext cx="2244725" cy="358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 b="1">
                  <a:latin typeface="Arial" charset="0"/>
                </a:rPr>
                <a:t>IS YOUR WILL UP TO DATE?</a:t>
              </a:r>
            </a:p>
            <a:p>
              <a:pPr algn="ctr" defTabSz="804863" eaLnBrk="0" hangingPunct="0"/>
              <a:r>
                <a:rPr lang="en-US" sz="600" b="1">
                  <a:latin typeface="Arial" charset="0"/>
                </a:rPr>
                <a:t>CHANGES IN TAX LAWS MAKE IT A</a:t>
              </a:r>
            </a:p>
            <a:p>
              <a:pPr algn="ctr" defTabSz="804863" eaLnBrk="0" hangingPunct="0"/>
              <a:r>
                <a:rPr lang="en-US" sz="600" b="1">
                  <a:latin typeface="Arial" charset="0"/>
                </a:rPr>
                <a:t>MUST</a:t>
              </a:r>
            </a:p>
          </p:txBody>
        </p:sp>
        <p:sp>
          <p:nvSpPr>
            <p:cNvPr id="151" name="Rectangle 170"/>
            <p:cNvSpPr>
              <a:spLocks noChangeArrowheads="1"/>
            </p:cNvSpPr>
            <p:nvPr/>
          </p:nvSpPr>
          <p:spPr bwMode="auto">
            <a:xfrm>
              <a:off x="10706100" y="3898900"/>
              <a:ext cx="1787525" cy="936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>
                  <a:latin typeface="Arial" charset="0"/>
                </a:rPr>
                <a:t>FOR  SAFETY</a:t>
              </a:r>
            </a:p>
            <a:p>
              <a:pPr algn="ctr" defTabSz="804863" eaLnBrk="0" hangingPunct="0"/>
              <a:endParaRPr lang="en-US" sz="300" b="1">
                <a:latin typeface="Arial" charset="0"/>
              </a:endParaRP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KEEP</a:t>
              </a:r>
            </a:p>
            <a:p>
              <a:pPr algn="ctr" defTabSz="804863" eaLnBrk="0" hangingPunct="0"/>
              <a:endParaRPr lang="en-US" sz="300" b="1">
                <a:latin typeface="Arial" charset="0"/>
              </a:endParaRP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ONE</a:t>
              </a:r>
            </a:p>
            <a:p>
              <a:pPr algn="ctr" defTabSz="804863" eaLnBrk="0" hangingPunct="0"/>
              <a:endParaRPr lang="en-US" sz="600" b="1">
                <a:latin typeface="Arial" charset="0"/>
              </a:endParaRPr>
            </a:p>
            <a:p>
              <a:pPr algn="ctr" defTabSz="804863" eaLnBrk="0" hangingPunct="0"/>
              <a:r>
                <a:rPr lang="en-US" sz="600" b="1">
                  <a:latin typeface="Arial" charset="0"/>
                </a:rPr>
                <a:t>SAFE DEPOSIT BOX KEY</a:t>
              </a:r>
            </a:p>
            <a:p>
              <a:pPr algn="ctr" defTabSz="804863" eaLnBrk="0" hangingPunct="0"/>
              <a:endParaRPr lang="en-US" sz="500" b="1">
                <a:latin typeface="Arial" charset="0"/>
              </a:endParaRPr>
            </a:p>
            <a:p>
              <a:pPr algn="ctr" defTabSz="804863" eaLnBrk="0" hangingPunct="0"/>
              <a:r>
                <a:rPr lang="en-US" sz="600" b="1">
                  <a:latin typeface="Arial" charset="0"/>
                </a:rPr>
                <a:t>IN THIS WALLET</a:t>
              </a:r>
            </a:p>
          </p:txBody>
        </p:sp>
        <p:sp>
          <p:nvSpPr>
            <p:cNvPr id="152" name="Line 171"/>
            <p:cNvSpPr>
              <a:spLocks noChangeShapeType="1"/>
            </p:cNvSpPr>
            <p:nvPr/>
          </p:nvSpPr>
          <p:spPr bwMode="auto">
            <a:xfrm>
              <a:off x="11137900" y="4113213"/>
              <a:ext cx="9080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" name="Rectangle 172"/>
            <p:cNvSpPr>
              <a:spLocks noChangeArrowheads="1"/>
            </p:cNvSpPr>
            <p:nvPr/>
          </p:nvSpPr>
          <p:spPr bwMode="auto">
            <a:xfrm rot="10800000">
              <a:off x="10680700" y="6129338"/>
              <a:ext cx="1809750" cy="174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KEY ENVELOPE</a:t>
              </a:r>
            </a:p>
          </p:txBody>
        </p:sp>
        <p:sp>
          <p:nvSpPr>
            <p:cNvPr id="154" name="Rectangle 173"/>
            <p:cNvSpPr>
              <a:spLocks noChangeArrowheads="1"/>
            </p:cNvSpPr>
            <p:nvPr/>
          </p:nvSpPr>
          <p:spPr bwMode="auto">
            <a:xfrm>
              <a:off x="10709275" y="5611813"/>
              <a:ext cx="1817688" cy="158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defTabSz="804863" eaLnBrk="0" hangingPunct="0"/>
              <a:r>
                <a:rPr lang="en-US" sz="500">
                  <a:latin typeface="Arial" charset="0"/>
                </a:rPr>
                <a:t>60-2688GL REV. 10/99</a:t>
              </a:r>
            </a:p>
          </p:txBody>
        </p:sp>
        <p:sp>
          <p:nvSpPr>
            <p:cNvPr id="155" name="Rectangle 174"/>
            <p:cNvSpPr>
              <a:spLocks noChangeArrowheads="1"/>
            </p:cNvSpPr>
            <p:nvPr/>
          </p:nvSpPr>
          <p:spPr bwMode="auto">
            <a:xfrm>
              <a:off x="10683875" y="5448300"/>
              <a:ext cx="1797050" cy="174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Univers" charset="0"/>
                </a:rPr>
                <a:t>Member Federal Deposit Insurance Corp.</a:t>
              </a:r>
            </a:p>
          </p:txBody>
        </p:sp>
        <p:pic>
          <p:nvPicPr>
            <p:cNvPr id="156" name="Picture 175" descr="Key Bank logo - 2007-07"/>
            <p:cNvPicPr>
              <a:picLocks noChangeAspect="1" noChangeArrowheads="1"/>
            </p:cNvPicPr>
            <p:nvPr/>
          </p:nvPicPr>
          <p:blipFill>
            <a:blip r:embed="rId2">
              <a:lum contras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91888" y="3349625"/>
              <a:ext cx="615950" cy="2968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57" name="Group 177"/>
            <p:cNvGrpSpPr>
              <a:grpSpLocks/>
            </p:cNvGrpSpPr>
            <p:nvPr/>
          </p:nvGrpSpPr>
          <p:grpSpPr bwMode="auto">
            <a:xfrm>
              <a:off x="12580938" y="6007100"/>
              <a:ext cx="358775" cy="358775"/>
              <a:chOff x="6336" y="3858"/>
              <a:chExt cx="226" cy="226"/>
            </a:xfrm>
          </p:grpSpPr>
          <p:sp>
            <p:nvSpPr>
              <p:cNvPr id="158" name="Oval 178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" name="AutoShape 179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0" name="Group 180"/>
            <p:cNvGrpSpPr>
              <a:grpSpLocks/>
            </p:cNvGrpSpPr>
            <p:nvPr/>
          </p:nvGrpSpPr>
          <p:grpSpPr bwMode="auto">
            <a:xfrm>
              <a:off x="10201275" y="2714625"/>
              <a:ext cx="358775" cy="358775"/>
              <a:chOff x="6336" y="3858"/>
              <a:chExt cx="226" cy="226"/>
            </a:xfrm>
          </p:grpSpPr>
          <p:sp>
            <p:nvSpPr>
              <p:cNvPr id="161" name="Oval 181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2" name="AutoShape 182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3" name="Text Box 189"/>
            <p:cNvSpPr txBox="1">
              <a:spLocks noChangeArrowheads="1"/>
            </p:cNvSpPr>
            <p:nvPr/>
          </p:nvSpPr>
          <p:spPr bwMode="auto">
            <a:xfrm>
              <a:off x="12719050" y="2760663"/>
              <a:ext cx="46355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3681</a:t>
              </a:r>
            </a:p>
          </p:txBody>
        </p:sp>
        <p:sp>
          <p:nvSpPr>
            <p:cNvPr id="164" name="Text Box 201"/>
            <p:cNvSpPr txBox="1">
              <a:spLocks noChangeArrowheads="1"/>
            </p:cNvSpPr>
            <p:nvPr/>
          </p:nvSpPr>
          <p:spPr bwMode="auto">
            <a:xfrm>
              <a:off x="9790113" y="5708650"/>
              <a:ext cx="4635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3681</a:t>
              </a:r>
            </a:p>
          </p:txBody>
        </p:sp>
        <p:sp>
          <p:nvSpPr>
            <p:cNvPr id="165" name="Text Box 213"/>
            <p:cNvSpPr txBox="1">
              <a:spLocks noChangeArrowheads="1"/>
            </p:cNvSpPr>
            <p:nvPr/>
          </p:nvSpPr>
          <p:spPr bwMode="auto">
            <a:xfrm>
              <a:off x="5332413" y="5718175"/>
              <a:ext cx="4635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3681</a:t>
              </a:r>
            </a:p>
          </p:txBody>
        </p:sp>
      </p:grpSp>
      <p:grpSp>
        <p:nvGrpSpPr>
          <p:cNvPr id="167" name="Group 166"/>
          <p:cNvGrpSpPr/>
          <p:nvPr/>
        </p:nvGrpSpPr>
        <p:grpSpPr>
          <a:xfrm>
            <a:off x="1204913" y="6220468"/>
            <a:ext cx="7850187" cy="3651250"/>
            <a:chOff x="5332413" y="2714625"/>
            <a:chExt cx="7850187" cy="3651250"/>
          </a:xfrm>
        </p:grpSpPr>
        <p:sp>
          <p:nvSpPr>
            <p:cNvPr id="168" name="Rectangle 124"/>
            <p:cNvSpPr>
              <a:spLocks noChangeArrowheads="1"/>
            </p:cNvSpPr>
            <p:nvPr/>
          </p:nvSpPr>
          <p:spPr bwMode="auto">
            <a:xfrm rot="16200000">
              <a:off x="4783138" y="4157663"/>
              <a:ext cx="2247900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 b="1">
                  <a:latin typeface="Arial" charset="0"/>
                </a:rPr>
                <a:t>CONSULT OUR TRUST OFFICER</a:t>
              </a:r>
            </a:p>
            <a:p>
              <a:pPr algn="ctr" defTabSz="804863" eaLnBrk="0" hangingPunct="0"/>
              <a:r>
                <a:rPr lang="en-US" sz="600" b="1">
                  <a:latin typeface="Arial" charset="0"/>
                </a:rPr>
                <a:t>TODAY</a:t>
              </a:r>
            </a:p>
          </p:txBody>
        </p:sp>
        <p:sp>
          <p:nvSpPr>
            <p:cNvPr id="169" name="Rectangle 125"/>
            <p:cNvSpPr>
              <a:spLocks noChangeArrowheads="1"/>
            </p:cNvSpPr>
            <p:nvPr/>
          </p:nvSpPr>
          <p:spPr bwMode="auto">
            <a:xfrm rot="16200000">
              <a:off x="7197725" y="4114800"/>
              <a:ext cx="2244725" cy="358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 b="1">
                  <a:latin typeface="Arial" charset="0"/>
                </a:rPr>
                <a:t>IS YOUR WILL UP TO DATE?</a:t>
              </a:r>
            </a:p>
            <a:p>
              <a:pPr algn="ctr" defTabSz="804863" eaLnBrk="0" hangingPunct="0"/>
              <a:r>
                <a:rPr lang="en-US" sz="600" b="1">
                  <a:latin typeface="Arial" charset="0"/>
                </a:rPr>
                <a:t>CHANGES IN TAX LAWS MAKE IT A</a:t>
              </a:r>
            </a:p>
            <a:p>
              <a:pPr algn="ctr" defTabSz="804863" eaLnBrk="0" hangingPunct="0"/>
              <a:r>
                <a:rPr lang="en-US" sz="600" b="1">
                  <a:latin typeface="Arial" charset="0"/>
                </a:rPr>
                <a:t>MUST</a:t>
              </a:r>
            </a:p>
          </p:txBody>
        </p:sp>
        <p:sp>
          <p:nvSpPr>
            <p:cNvPr id="170" name="Rectangle 126"/>
            <p:cNvSpPr>
              <a:spLocks noChangeArrowheads="1"/>
            </p:cNvSpPr>
            <p:nvPr/>
          </p:nvSpPr>
          <p:spPr bwMode="auto">
            <a:xfrm>
              <a:off x="6238875" y="3898900"/>
              <a:ext cx="1787525" cy="936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>
                  <a:latin typeface="Arial" charset="0"/>
                </a:rPr>
                <a:t>FOR  SAFETY</a:t>
              </a:r>
            </a:p>
            <a:p>
              <a:pPr algn="ctr" defTabSz="804863" eaLnBrk="0" hangingPunct="0"/>
              <a:endParaRPr lang="en-US" sz="300" b="1">
                <a:latin typeface="Arial" charset="0"/>
              </a:endParaRP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KEEP</a:t>
              </a:r>
            </a:p>
            <a:p>
              <a:pPr algn="ctr" defTabSz="804863" eaLnBrk="0" hangingPunct="0"/>
              <a:endParaRPr lang="en-US" sz="300" b="1">
                <a:latin typeface="Arial" charset="0"/>
              </a:endParaRP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ONE</a:t>
              </a:r>
            </a:p>
            <a:p>
              <a:pPr algn="ctr" defTabSz="804863" eaLnBrk="0" hangingPunct="0"/>
              <a:endParaRPr lang="en-US" sz="600" b="1">
                <a:latin typeface="Arial" charset="0"/>
              </a:endParaRPr>
            </a:p>
            <a:p>
              <a:pPr algn="ctr" defTabSz="804863" eaLnBrk="0" hangingPunct="0"/>
              <a:r>
                <a:rPr lang="en-US" sz="600" b="1">
                  <a:latin typeface="Arial" charset="0"/>
                </a:rPr>
                <a:t>SAFE DEPOSIT BOX KEY</a:t>
              </a:r>
            </a:p>
            <a:p>
              <a:pPr algn="ctr" defTabSz="804863" eaLnBrk="0" hangingPunct="0"/>
              <a:endParaRPr lang="en-US" sz="500" b="1">
                <a:latin typeface="Arial" charset="0"/>
              </a:endParaRPr>
            </a:p>
            <a:p>
              <a:pPr algn="ctr" defTabSz="804863" eaLnBrk="0" hangingPunct="0"/>
              <a:r>
                <a:rPr lang="en-US" sz="600" b="1">
                  <a:latin typeface="Arial" charset="0"/>
                </a:rPr>
                <a:t>IN THIS WALLET</a:t>
              </a:r>
            </a:p>
          </p:txBody>
        </p:sp>
        <p:sp>
          <p:nvSpPr>
            <p:cNvPr id="171" name="Line 127"/>
            <p:cNvSpPr>
              <a:spLocks noChangeShapeType="1"/>
            </p:cNvSpPr>
            <p:nvPr/>
          </p:nvSpPr>
          <p:spPr bwMode="auto">
            <a:xfrm>
              <a:off x="6670675" y="4113213"/>
              <a:ext cx="9080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" name="Rectangle 130"/>
            <p:cNvSpPr>
              <a:spLocks noChangeArrowheads="1"/>
            </p:cNvSpPr>
            <p:nvPr/>
          </p:nvSpPr>
          <p:spPr bwMode="auto">
            <a:xfrm rot="10800000">
              <a:off x="6213475" y="6129338"/>
              <a:ext cx="1809750" cy="174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KEY ENVELOPE</a:t>
              </a:r>
            </a:p>
          </p:txBody>
        </p:sp>
        <p:sp>
          <p:nvSpPr>
            <p:cNvPr id="173" name="Rectangle 136"/>
            <p:cNvSpPr>
              <a:spLocks noChangeArrowheads="1"/>
            </p:cNvSpPr>
            <p:nvPr/>
          </p:nvSpPr>
          <p:spPr bwMode="auto">
            <a:xfrm>
              <a:off x="6242050" y="5611813"/>
              <a:ext cx="1817688" cy="158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defTabSz="804863" eaLnBrk="0" hangingPunct="0"/>
              <a:r>
                <a:rPr lang="en-US" sz="500">
                  <a:latin typeface="Arial" charset="0"/>
                </a:rPr>
                <a:t>60-2688GL REV. 10/99</a:t>
              </a:r>
            </a:p>
          </p:txBody>
        </p:sp>
        <p:sp>
          <p:nvSpPr>
            <p:cNvPr id="174" name="Rectangle 140"/>
            <p:cNvSpPr>
              <a:spLocks noChangeArrowheads="1"/>
            </p:cNvSpPr>
            <p:nvPr/>
          </p:nvSpPr>
          <p:spPr bwMode="auto">
            <a:xfrm>
              <a:off x="6216650" y="5448300"/>
              <a:ext cx="1797050" cy="174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Univers" charset="0"/>
                </a:rPr>
                <a:t>Member Federal Deposit Insurance Corp.</a:t>
              </a:r>
            </a:p>
          </p:txBody>
        </p:sp>
        <p:pic>
          <p:nvPicPr>
            <p:cNvPr id="175" name="Picture 163" descr="Key Bank logo - 2007-07"/>
            <p:cNvPicPr>
              <a:picLocks noChangeAspect="1" noChangeArrowheads="1"/>
            </p:cNvPicPr>
            <p:nvPr/>
          </p:nvPicPr>
          <p:blipFill>
            <a:blip r:embed="rId2">
              <a:lum contras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24663" y="3349625"/>
              <a:ext cx="615950" cy="2968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6" name="Rectangle 168"/>
            <p:cNvSpPr>
              <a:spLocks noChangeArrowheads="1"/>
            </p:cNvSpPr>
            <p:nvPr/>
          </p:nvSpPr>
          <p:spPr bwMode="auto">
            <a:xfrm rot="16200000">
              <a:off x="9250363" y="4157663"/>
              <a:ext cx="2247900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 b="1">
                  <a:latin typeface="Arial" charset="0"/>
                </a:rPr>
                <a:t>CONSULT OUR TRUST OFFICER</a:t>
              </a:r>
            </a:p>
            <a:p>
              <a:pPr algn="ctr" defTabSz="804863" eaLnBrk="0" hangingPunct="0"/>
              <a:r>
                <a:rPr lang="en-US" sz="600" b="1">
                  <a:latin typeface="Arial" charset="0"/>
                </a:rPr>
                <a:t>TODAY</a:t>
              </a:r>
            </a:p>
          </p:txBody>
        </p:sp>
        <p:sp>
          <p:nvSpPr>
            <p:cNvPr id="177" name="Rectangle 169"/>
            <p:cNvSpPr>
              <a:spLocks noChangeArrowheads="1"/>
            </p:cNvSpPr>
            <p:nvPr/>
          </p:nvSpPr>
          <p:spPr bwMode="auto">
            <a:xfrm rot="16200000">
              <a:off x="11664950" y="4114800"/>
              <a:ext cx="2244725" cy="358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 b="1">
                  <a:latin typeface="Arial" charset="0"/>
                </a:rPr>
                <a:t>IS YOUR WILL UP TO DATE?</a:t>
              </a:r>
            </a:p>
            <a:p>
              <a:pPr algn="ctr" defTabSz="804863" eaLnBrk="0" hangingPunct="0"/>
              <a:r>
                <a:rPr lang="en-US" sz="600" b="1">
                  <a:latin typeface="Arial" charset="0"/>
                </a:rPr>
                <a:t>CHANGES IN TAX LAWS MAKE IT A</a:t>
              </a:r>
            </a:p>
            <a:p>
              <a:pPr algn="ctr" defTabSz="804863" eaLnBrk="0" hangingPunct="0"/>
              <a:r>
                <a:rPr lang="en-US" sz="600" b="1">
                  <a:latin typeface="Arial" charset="0"/>
                </a:rPr>
                <a:t>MUST</a:t>
              </a:r>
            </a:p>
          </p:txBody>
        </p:sp>
        <p:sp>
          <p:nvSpPr>
            <p:cNvPr id="178" name="Rectangle 170"/>
            <p:cNvSpPr>
              <a:spLocks noChangeArrowheads="1"/>
            </p:cNvSpPr>
            <p:nvPr/>
          </p:nvSpPr>
          <p:spPr bwMode="auto">
            <a:xfrm>
              <a:off x="10706100" y="3898900"/>
              <a:ext cx="1787525" cy="936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>
                  <a:latin typeface="Arial" charset="0"/>
                </a:rPr>
                <a:t>FOR  SAFETY</a:t>
              </a:r>
            </a:p>
            <a:p>
              <a:pPr algn="ctr" defTabSz="804863" eaLnBrk="0" hangingPunct="0"/>
              <a:endParaRPr lang="en-US" sz="300" b="1">
                <a:latin typeface="Arial" charset="0"/>
              </a:endParaRP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KEEP</a:t>
              </a:r>
            </a:p>
            <a:p>
              <a:pPr algn="ctr" defTabSz="804863" eaLnBrk="0" hangingPunct="0"/>
              <a:endParaRPr lang="en-US" sz="300" b="1">
                <a:latin typeface="Arial" charset="0"/>
              </a:endParaRP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ONE</a:t>
              </a:r>
            </a:p>
            <a:p>
              <a:pPr algn="ctr" defTabSz="804863" eaLnBrk="0" hangingPunct="0"/>
              <a:endParaRPr lang="en-US" sz="600" b="1">
                <a:latin typeface="Arial" charset="0"/>
              </a:endParaRPr>
            </a:p>
            <a:p>
              <a:pPr algn="ctr" defTabSz="804863" eaLnBrk="0" hangingPunct="0"/>
              <a:r>
                <a:rPr lang="en-US" sz="600" b="1">
                  <a:latin typeface="Arial" charset="0"/>
                </a:rPr>
                <a:t>SAFE DEPOSIT BOX KEY</a:t>
              </a:r>
            </a:p>
            <a:p>
              <a:pPr algn="ctr" defTabSz="804863" eaLnBrk="0" hangingPunct="0"/>
              <a:endParaRPr lang="en-US" sz="500" b="1">
                <a:latin typeface="Arial" charset="0"/>
              </a:endParaRPr>
            </a:p>
            <a:p>
              <a:pPr algn="ctr" defTabSz="804863" eaLnBrk="0" hangingPunct="0"/>
              <a:r>
                <a:rPr lang="en-US" sz="600" b="1">
                  <a:latin typeface="Arial" charset="0"/>
                </a:rPr>
                <a:t>IN THIS WALLET</a:t>
              </a:r>
            </a:p>
          </p:txBody>
        </p:sp>
        <p:sp>
          <p:nvSpPr>
            <p:cNvPr id="179" name="Line 171"/>
            <p:cNvSpPr>
              <a:spLocks noChangeShapeType="1"/>
            </p:cNvSpPr>
            <p:nvPr/>
          </p:nvSpPr>
          <p:spPr bwMode="auto">
            <a:xfrm>
              <a:off x="11137900" y="4113213"/>
              <a:ext cx="9080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" name="Rectangle 172"/>
            <p:cNvSpPr>
              <a:spLocks noChangeArrowheads="1"/>
            </p:cNvSpPr>
            <p:nvPr/>
          </p:nvSpPr>
          <p:spPr bwMode="auto">
            <a:xfrm rot="10800000">
              <a:off x="10680700" y="6129338"/>
              <a:ext cx="1809750" cy="174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KEY ENVELOPE</a:t>
              </a:r>
            </a:p>
          </p:txBody>
        </p:sp>
        <p:sp>
          <p:nvSpPr>
            <p:cNvPr id="181" name="Rectangle 173"/>
            <p:cNvSpPr>
              <a:spLocks noChangeArrowheads="1"/>
            </p:cNvSpPr>
            <p:nvPr/>
          </p:nvSpPr>
          <p:spPr bwMode="auto">
            <a:xfrm>
              <a:off x="10709275" y="5611813"/>
              <a:ext cx="1817688" cy="158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defTabSz="804863" eaLnBrk="0" hangingPunct="0"/>
              <a:r>
                <a:rPr lang="en-US" sz="500">
                  <a:latin typeface="Arial" charset="0"/>
                </a:rPr>
                <a:t>60-2688GL REV. 10/99</a:t>
              </a:r>
            </a:p>
          </p:txBody>
        </p:sp>
        <p:sp>
          <p:nvSpPr>
            <p:cNvPr id="182" name="Rectangle 174"/>
            <p:cNvSpPr>
              <a:spLocks noChangeArrowheads="1"/>
            </p:cNvSpPr>
            <p:nvPr/>
          </p:nvSpPr>
          <p:spPr bwMode="auto">
            <a:xfrm>
              <a:off x="10683875" y="5448300"/>
              <a:ext cx="1797050" cy="174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Univers" charset="0"/>
                </a:rPr>
                <a:t>Member Federal Deposit Insurance Corp.</a:t>
              </a:r>
            </a:p>
          </p:txBody>
        </p:sp>
        <p:pic>
          <p:nvPicPr>
            <p:cNvPr id="183" name="Picture 175" descr="Key Bank logo - 2007-07"/>
            <p:cNvPicPr>
              <a:picLocks noChangeAspect="1" noChangeArrowheads="1"/>
            </p:cNvPicPr>
            <p:nvPr/>
          </p:nvPicPr>
          <p:blipFill>
            <a:blip r:embed="rId2">
              <a:lum contras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91888" y="3349625"/>
              <a:ext cx="615950" cy="2968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84" name="Group 177"/>
            <p:cNvGrpSpPr>
              <a:grpSpLocks/>
            </p:cNvGrpSpPr>
            <p:nvPr/>
          </p:nvGrpSpPr>
          <p:grpSpPr bwMode="auto">
            <a:xfrm>
              <a:off x="12580938" y="6007100"/>
              <a:ext cx="358775" cy="358775"/>
              <a:chOff x="6336" y="3858"/>
              <a:chExt cx="226" cy="226"/>
            </a:xfrm>
          </p:grpSpPr>
          <p:sp>
            <p:nvSpPr>
              <p:cNvPr id="191" name="Oval 178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" name="AutoShape 179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5" name="Group 180"/>
            <p:cNvGrpSpPr>
              <a:grpSpLocks/>
            </p:cNvGrpSpPr>
            <p:nvPr/>
          </p:nvGrpSpPr>
          <p:grpSpPr bwMode="auto">
            <a:xfrm>
              <a:off x="10201275" y="2714625"/>
              <a:ext cx="358775" cy="358775"/>
              <a:chOff x="6336" y="3858"/>
              <a:chExt cx="226" cy="226"/>
            </a:xfrm>
          </p:grpSpPr>
          <p:sp>
            <p:nvSpPr>
              <p:cNvPr id="189" name="Oval 181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0" name="AutoShape 182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86" name="Text Box 189"/>
            <p:cNvSpPr txBox="1">
              <a:spLocks noChangeArrowheads="1"/>
            </p:cNvSpPr>
            <p:nvPr/>
          </p:nvSpPr>
          <p:spPr bwMode="auto">
            <a:xfrm>
              <a:off x="12719050" y="2760663"/>
              <a:ext cx="46355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3681</a:t>
              </a:r>
            </a:p>
          </p:txBody>
        </p:sp>
        <p:sp>
          <p:nvSpPr>
            <p:cNvPr id="187" name="Text Box 201"/>
            <p:cNvSpPr txBox="1">
              <a:spLocks noChangeArrowheads="1"/>
            </p:cNvSpPr>
            <p:nvPr/>
          </p:nvSpPr>
          <p:spPr bwMode="auto">
            <a:xfrm>
              <a:off x="9790113" y="5708650"/>
              <a:ext cx="4635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3681</a:t>
              </a:r>
            </a:p>
          </p:txBody>
        </p:sp>
        <p:sp>
          <p:nvSpPr>
            <p:cNvPr id="188" name="Text Box 213"/>
            <p:cNvSpPr txBox="1">
              <a:spLocks noChangeArrowheads="1"/>
            </p:cNvSpPr>
            <p:nvPr/>
          </p:nvSpPr>
          <p:spPr bwMode="auto">
            <a:xfrm>
              <a:off x="5332413" y="5718175"/>
              <a:ext cx="4635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3681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1344</TotalTime>
  <Words>200</Words>
  <Application>Microsoft Macintosh PowerPoint</Application>
  <PresentationFormat>Custom</PresentationFormat>
  <Paragraphs>74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27</cp:revision>
  <cp:lastPrinted>2012-11-09T20:32:58Z</cp:lastPrinted>
  <dcterms:created xsi:type="dcterms:W3CDTF">2012-03-21T20:17:12Z</dcterms:created>
  <dcterms:modified xsi:type="dcterms:W3CDTF">2012-11-09T20:35:09Z</dcterms:modified>
</cp:coreProperties>
</file>