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672" y="528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005901" y="1096016"/>
            <a:ext cx="2738438" cy="3651250"/>
            <a:chOff x="1597025" y="950439"/>
            <a:chExt cx="2738438" cy="3651250"/>
          </a:xfrm>
        </p:grpSpPr>
        <p:sp>
          <p:nvSpPr>
            <p:cNvPr id="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751805" y="1096016"/>
            <a:ext cx="2738438" cy="3651250"/>
            <a:chOff x="1597025" y="950439"/>
            <a:chExt cx="2738438" cy="3651250"/>
          </a:xfrm>
        </p:grpSpPr>
        <p:sp>
          <p:nvSpPr>
            <p:cNvPr id="1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751805" y="6244088"/>
            <a:ext cx="2738438" cy="3651250"/>
            <a:chOff x="1597025" y="950439"/>
            <a:chExt cx="2738438" cy="3651250"/>
          </a:xfrm>
        </p:grpSpPr>
        <p:sp>
          <p:nvSpPr>
            <p:cNvPr id="1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7005901" y="6244088"/>
            <a:ext cx="2738438" cy="3651250"/>
            <a:chOff x="1597025" y="950439"/>
            <a:chExt cx="2738438" cy="3651250"/>
          </a:xfrm>
        </p:grpSpPr>
        <p:sp>
          <p:nvSpPr>
            <p:cNvPr id="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246" name="Group 278"/>
          <p:cNvGrpSpPr>
            <a:grpSpLocks/>
          </p:cNvGrpSpPr>
          <p:nvPr/>
        </p:nvGrpSpPr>
        <p:grpSpPr bwMode="auto">
          <a:xfrm>
            <a:off x="9384771" y="4391026"/>
            <a:ext cx="358775" cy="358775"/>
            <a:chOff x="6336" y="3858"/>
            <a:chExt cx="226" cy="226"/>
          </a:xfrm>
        </p:grpSpPr>
        <p:sp>
          <p:nvSpPr>
            <p:cNvPr id="247" name="Oval 27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8" name="AutoShape 28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49" name="Group 281"/>
          <p:cNvGrpSpPr>
            <a:grpSpLocks/>
          </p:cNvGrpSpPr>
          <p:nvPr/>
        </p:nvGrpSpPr>
        <p:grpSpPr bwMode="auto">
          <a:xfrm>
            <a:off x="7005108" y="1098551"/>
            <a:ext cx="358775" cy="358775"/>
            <a:chOff x="6336" y="3858"/>
            <a:chExt cx="226" cy="226"/>
          </a:xfrm>
        </p:grpSpPr>
        <p:sp>
          <p:nvSpPr>
            <p:cNvPr id="250" name="Oval 282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1" name="AutoShape 283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59" name="Group 258"/>
          <p:cNvGrpSpPr/>
          <p:nvPr/>
        </p:nvGrpSpPr>
        <p:grpSpPr>
          <a:xfrm>
            <a:off x="248709" y="1098551"/>
            <a:ext cx="4237037" cy="3651250"/>
            <a:chOff x="5506509" y="1098551"/>
            <a:chExt cx="4237037" cy="3651250"/>
          </a:xfrm>
        </p:grpSpPr>
        <p:grpSp>
          <p:nvGrpSpPr>
            <p:cNvPr id="260" name="Group 278"/>
            <p:cNvGrpSpPr>
              <a:grpSpLocks/>
            </p:cNvGrpSpPr>
            <p:nvPr/>
          </p:nvGrpSpPr>
          <p:grpSpPr bwMode="auto">
            <a:xfrm>
              <a:off x="9384771" y="4391026"/>
              <a:ext cx="358775" cy="358775"/>
              <a:chOff x="6336" y="3858"/>
              <a:chExt cx="226" cy="226"/>
            </a:xfrm>
          </p:grpSpPr>
          <p:sp>
            <p:nvSpPr>
              <p:cNvPr id="270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71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61" name="Group 281"/>
            <p:cNvGrpSpPr>
              <a:grpSpLocks/>
            </p:cNvGrpSpPr>
            <p:nvPr/>
          </p:nvGrpSpPr>
          <p:grpSpPr bwMode="auto">
            <a:xfrm>
              <a:off x="7005108" y="1098551"/>
              <a:ext cx="358775" cy="358775"/>
              <a:chOff x="6336" y="3858"/>
              <a:chExt cx="226" cy="226"/>
            </a:xfrm>
          </p:grpSpPr>
          <p:sp>
            <p:nvSpPr>
              <p:cNvPr id="268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69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62" name="Rectangle 365"/>
            <p:cNvSpPr>
              <a:spLocks noChangeArrowheads="1"/>
            </p:cNvSpPr>
            <p:nvPr/>
          </p:nvSpPr>
          <p:spPr bwMode="auto">
            <a:xfrm rot="10800000">
              <a:off x="7482946" y="4479264"/>
              <a:ext cx="1809750" cy="2680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>
                <a:defRPr/>
              </a:pPr>
              <a:r>
                <a:rPr lang="en-US" sz="600" dirty="0" smtClean="0">
                  <a:latin typeface="Arial" charset="0"/>
                  <a:cs typeface="+mn-cs"/>
                </a:rPr>
                <a:t>American Solutions for Business</a:t>
              </a:r>
              <a:endParaRPr lang="en-US" sz="600" dirty="0">
                <a:latin typeface="Arial" charset="0"/>
                <a:cs typeface="+mn-cs"/>
              </a:endParaRPr>
            </a:p>
            <a:p>
              <a:pPr algn="ctr" defTabSz="804863" eaLnBrk="0" hangingPunct="0">
                <a:defRPr/>
              </a:pPr>
              <a:r>
                <a:rPr lang="en-US" sz="600" dirty="0">
                  <a:latin typeface="Arial" charset="0"/>
                  <a:cs typeface="+mn-cs"/>
                </a:rPr>
                <a:t>Form </a:t>
              </a:r>
              <a:r>
                <a:rPr lang="en-US" sz="600" dirty="0" smtClean="0">
                  <a:latin typeface="Arial" charset="0"/>
                  <a:cs typeface="+mn-cs"/>
                </a:rPr>
                <a:t>KW</a:t>
              </a:r>
              <a:endParaRPr lang="en-US" sz="600" dirty="0">
                <a:latin typeface="Arial" charset="0"/>
                <a:cs typeface="+mn-cs"/>
              </a:endParaRPr>
            </a:p>
          </p:txBody>
        </p:sp>
        <p:sp>
          <p:nvSpPr>
            <p:cNvPr id="263" name="Rectangle 379"/>
            <p:cNvSpPr>
              <a:spLocks noChangeArrowheads="1"/>
            </p:cNvSpPr>
            <p:nvPr/>
          </p:nvSpPr>
          <p:spPr bwMode="auto">
            <a:xfrm>
              <a:off x="7596047" y="1795464"/>
              <a:ext cx="1561324" cy="775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FOR SAFETY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KEEP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ONE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SAFE DEPOSIT BOX KEY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IN THIS WALLET</a:t>
              </a:r>
            </a:p>
          </p:txBody>
        </p:sp>
        <p:sp>
          <p:nvSpPr>
            <p:cNvPr id="264" name="Line 380"/>
            <p:cNvSpPr>
              <a:spLocks noChangeShapeType="1"/>
            </p:cNvSpPr>
            <p:nvPr/>
          </p:nvSpPr>
          <p:spPr bwMode="auto">
            <a:xfrm>
              <a:off x="8168746" y="2590801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5" name="Rectangle 381"/>
            <p:cNvSpPr>
              <a:spLocks noChangeArrowheads="1"/>
            </p:cNvSpPr>
            <p:nvPr/>
          </p:nvSpPr>
          <p:spPr bwMode="auto">
            <a:xfrm>
              <a:off x="7625820" y="2614614"/>
              <a:ext cx="1666875" cy="5757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80962" tIns="41275" rIns="80962" bIns="41275">
              <a:spAutoFit/>
            </a:bodyPr>
            <a:lstStyle/>
            <a:p>
              <a:pPr algn="just" defTabSz="804863" eaLnBrk="0" hangingPunct="0">
                <a:defRPr/>
              </a:pPr>
              <a:r>
                <a:rPr lang="en-US" sz="800" b="1" dirty="0">
                  <a:latin typeface="Arial" charset="0"/>
                  <a:cs typeface="+mn-cs"/>
                </a:rPr>
                <a:t>Loss of keys will cause you</a:t>
              </a:r>
              <a:br>
                <a:rPr lang="en-US" sz="800" b="1" dirty="0">
                  <a:latin typeface="Arial" charset="0"/>
                  <a:cs typeface="+mn-cs"/>
                </a:rPr>
              </a:br>
              <a:r>
                <a:rPr lang="en-US" sz="800" b="1" dirty="0">
                  <a:latin typeface="Arial" charset="0"/>
                  <a:cs typeface="+mn-cs"/>
                </a:rPr>
                <a:t>considerable expense.  Both</a:t>
              </a:r>
              <a:br>
                <a:rPr lang="en-US" sz="800" b="1" dirty="0">
                  <a:latin typeface="Arial" charset="0"/>
                  <a:cs typeface="+mn-cs"/>
                </a:rPr>
              </a:br>
              <a:r>
                <a:rPr lang="en-US" sz="800" b="1" dirty="0">
                  <a:latin typeface="Arial" charset="0"/>
                  <a:cs typeface="+mn-cs"/>
                </a:rPr>
                <a:t>keys must be returned to us</a:t>
              </a:r>
              <a:br>
                <a:rPr lang="en-US" sz="800" b="1" dirty="0">
                  <a:latin typeface="Arial" charset="0"/>
                  <a:cs typeface="+mn-cs"/>
                </a:rPr>
              </a:br>
              <a:r>
                <a:rPr lang="en-US" sz="800" b="1" dirty="0">
                  <a:latin typeface="Arial" charset="0"/>
                  <a:cs typeface="+mn-cs"/>
                </a:rPr>
                <a:t>when box is surrendered.</a:t>
              </a:r>
            </a:p>
          </p:txBody>
        </p:sp>
        <p:sp>
          <p:nvSpPr>
            <p:cNvPr id="266" name="Oval 382"/>
            <p:cNvSpPr>
              <a:spLocks noChangeArrowheads="1"/>
            </p:cNvSpPr>
            <p:nvPr/>
          </p:nvSpPr>
          <p:spPr bwMode="auto">
            <a:xfrm>
              <a:off x="8341783" y="3252789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7" name="Rectangle 365"/>
            <p:cNvSpPr>
              <a:spLocks noChangeArrowheads="1"/>
            </p:cNvSpPr>
            <p:nvPr/>
          </p:nvSpPr>
          <p:spPr bwMode="auto">
            <a:xfrm>
              <a:off x="5506509" y="4006851"/>
              <a:ext cx="1809750" cy="1756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r" defTabSz="804863" eaLnBrk="0" hangingPunct="0">
                <a:defRPr/>
              </a:pPr>
              <a:r>
                <a:rPr lang="en-US" sz="600" dirty="0" smtClean="0">
                  <a:latin typeface="Arial" charset="0"/>
                  <a:cs typeface="+mn-cs"/>
                </a:rPr>
                <a:t># 3473</a:t>
              </a:r>
              <a:endParaRPr lang="en-US" sz="600" dirty="0">
                <a:latin typeface="Arial" charset="0"/>
                <a:cs typeface="+mn-cs"/>
              </a:endParaRPr>
            </a:p>
          </p:txBody>
        </p:sp>
      </p:grpSp>
      <p:grpSp>
        <p:nvGrpSpPr>
          <p:cNvPr id="273" name="Group 278"/>
          <p:cNvGrpSpPr>
            <a:grpSpLocks/>
          </p:cNvGrpSpPr>
          <p:nvPr/>
        </p:nvGrpSpPr>
        <p:grpSpPr bwMode="auto">
          <a:xfrm>
            <a:off x="9388739" y="9534976"/>
            <a:ext cx="358775" cy="358775"/>
            <a:chOff x="6336" y="3858"/>
            <a:chExt cx="226" cy="226"/>
          </a:xfrm>
        </p:grpSpPr>
        <p:sp>
          <p:nvSpPr>
            <p:cNvPr id="283" name="Oval 27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84" name="AutoShape 28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74" name="Group 281"/>
          <p:cNvGrpSpPr>
            <a:grpSpLocks/>
          </p:cNvGrpSpPr>
          <p:nvPr/>
        </p:nvGrpSpPr>
        <p:grpSpPr bwMode="auto">
          <a:xfrm>
            <a:off x="7009076" y="6242501"/>
            <a:ext cx="358775" cy="358775"/>
            <a:chOff x="6336" y="3858"/>
            <a:chExt cx="226" cy="226"/>
          </a:xfrm>
        </p:grpSpPr>
        <p:sp>
          <p:nvSpPr>
            <p:cNvPr id="281" name="Oval 282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82" name="AutoShape 283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86" name="Group 278"/>
          <p:cNvGrpSpPr>
            <a:grpSpLocks/>
          </p:cNvGrpSpPr>
          <p:nvPr/>
        </p:nvGrpSpPr>
        <p:grpSpPr bwMode="auto">
          <a:xfrm>
            <a:off x="4130939" y="9534976"/>
            <a:ext cx="358775" cy="358775"/>
            <a:chOff x="6336" y="3858"/>
            <a:chExt cx="226" cy="226"/>
          </a:xfrm>
        </p:grpSpPr>
        <p:sp>
          <p:nvSpPr>
            <p:cNvPr id="296" name="Oval 27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7" name="AutoShape 28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87" name="Group 281"/>
          <p:cNvGrpSpPr>
            <a:grpSpLocks/>
          </p:cNvGrpSpPr>
          <p:nvPr/>
        </p:nvGrpSpPr>
        <p:grpSpPr bwMode="auto">
          <a:xfrm>
            <a:off x="1751276" y="6242501"/>
            <a:ext cx="358775" cy="358775"/>
            <a:chOff x="6336" y="3858"/>
            <a:chExt cx="226" cy="226"/>
          </a:xfrm>
        </p:grpSpPr>
        <p:sp>
          <p:nvSpPr>
            <p:cNvPr id="294" name="Oval 282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5" name="AutoShape 283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5509155" y="1098551"/>
            <a:ext cx="4237037" cy="3651250"/>
            <a:chOff x="5506509" y="1098551"/>
            <a:chExt cx="4237037" cy="3651250"/>
          </a:xfrm>
        </p:grpSpPr>
        <p:grpSp>
          <p:nvGrpSpPr>
            <p:cNvPr id="76" name="Group 278"/>
            <p:cNvGrpSpPr>
              <a:grpSpLocks/>
            </p:cNvGrpSpPr>
            <p:nvPr/>
          </p:nvGrpSpPr>
          <p:grpSpPr bwMode="auto">
            <a:xfrm>
              <a:off x="9384771" y="4391026"/>
              <a:ext cx="358775" cy="358775"/>
              <a:chOff x="6336" y="3858"/>
              <a:chExt cx="226" cy="226"/>
            </a:xfrm>
          </p:grpSpPr>
          <p:sp>
            <p:nvSpPr>
              <p:cNvPr id="86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7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77" name="Group 281"/>
            <p:cNvGrpSpPr>
              <a:grpSpLocks/>
            </p:cNvGrpSpPr>
            <p:nvPr/>
          </p:nvGrpSpPr>
          <p:grpSpPr bwMode="auto">
            <a:xfrm>
              <a:off x="7005108" y="1098551"/>
              <a:ext cx="358775" cy="358775"/>
              <a:chOff x="6336" y="3858"/>
              <a:chExt cx="226" cy="226"/>
            </a:xfrm>
          </p:grpSpPr>
          <p:sp>
            <p:nvSpPr>
              <p:cNvPr id="84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5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78" name="Rectangle 365"/>
            <p:cNvSpPr>
              <a:spLocks noChangeArrowheads="1"/>
            </p:cNvSpPr>
            <p:nvPr/>
          </p:nvSpPr>
          <p:spPr bwMode="auto">
            <a:xfrm rot="10800000">
              <a:off x="7482946" y="4479264"/>
              <a:ext cx="1809750" cy="2680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>
                <a:defRPr/>
              </a:pPr>
              <a:r>
                <a:rPr lang="en-US" sz="600" dirty="0" smtClean="0">
                  <a:latin typeface="Arial" charset="0"/>
                  <a:cs typeface="+mn-cs"/>
                </a:rPr>
                <a:t>American Solutions for Business</a:t>
              </a:r>
              <a:endParaRPr lang="en-US" sz="600" dirty="0">
                <a:latin typeface="Arial" charset="0"/>
                <a:cs typeface="+mn-cs"/>
              </a:endParaRPr>
            </a:p>
            <a:p>
              <a:pPr algn="ctr" defTabSz="804863" eaLnBrk="0" hangingPunct="0">
                <a:defRPr/>
              </a:pPr>
              <a:r>
                <a:rPr lang="en-US" sz="600" dirty="0">
                  <a:latin typeface="Arial" charset="0"/>
                  <a:cs typeface="+mn-cs"/>
                </a:rPr>
                <a:t>Form </a:t>
              </a:r>
              <a:r>
                <a:rPr lang="en-US" sz="600" dirty="0" smtClean="0">
                  <a:latin typeface="Arial" charset="0"/>
                  <a:cs typeface="+mn-cs"/>
                </a:rPr>
                <a:t>KW</a:t>
              </a:r>
              <a:endParaRPr lang="en-US" sz="600" dirty="0">
                <a:latin typeface="Arial" charset="0"/>
                <a:cs typeface="+mn-cs"/>
              </a:endParaRPr>
            </a:p>
          </p:txBody>
        </p:sp>
        <p:sp>
          <p:nvSpPr>
            <p:cNvPr id="79" name="Rectangle 379"/>
            <p:cNvSpPr>
              <a:spLocks noChangeArrowheads="1"/>
            </p:cNvSpPr>
            <p:nvPr/>
          </p:nvSpPr>
          <p:spPr bwMode="auto">
            <a:xfrm>
              <a:off x="7596047" y="1795464"/>
              <a:ext cx="1561324" cy="775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FOR SAFETY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KEEP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ONE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SAFE DEPOSIT BOX KEY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IN THIS WALLET</a:t>
              </a:r>
            </a:p>
          </p:txBody>
        </p:sp>
        <p:sp>
          <p:nvSpPr>
            <p:cNvPr id="80" name="Line 380"/>
            <p:cNvSpPr>
              <a:spLocks noChangeShapeType="1"/>
            </p:cNvSpPr>
            <p:nvPr/>
          </p:nvSpPr>
          <p:spPr bwMode="auto">
            <a:xfrm>
              <a:off x="8168746" y="2590801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1" name="Rectangle 381"/>
            <p:cNvSpPr>
              <a:spLocks noChangeArrowheads="1"/>
            </p:cNvSpPr>
            <p:nvPr/>
          </p:nvSpPr>
          <p:spPr bwMode="auto">
            <a:xfrm>
              <a:off x="7625820" y="2614614"/>
              <a:ext cx="1666875" cy="5757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80962" tIns="41275" rIns="80962" bIns="41275">
              <a:spAutoFit/>
            </a:bodyPr>
            <a:lstStyle/>
            <a:p>
              <a:pPr algn="just" defTabSz="804863" eaLnBrk="0" hangingPunct="0">
                <a:defRPr/>
              </a:pPr>
              <a:r>
                <a:rPr lang="en-US" sz="800" b="1" dirty="0">
                  <a:latin typeface="Arial" charset="0"/>
                  <a:cs typeface="+mn-cs"/>
                </a:rPr>
                <a:t>Loss of keys will cause you</a:t>
              </a:r>
              <a:br>
                <a:rPr lang="en-US" sz="800" b="1" dirty="0">
                  <a:latin typeface="Arial" charset="0"/>
                  <a:cs typeface="+mn-cs"/>
                </a:rPr>
              </a:br>
              <a:r>
                <a:rPr lang="en-US" sz="800" b="1" dirty="0">
                  <a:latin typeface="Arial" charset="0"/>
                  <a:cs typeface="+mn-cs"/>
                </a:rPr>
                <a:t>considerable expense.  Both</a:t>
              </a:r>
              <a:br>
                <a:rPr lang="en-US" sz="800" b="1" dirty="0">
                  <a:latin typeface="Arial" charset="0"/>
                  <a:cs typeface="+mn-cs"/>
                </a:rPr>
              </a:br>
              <a:r>
                <a:rPr lang="en-US" sz="800" b="1" dirty="0">
                  <a:latin typeface="Arial" charset="0"/>
                  <a:cs typeface="+mn-cs"/>
                </a:rPr>
                <a:t>keys must be returned to us</a:t>
              </a:r>
              <a:br>
                <a:rPr lang="en-US" sz="800" b="1" dirty="0">
                  <a:latin typeface="Arial" charset="0"/>
                  <a:cs typeface="+mn-cs"/>
                </a:rPr>
              </a:br>
              <a:r>
                <a:rPr lang="en-US" sz="800" b="1" dirty="0">
                  <a:latin typeface="Arial" charset="0"/>
                  <a:cs typeface="+mn-cs"/>
                </a:rPr>
                <a:t>when box is surrendered.</a:t>
              </a:r>
            </a:p>
          </p:txBody>
        </p:sp>
        <p:sp>
          <p:nvSpPr>
            <p:cNvPr id="82" name="Oval 382"/>
            <p:cNvSpPr>
              <a:spLocks noChangeArrowheads="1"/>
            </p:cNvSpPr>
            <p:nvPr/>
          </p:nvSpPr>
          <p:spPr bwMode="auto">
            <a:xfrm>
              <a:off x="8341783" y="3252789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3" name="Rectangle 365"/>
            <p:cNvSpPr>
              <a:spLocks noChangeArrowheads="1"/>
            </p:cNvSpPr>
            <p:nvPr/>
          </p:nvSpPr>
          <p:spPr bwMode="auto">
            <a:xfrm>
              <a:off x="5506509" y="4006851"/>
              <a:ext cx="1809750" cy="1756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r" defTabSz="804863" eaLnBrk="0" hangingPunct="0">
                <a:defRPr/>
              </a:pPr>
              <a:r>
                <a:rPr lang="en-US" sz="600" dirty="0" smtClean="0">
                  <a:latin typeface="Arial" charset="0"/>
                  <a:cs typeface="+mn-cs"/>
                </a:rPr>
                <a:t># 3473</a:t>
              </a:r>
              <a:endParaRPr lang="en-US" sz="600" dirty="0">
                <a:latin typeface="Arial" charset="0"/>
                <a:cs typeface="+mn-cs"/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48709" y="6245678"/>
            <a:ext cx="4237037" cy="3651250"/>
            <a:chOff x="5506509" y="1098551"/>
            <a:chExt cx="4237037" cy="3651250"/>
          </a:xfrm>
        </p:grpSpPr>
        <p:grpSp>
          <p:nvGrpSpPr>
            <p:cNvPr id="89" name="Group 278"/>
            <p:cNvGrpSpPr>
              <a:grpSpLocks/>
            </p:cNvGrpSpPr>
            <p:nvPr/>
          </p:nvGrpSpPr>
          <p:grpSpPr bwMode="auto">
            <a:xfrm>
              <a:off x="9384771" y="4391026"/>
              <a:ext cx="358775" cy="358775"/>
              <a:chOff x="6336" y="3858"/>
              <a:chExt cx="226" cy="226"/>
            </a:xfrm>
          </p:grpSpPr>
          <p:sp>
            <p:nvSpPr>
              <p:cNvPr id="99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0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90" name="Group 281"/>
            <p:cNvGrpSpPr>
              <a:grpSpLocks/>
            </p:cNvGrpSpPr>
            <p:nvPr/>
          </p:nvGrpSpPr>
          <p:grpSpPr bwMode="auto">
            <a:xfrm>
              <a:off x="7005108" y="1098551"/>
              <a:ext cx="358775" cy="358775"/>
              <a:chOff x="6336" y="3858"/>
              <a:chExt cx="226" cy="226"/>
            </a:xfrm>
          </p:grpSpPr>
          <p:sp>
            <p:nvSpPr>
              <p:cNvPr id="97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8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1" name="Rectangle 365"/>
            <p:cNvSpPr>
              <a:spLocks noChangeArrowheads="1"/>
            </p:cNvSpPr>
            <p:nvPr/>
          </p:nvSpPr>
          <p:spPr bwMode="auto">
            <a:xfrm rot="10800000">
              <a:off x="7482946" y="4479264"/>
              <a:ext cx="1809750" cy="2680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>
                <a:defRPr/>
              </a:pPr>
              <a:r>
                <a:rPr lang="en-US" sz="600" dirty="0" smtClean="0">
                  <a:latin typeface="Arial" charset="0"/>
                  <a:cs typeface="+mn-cs"/>
                </a:rPr>
                <a:t>American Solutions for Business</a:t>
              </a:r>
              <a:endParaRPr lang="en-US" sz="600" dirty="0">
                <a:latin typeface="Arial" charset="0"/>
                <a:cs typeface="+mn-cs"/>
              </a:endParaRPr>
            </a:p>
            <a:p>
              <a:pPr algn="ctr" defTabSz="804863" eaLnBrk="0" hangingPunct="0">
                <a:defRPr/>
              </a:pPr>
              <a:r>
                <a:rPr lang="en-US" sz="600" dirty="0">
                  <a:latin typeface="Arial" charset="0"/>
                  <a:cs typeface="+mn-cs"/>
                </a:rPr>
                <a:t>Form </a:t>
              </a:r>
              <a:r>
                <a:rPr lang="en-US" sz="600" dirty="0" smtClean="0">
                  <a:latin typeface="Arial" charset="0"/>
                  <a:cs typeface="+mn-cs"/>
                </a:rPr>
                <a:t>KW</a:t>
              </a:r>
              <a:endParaRPr lang="en-US" sz="600" dirty="0">
                <a:latin typeface="Arial" charset="0"/>
                <a:cs typeface="+mn-cs"/>
              </a:endParaRPr>
            </a:p>
          </p:txBody>
        </p:sp>
        <p:sp>
          <p:nvSpPr>
            <p:cNvPr id="92" name="Rectangle 379"/>
            <p:cNvSpPr>
              <a:spLocks noChangeArrowheads="1"/>
            </p:cNvSpPr>
            <p:nvPr/>
          </p:nvSpPr>
          <p:spPr bwMode="auto">
            <a:xfrm>
              <a:off x="7596047" y="1795464"/>
              <a:ext cx="1561324" cy="775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FOR SAFETY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KEEP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ONE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SAFE DEPOSIT BOX KEY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IN THIS WALLET</a:t>
              </a:r>
            </a:p>
          </p:txBody>
        </p:sp>
        <p:sp>
          <p:nvSpPr>
            <p:cNvPr id="93" name="Line 380"/>
            <p:cNvSpPr>
              <a:spLocks noChangeShapeType="1"/>
            </p:cNvSpPr>
            <p:nvPr/>
          </p:nvSpPr>
          <p:spPr bwMode="auto">
            <a:xfrm>
              <a:off x="8168746" y="2590801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4" name="Rectangle 381"/>
            <p:cNvSpPr>
              <a:spLocks noChangeArrowheads="1"/>
            </p:cNvSpPr>
            <p:nvPr/>
          </p:nvSpPr>
          <p:spPr bwMode="auto">
            <a:xfrm>
              <a:off x="7625820" y="2614614"/>
              <a:ext cx="1666875" cy="5757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80962" tIns="41275" rIns="80962" bIns="41275">
              <a:spAutoFit/>
            </a:bodyPr>
            <a:lstStyle/>
            <a:p>
              <a:pPr algn="just" defTabSz="804863" eaLnBrk="0" hangingPunct="0">
                <a:defRPr/>
              </a:pPr>
              <a:r>
                <a:rPr lang="en-US" sz="800" b="1" dirty="0">
                  <a:latin typeface="Arial" charset="0"/>
                  <a:cs typeface="+mn-cs"/>
                </a:rPr>
                <a:t>Loss of keys will cause you</a:t>
              </a:r>
              <a:br>
                <a:rPr lang="en-US" sz="800" b="1" dirty="0">
                  <a:latin typeface="Arial" charset="0"/>
                  <a:cs typeface="+mn-cs"/>
                </a:rPr>
              </a:br>
              <a:r>
                <a:rPr lang="en-US" sz="800" b="1" dirty="0">
                  <a:latin typeface="Arial" charset="0"/>
                  <a:cs typeface="+mn-cs"/>
                </a:rPr>
                <a:t>considerable expense.  Both</a:t>
              </a:r>
              <a:br>
                <a:rPr lang="en-US" sz="800" b="1" dirty="0">
                  <a:latin typeface="Arial" charset="0"/>
                  <a:cs typeface="+mn-cs"/>
                </a:rPr>
              </a:br>
              <a:r>
                <a:rPr lang="en-US" sz="800" b="1" dirty="0">
                  <a:latin typeface="Arial" charset="0"/>
                  <a:cs typeface="+mn-cs"/>
                </a:rPr>
                <a:t>keys must be returned to us</a:t>
              </a:r>
              <a:br>
                <a:rPr lang="en-US" sz="800" b="1" dirty="0">
                  <a:latin typeface="Arial" charset="0"/>
                  <a:cs typeface="+mn-cs"/>
                </a:rPr>
              </a:br>
              <a:r>
                <a:rPr lang="en-US" sz="800" b="1" dirty="0">
                  <a:latin typeface="Arial" charset="0"/>
                  <a:cs typeface="+mn-cs"/>
                </a:rPr>
                <a:t>when box is surrendered.</a:t>
              </a:r>
            </a:p>
          </p:txBody>
        </p:sp>
        <p:sp>
          <p:nvSpPr>
            <p:cNvPr id="95" name="Oval 382"/>
            <p:cNvSpPr>
              <a:spLocks noChangeArrowheads="1"/>
            </p:cNvSpPr>
            <p:nvPr/>
          </p:nvSpPr>
          <p:spPr bwMode="auto">
            <a:xfrm>
              <a:off x="8341783" y="3252789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6" name="Rectangle 365"/>
            <p:cNvSpPr>
              <a:spLocks noChangeArrowheads="1"/>
            </p:cNvSpPr>
            <p:nvPr/>
          </p:nvSpPr>
          <p:spPr bwMode="auto">
            <a:xfrm>
              <a:off x="5506509" y="4006851"/>
              <a:ext cx="1809750" cy="1756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r" defTabSz="804863" eaLnBrk="0" hangingPunct="0">
                <a:defRPr/>
              </a:pPr>
              <a:r>
                <a:rPr lang="en-US" sz="600" dirty="0" smtClean="0">
                  <a:latin typeface="Arial" charset="0"/>
                  <a:cs typeface="+mn-cs"/>
                </a:rPr>
                <a:t># 3473</a:t>
              </a:r>
              <a:endParaRPr lang="en-US" sz="600" dirty="0">
                <a:latin typeface="Arial" charset="0"/>
                <a:cs typeface="+mn-cs"/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5509155" y="6245678"/>
            <a:ext cx="4237037" cy="3651250"/>
            <a:chOff x="5506509" y="1098551"/>
            <a:chExt cx="4237037" cy="3651250"/>
          </a:xfrm>
        </p:grpSpPr>
        <p:grpSp>
          <p:nvGrpSpPr>
            <p:cNvPr id="102" name="Group 278"/>
            <p:cNvGrpSpPr>
              <a:grpSpLocks/>
            </p:cNvGrpSpPr>
            <p:nvPr/>
          </p:nvGrpSpPr>
          <p:grpSpPr bwMode="auto">
            <a:xfrm>
              <a:off x="9384771" y="4391026"/>
              <a:ext cx="358775" cy="358775"/>
              <a:chOff x="6336" y="3858"/>
              <a:chExt cx="226" cy="226"/>
            </a:xfrm>
          </p:grpSpPr>
          <p:sp>
            <p:nvSpPr>
              <p:cNvPr id="112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3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3" name="Group 281"/>
            <p:cNvGrpSpPr>
              <a:grpSpLocks/>
            </p:cNvGrpSpPr>
            <p:nvPr/>
          </p:nvGrpSpPr>
          <p:grpSpPr bwMode="auto">
            <a:xfrm>
              <a:off x="7005108" y="1098551"/>
              <a:ext cx="358775" cy="358775"/>
              <a:chOff x="6336" y="3858"/>
              <a:chExt cx="226" cy="226"/>
            </a:xfrm>
          </p:grpSpPr>
          <p:sp>
            <p:nvSpPr>
              <p:cNvPr id="110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1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04" name="Rectangle 365"/>
            <p:cNvSpPr>
              <a:spLocks noChangeArrowheads="1"/>
            </p:cNvSpPr>
            <p:nvPr/>
          </p:nvSpPr>
          <p:spPr bwMode="auto">
            <a:xfrm rot="10800000">
              <a:off x="7482946" y="4479264"/>
              <a:ext cx="1809750" cy="2680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>
                <a:defRPr/>
              </a:pPr>
              <a:r>
                <a:rPr lang="en-US" sz="600" dirty="0" smtClean="0">
                  <a:latin typeface="Arial" charset="0"/>
                  <a:cs typeface="+mn-cs"/>
                </a:rPr>
                <a:t>American Solutions for Business</a:t>
              </a:r>
              <a:endParaRPr lang="en-US" sz="600" dirty="0">
                <a:latin typeface="Arial" charset="0"/>
                <a:cs typeface="+mn-cs"/>
              </a:endParaRPr>
            </a:p>
            <a:p>
              <a:pPr algn="ctr" defTabSz="804863" eaLnBrk="0" hangingPunct="0">
                <a:defRPr/>
              </a:pPr>
              <a:r>
                <a:rPr lang="en-US" sz="600" dirty="0">
                  <a:latin typeface="Arial" charset="0"/>
                  <a:cs typeface="+mn-cs"/>
                </a:rPr>
                <a:t>Form </a:t>
              </a:r>
              <a:r>
                <a:rPr lang="en-US" sz="600" dirty="0" smtClean="0">
                  <a:latin typeface="Arial" charset="0"/>
                  <a:cs typeface="+mn-cs"/>
                </a:rPr>
                <a:t>KW</a:t>
              </a:r>
              <a:endParaRPr lang="en-US" sz="600" dirty="0">
                <a:latin typeface="Arial" charset="0"/>
                <a:cs typeface="+mn-cs"/>
              </a:endParaRPr>
            </a:p>
          </p:txBody>
        </p:sp>
        <p:sp>
          <p:nvSpPr>
            <p:cNvPr id="105" name="Rectangle 379"/>
            <p:cNvSpPr>
              <a:spLocks noChangeArrowheads="1"/>
            </p:cNvSpPr>
            <p:nvPr/>
          </p:nvSpPr>
          <p:spPr bwMode="auto">
            <a:xfrm>
              <a:off x="7596047" y="1795464"/>
              <a:ext cx="1561324" cy="775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FOR SAFETY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KEEP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ONE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SAFE DEPOSIT BOX KEY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IN THIS WALLET</a:t>
              </a:r>
            </a:p>
          </p:txBody>
        </p:sp>
        <p:sp>
          <p:nvSpPr>
            <p:cNvPr id="106" name="Line 380"/>
            <p:cNvSpPr>
              <a:spLocks noChangeShapeType="1"/>
            </p:cNvSpPr>
            <p:nvPr/>
          </p:nvSpPr>
          <p:spPr bwMode="auto">
            <a:xfrm>
              <a:off x="8168746" y="2590801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7" name="Rectangle 381"/>
            <p:cNvSpPr>
              <a:spLocks noChangeArrowheads="1"/>
            </p:cNvSpPr>
            <p:nvPr/>
          </p:nvSpPr>
          <p:spPr bwMode="auto">
            <a:xfrm>
              <a:off x="7625820" y="2614614"/>
              <a:ext cx="1666875" cy="5757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80962" tIns="41275" rIns="80962" bIns="41275">
              <a:spAutoFit/>
            </a:bodyPr>
            <a:lstStyle/>
            <a:p>
              <a:pPr algn="just" defTabSz="804863" eaLnBrk="0" hangingPunct="0">
                <a:defRPr/>
              </a:pPr>
              <a:r>
                <a:rPr lang="en-US" sz="800" b="1" dirty="0">
                  <a:latin typeface="Arial" charset="0"/>
                  <a:cs typeface="+mn-cs"/>
                </a:rPr>
                <a:t>Loss of keys will cause you</a:t>
              </a:r>
              <a:br>
                <a:rPr lang="en-US" sz="800" b="1" dirty="0">
                  <a:latin typeface="Arial" charset="0"/>
                  <a:cs typeface="+mn-cs"/>
                </a:rPr>
              </a:br>
              <a:r>
                <a:rPr lang="en-US" sz="800" b="1" dirty="0">
                  <a:latin typeface="Arial" charset="0"/>
                  <a:cs typeface="+mn-cs"/>
                </a:rPr>
                <a:t>considerable expense.  Both</a:t>
              </a:r>
              <a:br>
                <a:rPr lang="en-US" sz="800" b="1" dirty="0">
                  <a:latin typeface="Arial" charset="0"/>
                  <a:cs typeface="+mn-cs"/>
                </a:rPr>
              </a:br>
              <a:r>
                <a:rPr lang="en-US" sz="800" b="1" dirty="0">
                  <a:latin typeface="Arial" charset="0"/>
                  <a:cs typeface="+mn-cs"/>
                </a:rPr>
                <a:t>keys must be returned to us</a:t>
              </a:r>
              <a:br>
                <a:rPr lang="en-US" sz="800" b="1" dirty="0">
                  <a:latin typeface="Arial" charset="0"/>
                  <a:cs typeface="+mn-cs"/>
                </a:rPr>
              </a:br>
              <a:r>
                <a:rPr lang="en-US" sz="800" b="1" dirty="0">
                  <a:latin typeface="Arial" charset="0"/>
                  <a:cs typeface="+mn-cs"/>
                </a:rPr>
                <a:t>when box is surrendered.</a:t>
              </a:r>
            </a:p>
          </p:txBody>
        </p:sp>
        <p:sp>
          <p:nvSpPr>
            <p:cNvPr id="108" name="Oval 382"/>
            <p:cNvSpPr>
              <a:spLocks noChangeArrowheads="1"/>
            </p:cNvSpPr>
            <p:nvPr/>
          </p:nvSpPr>
          <p:spPr bwMode="auto">
            <a:xfrm>
              <a:off x="8341783" y="3252789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9" name="Rectangle 365"/>
            <p:cNvSpPr>
              <a:spLocks noChangeArrowheads="1"/>
            </p:cNvSpPr>
            <p:nvPr/>
          </p:nvSpPr>
          <p:spPr bwMode="auto">
            <a:xfrm>
              <a:off x="5506509" y="4006851"/>
              <a:ext cx="1809750" cy="1756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r" defTabSz="804863" eaLnBrk="0" hangingPunct="0">
                <a:defRPr/>
              </a:pPr>
              <a:r>
                <a:rPr lang="en-US" sz="600" dirty="0" smtClean="0">
                  <a:latin typeface="Arial" charset="0"/>
                  <a:cs typeface="+mn-cs"/>
                </a:rPr>
                <a:t># 3473</a:t>
              </a:r>
              <a:endParaRPr lang="en-US" sz="600" dirty="0">
                <a:latin typeface="Arial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2709</TotalTime>
  <Words>100</Words>
  <Application>Microsoft Macintosh PowerPoint</Application>
  <PresentationFormat>Custom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47</cp:revision>
  <cp:lastPrinted>2012-11-28T13:35:32Z</cp:lastPrinted>
  <dcterms:created xsi:type="dcterms:W3CDTF">2012-03-21T20:17:12Z</dcterms:created>
  <dcterms:modified xsi:type="dcterms:W3CDTF">2013-10-01T13:52:42Z</dcterms:modified>
</cp:coreProperties>
</file>