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601200" cy="10287000"/>
  <p:notesSz cx="6858000" cy="9144000"/>
  <p:defaultTextStyle>
    <a:defPPr>
      <a:defRPr lang="en-US"/>
    </a:defPPr>
    <a:lvl1pPr marL="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82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64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46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1288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911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93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75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257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848" y="1344"/>
      </p:cViewPr>
      <p:guideLst>
        <p:guide orient="horz" pos="3240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195638"/>
            <a:ext cx="8161020" cy="2205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5829300"/>
            <a:ext cx="672084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9248" y="659609"/>
            <a:ext cx="2268616" cy="140422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398" y="659609"/>
            <a:ext cx="6645831" cy="140422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6610351"/>
            <a:ext cx="8161020" cy="2043113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4360071"/>
            <a:ext cx="8161020" cy="2250280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8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6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12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9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9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397" y="3840959"/>
            <a:ext cx="4457224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0640" y="3840959"/>
            <a:ext cx="4457224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411957"/>
            <a:ext cx="864108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1" y="2302670"/>
            <a:ext cx="4242197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1" y="3262313"/>
            <a:ext cx="4242197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2302670"/>
            <a:ext cx="4243864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3262313"/>
            <a:ext cx="4243864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1" y="409575"/>
            <a:ext cx="3158729" cy="1743075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409576"/>
            <a:ext cx="5367338" cy="877967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1" y="2152651"/>
            <a:ext cx="3158729" cy="7036595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7200901"/>
            <a:ext cx="5760720" cy="850107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919163"/>
            <a:ext cx="5760720" cy="6172200"/>
          </a:xfrm>
        </p:spPr>
        <p:txBody>
          <a:bodyPr/>
          <a:lstStyle>
            <a:lvl1pPr marL="0" indent="0">
              <a:buNone/>
              <a:defRPr sz="4100"/>
            </a:lvl1pPr>
            <a:lvl2pPr marL="587822" indent="0">
              <a:buNone/>
              <a:defRPr sz="3600"/>
            </a:lvl2pPr>
            <a:lvl3pPr marL="1175644" indent="0">
              <a:buNone/>
              <a:defRPr sz="3100"/>
            </a:lvl3pPr>
            <a:lvl4pPr marL="1763466" indent="0">
              <a:buNone/>
              <a:defRPr sz="2600"/>
            </a:lvl4pPr>
            <a:lvl5pPr marL="2351288" indent="0">
              <a:buNone/>
              <a:defRPr sz="2600"/>
            </a:lvl5pPr>
            <a:lvl6pPr marL="2939110" indent="0">
              <a:buNone/>
              <a:defRPr sz="2600"/>
            </a:lvl6pPr>
            <a:lvl7pPr marL="3526932" indent="0">
              <a:buNone/>
              <a:defRPr sz="2600"/>
            </a:lvl7pPr>
            <a:lvl8pPr marL="4114754" indent="0">
              <a:buNone/>
              <a:defRPr sz="2600"/>
            </a:lvl8pPr>
            <a:lvl9pPr marL="4702576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8051008"/>
            <a:ext cx="5760720" cy="1207293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411957"/>
            <a:ext cx="8641080" cy="1714500"/>
          </a:xfrm>
          <a:prstGeom prst="rect">
            <a:avLst/>
          </a:prstGeom>
        </p:spPr>
        <p:txBody>
          <a:bodyPr vert="horz" lIns="117564" tIns="58782" rIns="117564" bIns="587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400301"/>
            <a:ext cx="8641080" cy="6788945"/>
          </a:xfrm>
          <a:prstGeom prst="rect">
            <a:avLst/>
          </a:prstGeom>
        </p:spPr>
        <p:txBody>
          <a:bodyPr vert="horz" lIns="117564" tIns="58782" rIns="117564" bIns="587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9534526"/>
            <a:ext cx="22402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5E74-9F18-694E-840F-0A0EF8AFA581}" type="datetimeFigureOut">
              <a:rPr lang="en-US" smtClean="0"/>
              <a:t>4/2/12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9534526"/>
            <a:ext cx="30403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9534526"/>
            <a:ext cx="22402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7822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67" indent="-440867" algn="l" defTabSz="587822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211" indent="-367389" algn="l" defTabSz="5878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555" indent="-293911" algn="l" defTabSz="58782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7" indent="-293911" algn="l" defTabSz="5878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199" indent="-293911" algn="l" defTabSz="587822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6" name="Group 195"/>
          <p:cNvGrpSpPr/>
          <p:nvPr/>
        </p:nvGrpSpPr>
        <p:grpSpPr>
          <a:xfrm>
            <a:off x="1604964" y="6217221"/>
            <a:ext cx="2738438" cy="3651250"/>
            <a:chOff x="1597025" y="950439"/>
            <a:chExt cx="2738438" cy="3651250"/>
          </a:xfrm>
        </p:grpSpPr>
        <p:sp>
          <p:nvSpPr>
            <p:cNvPr id="197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8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9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00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11" name="Group 210"/>
          <p:cNvGrpSpPr/>
          <p:nvPr/>
        </p:nvGrpSpPr>
        <p:grpSpPr>
          <a:xfrm>
            <a:off x="6082509" y="6217221"/>
            <a:ext cx="2738438" cy="3651250"/>
            <a:chOff x="1597025" y="950439"/>
            <a:chExt cx="2738438" cy="3651250"/>
          </a:xfrm>
        </p:grpSpPr>
        <p:sp>
          <p:nvSpPr>
            <p:cNvPr id="212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3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4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5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570038" y="1043629"/>
            <a:ext cx="7296946" cy="8850242"/>
            <a:chOff x="1570038" y="1043629"/>
            <a:chExt cx="7296946" cy="8850242"/>
          </a:xfrm>
        </p:grpSpPr>
        <p:grpSp>
          <p:nvGrpSpPr>
            <p:cNvPr id="216" name="Group 215"/>
            <p:cNvGrpSpPr/>
            <p:nvPr/>
          </p:nvGrpSpPr>
          <p:grpSpPr>
            <a:xfrm>
              <a:off x="6044409" y="6164834"/>
              <a:ext cx="2822575" cy="3729037"/>
              <a:chOff x="1570038" y="898052"/>
              <a:chExt cx="2822575" cy="3729037"/>
            </a:xfrm>
          </p:grpSpPr>
          <p:sp>
            <p:nvSpPr>
              <p:cNvPr id="217" name="Rectangle 216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8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19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20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21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59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0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1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2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3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264" name="Group 263"/>
            <p:cNvGrpSpPr/>
            <p:nvPr/>
          </p:nvGrpSpPr>
          <p:grpSpPr>
            <a:xfrm>
              <a:off x="1577977" y="6164834"/>
              <a:ext cx="2822575" cy="3729037"/>
              <a:chOff x="1570038" y="898052"/>
              <a:chExt cx="2822575" cy="3729037"/>
            </a:xfrm>
          </p:grpSpPr>
          <p:sp>
            <p:nvSpPr>
              <p:cNvPr id="265" name="Rectangle 264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66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67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8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9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0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1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2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3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4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275" name="Group 274"/>
            <p:cNvGrpSpPr/>
            <p:nvPr/>
          </p:nvGrpSpPr>
          <p:grpSpPr>
            <a:xfrm>
              <a:off x="6036470" y="1043629"/>
              <a:ext cx="2822575" cy="3729037"/>
              <a:chOff x="1570038" y="898052"/>
              <a:chExt cx="2822575" cy="3729037"/>
            </a:xfrm>
          </p:grpSpPr>
          <p:sp>
            <p:nvSpPr>
              <p:cNvPr id="276" name="Rectangle 275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77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78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9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0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1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2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3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4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5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286" name="Group 285"/>
            <p:cNvGrpSpPr/>
            <p:nvPr/>
          </p:nvGrpSpPr>
          <p:grpSpPr>
            <a:xfrm>
              <a:off x="1570038" y="1043629"/>
              <a:ext cx="2822575" cy="3729037"/>
              <a:chOff x="1570038" y="898052"/>
              <a:chExt cx="2822575" cy="3729037"/>
            </a:xfrm>
          </p:grpSpPr>
          <p:sp>
            <p:nvSpPr>
              <p:cNvPr id="287" name="Rectangle 286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8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89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0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1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2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3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4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5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6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</p:grpSp>
      <p:cxnSp>
        <p:nvCxnSpPr>
          <p:cNvPr id="297" name="Straight Connector 296"/>
          <p:cNvCxnSpPr/>
          <p:nvPr/>
        </p:nvCxnSpPr>
        <p:spPr>
          <a:xfrm>
            <a:off x="0" y="5165148"/>
            <a:ext cx="9601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98" name="Group 297"/>
          <p:cNvGrpSpPr/>
          <p:nvPr/>
        </p:nvGrpSpPr>
        <p:grpSpPr>
          <a:xfrm>
            <a:off x="1597025" y="1096016"/>
            <a:ext cx="2738438" cy="3651250"/>
            <a:chOff x="1597025" y="950439"/>
            <a:chExt cx="2738438" cy="3651250"/>
          </a:xfrm>
        </p:grpSpPr>
        <p:sp>
          <p:nvSpPr>
            <p:cNvPr id="299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0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1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2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03" name="Group 302"/>
          <p:cNvGrpSpPr/>
          <p:nvPr/>
        </p:nvGrpSpPr>
        <p:grpSpPr>
          <a:xfrm>
            <a:off x="6074570" y="1096016"/>
            <a:ext cx="2738438" cy="3651250"/>
            <a:chOff x="1597025" y="950439"/>
            <a:chExt cx="2738438" cy="3651250"/>
          </a:xfrm>
        </p:grpSpPr>
        <p:sp>
          <p:nvSpPr>
            <p:cNvPr id="304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5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6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7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08" name="Group 298"/>
          <p:cNvGrpSpPr>
            <a:grpSpLocks/>
          </p:cNvGrpSpPr>
          <p:nvPr/>
        </p:nvGrpSpPr>
        <p:grpSpPr bwMode="auto">
          <a:xfrm>
            <a:off x="8462172" y="9509696"/>
            <a:ext cx="358775" cy="358775"/>
            <a:chOff x="6336" y="3858"/>
            <a:chExt cx="226" cy="226"/>
          </a:xfrm>
        </p:grpSpPr>
        <p:sp>
          <p:nvSpPr>
            <p:cNvPr id="309" name="Oval 299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" name="AutoShape 300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" name="Rectangle 9"/>
          <p:cNvSpPr/>
          <p:nvPr/>
        </p:nvSpPr>
        <p:spPr>
          <a:xfrm rot="5400000">
            <a:off x="-342900" y="342900"/>
            <a:ext cx="10287000" cy="96012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2" name="Rectangle 245"/>
          <p:cNvSpPr>
            <a:spLocks noChangeArrowheads="1"/>
          </p:cNvSpPr>
          <p:nvPr/>
        </p:nvSpPr>
        <p:spPr bwMode="auto">
          <a:xfrm>
            <a:off x="6757195" y="1735780"/>
            <a:ext cx="1397000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962" tIns="41275" rIns="80962" bIns="41275">
            <a:spAutoFit/>
          </a:bodyPr>
          <a:lstStyle/>
          <a:p>
            <a:pPr algn="ctr" defTabSz="804863" eaLnBrk="0" hangingPunct="0"/>
            <a:r>
              <a:rPr lang="en-US" sz="1100" b="1">
                <a:latin typeface="Arial" charset="0"/>
              </a:rPr>
              <a:t>KEEP  ONE</a:t>
            </a:r>
          </a:p>
          <a:p>
            <a:pPr algn="ctr" defTabSz="804863" eaLnBrk="0" hangingPunct="0"/>
            <a:endParaRPr lang="en-US" sz="600" b="1">
              <a:latin typeface="Arial" charset="0"/>
            </a:endParaRPr>
          </a:p>
          <a:p>
            <a:pPr algn="ctr" defTabSz="804863" eaLnBrk="0" hangingPunct="0"/>
            <a:r>
              <a:rPr lang="en-US" sz="800" b="1">
                <a:latin typeface="Arial" charset="0"/>
              </a:rPr>
              <a:t>SAFE DEPOSIT BOX KEY</a:t>
            </a:r>
          </a:p>
          <a:p>
            <a:pPr algn="ctr" defTabSz="804863" eaLnBrk="0" hangingPunct="0"/>
            <a:r>
              <a:rPr lang="en-US" sz="800" b="1">
                <a:latin typeface="Arial" charset="0"/>
              </a:rPr>
              <a:t>IN THIS WALLET</a:t>
            </a:r>
          </a:p>
        </p:txBody>
      </p:sp>
      <p:sp>
        <p:nvSpPr>
          <p:cNvPr id="73" name="Rectangle 247"/>
          <p:cNvSpPr>
            <a:spLocks noChangeArrowheads="1"/>
          </p:cNvSpPr>
          <p:nvPr/>
        </p:nvSpPr>
        <p:spPr bwMode="auto">
          <a:xfrm>
            <a:off x="6673058" y="2477142"/>
            <a:ext cx="1544637" cy="693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ctr" defTabSz="804863" eaLnBrk="0" hangingPunct="0"/>
            <a:r>
              <a:rPr lang="en-US" sz="800">
                <a:latin typeface="Arial" charset="0"/>
              </a:rPr>
              <a:t>Loss of keys will cause you</a:t>
            </a:r>
            <a:br>
              <a:rPr lang="en-US" sz="800">
                <a:latin typeface="Arial" charset="0"/>
              </a:rPr>
            </a:br>
            <a:r>
              <a:rPr lang="en-US" sz="800">
                <a:latin typeface="Arial" charset="0"/>
              </a:rPr>
              <a:t>considerable expense.</a:t>
            </a:r>
          </a:p>
          <a:p>
            <a:pPr algn="ctr" defTabSz="804863" eaLnBrk="0" hangingPunct="0"/>
            <a:endParaRPr lang="en-US" sz="800">
              <a:latin typeface="Arial" charset="0"/>
            </a:endParaRPr>
          </a:p>
          <a:p>
            <a:pPr algn="ctr" defTabSz="804863" eaLnBrk="0" hangingPunct="0"/>
            <a:r>
              <a:rPr lang="en-US" sz="800">
                <a:latin typeface="Arial" charset="0"/>
              </a:rPr>
              <a:t>Both keys must be returned to us when box is surrendered.</a:t>
            </a:r>
          </a:p>
        </p:txBody>
      </p:sp>
      <p:sp>
        <p:nvSpPr>
          <p:cNvPr id="74" name="Rectangle 250"/>
          <p:cNvSpPr>
            <a:spLocks noChangeArrowheads="1"/>
          </p:cNvSpPr>
          <p:nvPr/>
        </p:nvSpPr>
        <p:spPr bwMode="auto">
          <a:xfrm>
            <a:off x="6536533" y="3324867"/>
            <a:ext cx="1817687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ctr" defTabSz="804863" eaLnBrk="0" hangingPunct="0"/>
            <a:r>
              <a:rPr lang="en-US" sz="3000" u="sng"/>
              <a:t>FirstBank</a:t>
            </a:r>
          </a:p>
        </p:txBody>
      </p:sp>
      <p:sp>
        <p:nvSpPr>
          <p:cNvPr id="75" name="Rectangle 254"/>
          <p:cNvSpPr>
            <a:spLocks noChangeArrowheads="1"/>
          </p:cNvSpPr>
          <p:nvPr/>
        </p:nvSpPr>
        <p:spPr bwMode="auto">
          <a:xfrm>
            <a:off x="6634958" y="4044005"/>
            <a:ext cx="1639887" cy="15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ctr" defTabSz="804863" eaLnBrk="0" hangingPunct="0"/>
            <a:r>
              <a:rPr lang="en-US" sz="500">
                <a:latin typeface="Univers" charset="0"/>
              </a:rPr>
              <a:t>Member Federal Deposit Insurance Corp.</a:t>
            </a:r>
          </a:p>
        </p:txBody>
      </p:sp>
      <p:sp>
        <p:nvSpPr>
          <p:cNvPr id="76" name="Rectangle 276"/>
          <p:cNvSpPr>
            <a:spLocks noChangeArrowheads="1"/>
          </p:cNvSpPr>
          <p:nvPr/>
        </p:nvSpPr>
        <p:spPr bwMode="auto">
          <a:xfrm rot="10800000">
            <a:off x="6541295" y="4459930"/>
            <a:ext cx="1797050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ctr" defTabSz="804863" eaLnBrk="0" hangingPunct="0"/>
            <a:r>
              <a:rPr lang="en-US" sz="600">
                <a:latin typeface="Arial" charset="0"/>
              </a:rPr>
              <a:t>Bankers Supply, Inc.</a:t>
            </a:r>
          </a:p>
          <a:p>
            <a:pPr algn="ctr" defTabSz="804863" eaLnBrk="0" hangingPunct="0"/>
            <a:r>
              <a:rPr lang="en-US" sz="600">
                <a:latin typeface="Arial" charset="0"/>
              </a:rPr>
              <a:t>Macon, GA 31203</a:t>
            </a:r>
          </a:p>
        </p:txBody>
      </p:sp>
      <p:sp>
        <p:nvSpPr>
          <p:cNvPr id="77" name="Text Box 294"/>
          <p:cNvSpPr txBox="1">
            <a:spLocks noChangeArrowheads="1"/>
          </p:cNvSpPr>
          <p:nvPr/>
        </p:nvSpPr>
        <p:spPr bwMode="auto">
          <a:xfrm>
            <a:off x="5687485" y="4037918"/>
            <a:ext cx="46355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/>
              <a:t># 2843</a:t>
            </a:r>
          </a:p>
        </p:txBody>
      </p:sp>
      <p:grpSp>
        <p:nvGrpSpPr>
          <p:cNvPr id="78" name="Group 77"/>
          <p:cNvGrpSpPr/>
          <p:nvPr/>
        </p:nvGrpSpPr>
        <p:grpSpPr>
          <a:xfrm>
            <a:off x="1592264" y="1096016"/>
            <a:ext cx="2738438" cy="3651250"/>
            <a:chOff x="1597025" y="950439"/>
            <a:chExt cx="2738438" cy="3651250"/>
          </a:xfrm>
        </p:grpSpPr>
        <p:sp>
          <p:nvSpPr>
            <p:cNvPr id="79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0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1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2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83" name="Rectangle 245"/>
          <p:cNvSpPr>
            <a:spLocks noChangeArrowheads="1"/>
          </p:cNvSpPr>
          <p:nvPr/>
        </p:nvSpPr>
        <p:spPr bwMode="auto">
          <a:xfrm>
            <a:off x="2274889" y="1735780"/>
            <a:ext cx="1397000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962" tIns="41275" rIns="80962" bIns="41275">
            <a:spAutoFit/>
          </a:bodyPr>
          <a:lstStyle/>
          <a:p>
            <a:pPr algn="ctr" defTabSz="804863" eaLnBrk="0" hangingPunct="0"/>
            <a:r>
              <a:rPr lang="en-US" sz="1100" b="1">
                <a:latin typeface="Arial" charset="0"/>
              </a:rPr>
              <a:t>KEEP  ONE</a:t>
            </a:r>
          </a:p>
          <a:p>
            <a:pPr algn="ctr" defTabSz="804863" eaLnBrk="0" hangingPunct="0"/>
            <a:endParaRPr lang="en-US" sz="600" b="1">
              <a:latin typeface="Arial" charset="0"/>
            </a:endParaRPr>
          </a:p>
          <a:p>
            <a:pPr algn="ctr" defTabSz="804863" eaLnBrk="0" hangingPunct="0"/>
            <a:r>
              <a:rPr lang="en-US" sz="800" b="1">
                <a:latin typeface="Arial" charset="0"/>
              </a:rPr>
              <a:t>SAFE DEPOSIT BOX KEY</a:t>
            </a:r>
          </a:p>
          <a:p>
            <a:pPr algn="ctr" defTabSz="804863" eaLnBrk="0" hangingPunct="0"/>
            <a:r>
              <a:rPr lang="en-US" sz="800" b="1">
                <a:latin typeface="Arial" charset="0"/>
              </a:rPr>
              <a:t>IN THIS WALLET</a:t>
            </a:r>
          </a:p>
        </p:txBody>
      </p:sp>
      <p:sp>
        <p:nvSpPr>
          <p:cNvPr id="84" name="Rectangle 247"/>
          <p:cNvSpPr>
            <a:spLocks noChangeArrowheads="1"/>
          </p:cNvSpPr>
          <p:nvPr/>
        </p:nvSpPr>
        <p:spPr bwMode="auto">
          <a:xfrm>
            <a:off x="2190752" y="2477142"/>
            <a:ext cx="1544637" cy="693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ctr" defTabSz="804863" eaLnBrk="0" hangingPunct="0"/>
            <a:r>
              <a:rPr lang="en-US" sz="800">
                <a:latin typeface="Arial" charset="0"/>
              </a:rPr>
              <a:t>Loss of keys will cause you</a:t>
            </a:r>
            <a:br>
              <a:rPr lang="en-US" sz="800">
                <a:latin typeface="Arial" charset="0"/>
              </a:rPr>
            </a:br>
            <a:r>
              <a:rPr lang="en-US" sz="800">
                <a:latin typeface="Arial" charset="0"/>
              </a:rPr>
              <a:t>considerable expense.</a:t>
            </a:r>
          </a:p>
          <a:p>
            <a:pPr algn="ctr" defTabSz="804863" eaLnBrk="0" hangingPunct="0"/>
            <a:endParaRPr lang="en-US" sz="800">
              <a:latin typeface="Arial" charset="0"/>
            </a:endParaRPr>
          </a:p>
          <a:p>
            <a:pPr algn="ctr" defTabSz="804863" eaLnBrk="0" hangingPunct="0"/>
            <a:r>
              <a:rPr lang="en-US" sz="800">
                <a:latin typeface="Arial" charset="0"/>
              </a:rPr>
              <a:t>Both keys must be returned to us when box is surrendered.</a:t>
            </a:r>
          </a:p>
        </p:txBody>
      </p:sp>
      <p:sp>
        <p:nvSpPr>
          <p:cNvPr id="85" name="Rectangle 250"/>
          <p:cNvSpPr>
            <a:spLocks noChangeArrowheads="1"/>
          </p:cNvSpPr>
          <p:nvPr/>
        </p:nvSpPr>
        <p:spPr bwMode="auto">
          <a:xfrm>
            <a:off x="2054227" y="3324867"/>
            <a:ext cx="1817687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ctr" defTabSz="804863" eaLnBrk="0" hangingPunct="0"/>
            <a:r>
              <a:rPr lang="en-US" sz="3000" u="sng"/>
              <a:t>FirstBank</a:t>
            </a:r>
          </a:p>
        </p:txBody>
      </p:sp>
      <p:sp>
        <p:nvSpPr>
          <p:cNvPr id="86" name="Rectangle 254"/>
          <p:cNvSpPr>
            <a:spLocks noChangeArrowheads="1"/>
          </p:cNvSpPr>
          <p:nvPr/>
        </p:nvSpPr>
        <p:spPr bwMode="auto">
          <a:xfrm>
            <a:off x="2152652" y="4044005"/>
            <a:ext cx="1639887" cy="15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ctr" defTabSz="804863" eaLnBrk="0" hangingPunct="0"/>
            <a:r>
              <a:rPr lang="en-US" sz="500">
                <a:latin typeface="Univers" charset="0"/>
              </a:rPr>
              <a:t>Member Federal Deposit Insurance Corp.</a:t>
            </a:r>
          </a:p>
        </p:txBody>
      </p:sp>
      <p:sp>
        <p:nvSpPr>
          <p:cNvPr id="87" name="Rectangle 276"/>
          <p:cNvSpPr>
            <a:spLocks noChangeArrowheads="1"/>
          </p:cNvSpPr>
          <p:nvPr/>
        </p:nvSpPr>
        <p:spPr bwMode="auto">
          <a:xfrm rot="10800000">
            <a:off x="2058989" y="4459930"/>
            <a:ext cx="1797050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ctr" defTabSz="804863" eaLnBrk="0" hangingPunct="0"/>
            <a:r>
              <a:rPr lang="en-US" sz="600">
                <a:latin typeface="Arial" charset="0"/>
              </a:rPr>
              <a:t>Bankers Supply, Inc.</a:t>
            </a:r>
          </a:p>
          <a:p>
            <a:pPr algn="ctr" defTabSz="804863" eaLnBrk="0" hangingPunct="0"/>
            <a:r>
              <a:rPr lang="en-US" sz="600">
                <a:latin typeface="Arial" charset="0"/>
              </a:rPr>
              <a:t>Macon, GA 31203</a:t>
            </a:r>
          </a:p>
        </p:txBody>
      </p:sp>
      <p:sp>
        <p:nvSpPr>
          <p:cNvPr id="88" name="Text Box 294"/>
          <p:cNvSpPr txBox="1">
            <a:spLocks noChangeArrowheads="1"/>
          </p:cNvSpPr>
          <p:nvPr/>
        </p:nvSpPr>
        <p:spPr bwMode="auto">
          <a:xfrm>
            <a:off x="1205179" y="4037918"/>
            <a:ext cx="46355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/>
              <a:t># 2843</a:t>
            </a:r>
          </a:p>
        </p:txBody>
      </p:sp>
      <p:grpSp>
        <p:nvGrpSpPr>
          <p:cNvPr id="89" name="Group 88"/>
          <p:cNvGrpSpPr/>
          <p:nvPr/>
        </p:nvGrpSpPr>
        <p:grpSpPr>
          <a:xfrm>
            <a:off x="1609725" y="6220397"/>
            <a:ext cx="2738438" cy="3651250"/>
            <a:chOff x="1597025" y="950439"/>
            <a:chExt cx="2738438" cy="3651250"/>
          </a:xfrm>
        </p:grpSpPr>
        <p:sp>
          <p:nvSpPr>
            <p:cNvPr id="90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1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2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3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6087270" y="6220397"/>
            <a:ext cx="2738438" cy="3651250"/>
            <a:chOff x="1597025" y="950439"/>
            <a:chExt cx="2738438" cy="3651250"/>
          </a:xfrm>
        </p:grpSpPr>
        <p:sp>
          <p:nvSpPr>
            <p:cNvPr id="95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6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7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8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99" name="Rectangle 245"/>
          <p:cNvSpPr>
            <a:spLocks noChangeArrowheads="1"/>
          </p:cNvSpPr>
          <p:nvPr/>
        </p:nvSpPr>
        <p:spPr bwMode="auto">
          <a:xfrm>
            <a:off x="6769895" y="6860161"/>
            <a:ext cx="1397000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962" tIns="41275" rIns="80962" bIns="41275">
            <a:spAutoFit/>
          </a:bodyPr>
          <a:lstStyle/>
          <a:p>
            <a:pPr algn="ctr" defTabSz="804863" eaLnBrk="0" hangingPunct="0"/>
            <a:r>
              <a:rPr lang="en-US" sz="1100" b="1">
                <a:latin typeface="Arial" charset="0"/>
              </a:rPr>
              <a:t>KEEP  ONE</a:t>
            </a:r>
          </a:p>
          <a:p>
            <a:pPr algn="ctr" defTabSz="804863" eaLnBrk="0" hangingPunct="0"/>
            <a:endParaRPr lang="en-US" sz="600" b="1">
              <a:latin typeface="Arial" charset="0"/>
            </a:endParaRPr>
          </a:p>
          <a:p>
            <a:pPr algn="ctr" defTabSz="804863" eaLnBrk="0" hangingPunct="0"/>
            <a:r>
              <a:rPr lang="en-US" sz="800" b="1">
                <a:latin typeface="Arial" charset="0"/>
              </a:rPr>
              <a:t>SAFE DEPOSIT BOX KEY</a:t>
            </a:r>
          </a:p>
          <a:p>
            <a:pPr algn="ctr" defTabSz="804863" eaLnBrk="0" hangingPunct="0"/>
            <a:r>
              <a:rPr lang="en-US" sz="800" b="1">
                <a:latin typeface="Arial" charset="0"/>
              </a:rPr>
              <a:t>IN THIS WALLET</a:t>
            </a:r>
          </a:p>
        </p:txBody>
      </p:sp>
      <p:sp>
        <p:nvSpPr>
          <p:cNvPr id="100" name="Rectangle 247"/>
          <p:cNvSpPr>
            <a:spLocks noChangeArrowheads="1"/>
          </p:cNvSpPr>
          <p:nvPr/>
        </p:nvSpPr>
        <p:spPr bwMode="auto">
          <a:xfrm>
            <a:off x="6685758" y="7601523"/>
            <a:ext cx="1544637" cy="693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ctr" defTabSz="804863" eaLnBrk="0" hangingPunct="0"/>
            <a:r>
              <a:rPr lang="en-US" sz="800">
                <a:latin typeface="Arial" charset="0"/>
              </a:rPr>
              <a:t>Loss of keys will cause you</a:t>
            </a:r>
            <a:br>
              <a:rPr lang="en-US" sz="800">
                <a:latin typeface="Arial" charset="0"/>
              </a:rPr>
            </a:br>
            <a:r>
              <a:rPr lang="en-US" sz="800">
                <a:latin typeface="Arial" charset="0"/>
              </a:rPr>
              <a:t>considerable expense.</a:t>
            </a:r>
          </a:p>
          <a:p>
            <a:pPr algn="ctr" defTabSz="804863" eaLnBrk="0" hangingPunct="0"/>
            <a:endParaRPr lang="en-US" sz="800">
              <a:latin typeface="Arial" charset="0"/>
            </a:endParaRPr>
          </a:p>
          <a:p>
            <a:pPr algn="ctr" defTabSz="804863" eaLnBrk="0" hangingPunct="0"/>
            <a:r>
              <a:rPr lang="en-US" sz="800">
                <a:latin typeface="Arial" charset="0"/>
              </a:rPr>
              <a:t>Both keys must be returned to us when box is surrendered.</a:t>
            </a:r>
          </a:p>
        </p:txBody>
      </p:sp>
      <p:sp>
        <p:nvSpPr>
          <p:cNvPr id="101" name="Rectangle 250"/>
          <p:cNvSpPr>
            <a:spLocks noChangeArrowheads="1"/>
          </p:cNvSpPr>
          <p:nvPr/>
        </p:nvSpPr>
        <p:spPr bwMode="auto">
          <a:xfrm>
            <a:off x="6549233" y="8449248"/>
            <a:ext cx="1817687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ctr" defTabSz="804863" eaLnBrk="0" hangingPunct="0"/>
            <a:r>
              <a:rPr lang="en-US" sz="3000" u="sng"/>
              <a:t>FirstBank</a:t>
            </a:r>
          </a:p>
        </p:txBody>
      </p:sp>
      <p:sp>
        <p:nvSpPr>
          <p:cNvPr id="102" name="Rectangle 254"/>
          <p:cNvSpPr>
            <a:spLocks noChangeArrowheads="1"/>
          </p:cNvSpPr>
          <p:nvPr/>
        </p:nvSpPr>
        <p:spPr bwMode="auto">
          <a:xfrm>
            <a:off x="6647658" y="9168386"/>
            <a:ext cx="1639887" cy="15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ctr" defTabSz="804863" eaLnBrk="0" hangingPunct="0"/>
            <a:r>
              <a:rPr lang="en-US" sz="500">
                <a:latin typeface="Univers" charset="0"/>
              </a:rPr>
              <a:t>Member Federal Deposit Insurance Corp.</a:t>
            </a:r>
          </a:p>
        </p:txBody>
      </p:sp>
      <p:sp>
        <p:nvSpPr>
          <p:cNvPr id="103" name="Rectangle 276"/>
          <p:cNvSpPr>
            <a:spLocks noChangeArrowheads="1"/>
          </p:cNvSpPr>
          <p:nvPr/>
        </p:nvSpPr>
        <p:spPr bwMode="auto">
          <a:xfrm rot="10800000">
            <a:off x="6553995" y="9584311"/>
            <a:ext cx="1797050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ctr" defTabSz="804863" eaLnBrk="0" hangingPunct="0"/>
            <a:r>
              <a:rPr lang="en-US" sz="600">
                <a:latin typeface="Arial" charset="0"/>
              </a:rPr>
              <a:t>Bankers Supply, Inc.</a:t>
            </a:r>
          </a:p>
          <a:p>
            <a:pPr algn="ctr" defTabSz="804863" eaLnBrk="0" hangingPunct="0"/>
            <a:r>
              <a:rPr lang="en-US" sz="600">
                <a:latin typeface="Arial" charset="0"/>
              </a:rPr>
              <a:t>Macon, GA 31203</a:t>
            </a:r>
          </a:p>
        </p:txBody>
      </p:sp>
      <p:sp>
        <p:nvSpPr>
          <p:cNvPr id="104" name="Text Box 294"/>
          <p:cNvSpPr txBox="1">
            <a:spLocks noChangeArrowheads="1"/>
          </p:cNvSpPr>
          <p:nvPr/>
        </p:nvSpPr>
        <p:spPr bwMode="auto">
          <a:xfrm>
            <a:off x="5700185" y="9162299"/>
            <a:ext cx="46355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/>
              <a:t># 2843</a:t>
            </a:r>
          </a:p>
        </p:txBody>
      </p:sp>
      <p:grpSp>
        <p:nvGrpSpPr>
          <p:cNvPr id="105" name="Group 104"/>
          <p:cNvGrpSpPr/>
          <p:nvPr/>
        </p:nvGrpSpPr>
        <p:grpSpPr>
          <a:xfrm>
            <a:off x="1604964" y="6220397"/>
            <a:ext cx="2738438" cy="3651250"/>
            <a:chOff x="1597025" y="950439"/>
            <a:chExt cx="2738438" cy="3651250"/>
          </a:xfrm>
        </p:grpSpPr>
        <p:sp>
          <p:nvSpPr>
            <p:cNvPr id="106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7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8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9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10" name="Rectangle 245"/>
          <p:cNvSpPr>
            <a:spLocks noChangeArrowheads="1"/>
          </p:cNvSpPr>
          <p:nvPr/>
        </p:nvSpPr>
        <p:spPr bwMode="auto">
          <a:xfrm>
            <a:off x="2287589" y="6860161"/>
            <a:ext cx="1397000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962" tIns="41275" rIns="80962" bIns="41275">
            <a:spAutoFit/>
          </a:bodyPr>
          <a:lstStyle/>
          <a:p>
            <a:pPr algn="ctr" defTabSz="804863" eaLnBrk="0" hangingPunct="0"/>
            <a:r>
              <a:rPr lang="en-US" sz="1100" b="1">
                <a:latin typeface="Arial" charset="0"/>
              </a:rPr>
              <a:t>KEEP  ONE</a:t>
            </a:r>
          </a:p>
          <a:p>
            <a:pPr algn="ctr" defTabSz="804863" eaLnBrk="0" hangingPunct="0"/>
            <a:endParaRPr lang="en-US" sz="600" b="1">
              <a:latin typeface="Arial" charset="0"/>
            </a:endParaRPr>
          </a:p>
          <a:p>
            <a:pPr algn="ctr" defTabSz="804863" eaLnBrk="0" hangingPunct="0"/>
            <a:r>
              <a:rPr lang="en-US" sz="800" b="1">
                <a:latin typeface="Arial" charset="0"/>
              </a:rPr>
              <a:t>SAFE DEPOSIT BOX KEY</a:t>
            </a:r>
          </a:p>
          <a:p>
            <a:pPr algn="ctr" defTabSz="804863" eaLnBrk="0" hangingPunct="0"/>
            <a:r>
              <a:rPr lang="en-US" sz="800" b="1">
                <a:latin typeface="Arial" charset="0"/>
              </a:rPr>
              <a:t>IN THIS WALLET</a:t>
            </a:r>
          </a:p>
        </p:txBody>
      </p:sp>
      <p:sp>
        <p:nvSpPr>
          <p:cNvPr id="111" name="Rectangle 247"/>
          <p:cNvSpPr>
            <a:spLocks noChangeArrowheads="1"/>
          </p:cNvSpPr>
          <p:nvPr/>
        </p:nvSpPr>
        <p:spPr bwMode="auto">
          <a:xfrm>
            <a:off x="2203452" y="7601523"/>
            <a:ext cx="1544637" cy="693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ctr" defTabSz="804863" eaLnBrk="0" hangingPunct="0"/>
            <a:r>
              <a:rPr lang="en-US" sz="800">
                <a:latin typeface="Arial" charset="0"/>
              </a:rPr>
              <a:t>Loss of keys will cause you</a:t>
            </a:r>
            <a:br>
              <a:rPr lang="en-US" sz="800">
                <a:latin typeface="Arial" charset="0"/>
              </a:rPr>
            </a:br>
            <a:r>
              <a:rPr lang="en-US" sz="800">
                <a:latin typeface="Arial" charset="0"/>
              </a:rPr>
              <a:t>considerable expense.</a:t>
            </a:r>
          </a:p>
          <a:p>
            <a:pPr algn="ctr" defTabSz="804863" eaLnBrk="0" hangingPunct="0"/>
            <a:endParaRPr lang="en-US" sz="800">
              <a:latin typeface="Arial" charset="0"/>
            </a:endParaRPr>
          </a:p>
          <a:p>
            <a:pPr algn="ctr" defTabSz="804863" eaLnBrk="0" hangingPunct="0"/>
            <a:r>
              <a:rPr lang="en-US" sz="800">
                <a:latin typeface="Arial" charset="0"/>
              </a:rPr>
              <a:t>Both keys must be returned to us when box is surrendered.</a:t>
            </a:r>
          </a:p>
        </p:txBody>
      </p:sp>
      <p:sp>
        <p:nvSpPr>
          <p:cNvPr id="112" name="Rectangle 250"/>
          <p:cNvSpPr>
            <a:spLocks noChangeArrowheads="1"/>
          </p:cNvSpPr>
          <p:nvPr/>
        </p:nvSpPr>
        <p:spPr bwMode="auto">
          <a:xfrm>
            <a:off x="2066927" y="8449248"/>
            <a:ext cx="1817687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ctr" defTabSz="804863" eaLnBrk="0" hangingPunct="0"/>
            <a:r>
              <a:rPr lang="en-US" sz="3000" u="sng"/>
              <a:t>FirstBank</a:t>
            </a:r>
          </a:p>
        </p:txBody>
      </p:sp>
      <p:sp>
        <p:nvSpPr>
          <p:cNvPr id="113" name="Rectangle 254"/>
          <p:cNvSpPr>
            <a:spLocks noChangeArrowheads="1"/>
          </p:cNvSpPr>
          <p:nvPr/>
        </p:nvSpPr>
        <p:spPr bwMode="auto">
          <a:xfrm>
            <a:off x="2165352" y="9168386"/>
            <a:ext cx="1639887" cy="15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ctr" defTabSz="804863" eaLnBrk="0" hangingPunct="0"/>
            <a:r>
              <a:rPr lang="en-US" sz="500">
                <a:latin typeface="Univers" charset="0"/>
              </a:rPr>
              <a:t>Member Federal Deposit Insurance Corp.</a:t>
            </a:r>
          </a:p>
        </p:txBody>
      </p:sp>
      <p:sp>
        <p:nvSpPr>
          <p:cNvPr id="114" name="Rectangle 276"/>
          <p:cNvSpPr>
            <a:spLocks noChangeArrowheads="1"/>
          </p:cNvSpPr>
          <p:nvPr/>
        </p:nvSpPr>
        <p:spPr bwMode="auto">
          <a:xfrm rot="10800000">
            <a:off x="2071689" y="9584311"/>
            <a:ext cx="1797050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ctr" defTabSz="804863" eaLnBrk="0" hangingPunct="0"/>
            <a:r>
              <a:rPr lang="en-US" sz="600">
                <a:latin typeface="Arial" charset="0"/>
              </a:rPr>
              <a:t>Bankers Supply, Inc.</a:t>
            </a:r>
          </a:p>
          <a:p>
            <a:pPr algn="ctr" defTabSz="804863" eaLnBrk="0" hangingPunct="0"/>
            <a:r>
              <a:rPr lang="en-US" sz="600">
                <a:latin typeface="Arial" charset="0"/>
              </a:rPr>
              <a:t>Macon, GA 31203</a:t>
            </a:r>
          </a:p>
        </p:txBody>
      </p:sp>
      <p:sp>
        <p:nvSpPr>
          <p:cNvPr id="115" name="Text Box 294"/>
          <p:cNvSpPr txBox="1">
            <a:spLocks noChangeArrowheads="1"/>
          </p:cNvSpPr>
          <p:nvPr/>
        </p:nvSpPr>
        <p:spPr bwMode="auto">
          <a:xfrm>
            <a:off x="1217879" y="9162299"/>
            <a:ext cx="46355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/>
              <a:t># 2843</a:t>
            </a:r>
          </a:p>
        </p:txBody>
      </p:sp>
    </p:spTree>
    <p:extLst>
      <p:ext uri="{BB962C8B-B14F-4D97-AF65-F5344CB8AC3E}">
        <p14:creationId xmlns:p14="http://schemas.microsoft.com/office/powerpoint/2010/main" val="2239180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1341</TotalTime>
  <Words>132</Words>
  <Application>Microsoft Macintosh PowerPoint</Application>
  <PresentationFormat>Custom</PresentationFormat>
  <Paragraphs>48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27</cp:revision>
  <cp:lastPrinted>2012-03-27T18:26:22Z</cp:lastPrinted>
  <dcterms:created xsi:type="dcterms:W3CDTF">2012-03-21T20:17:12Z</dcterms:created>
  <dcterms:modified xsi:type="dcterms:W3CDTF">2012-04-02T12:22:06Z</dcterms:modified>
</cp:coreProperties>
</file>