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848" y="1344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4/2/12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 rot="5400000">
            <a:off x="-342900" y="342900"/>
            <a:ext cx="10287000" cy="96012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2" name="Rectangle 245"/>
          <p:cNvSpPr>
            <a:spLocks noChangeArrowheads="1"/>
          </p:cNvSpPr>
          <p:nvPr/>
        </p:nvSpPr>
        <p:spPr bwMode="auto">
          <a:xfrm>
            <a:off x="6757195" y="1735780"/>
            <a:ext cx="1397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/>
            <a:r>
              <a:rPr lang="en-US" sz="1100" b="1">
                <a:latin typeface="Arial" charset="0"/>
              </a:rPr>
              <a:t>KEEP  ONE</a:t>
            </a:r>
          </a:p>
          <a:p>
            <a:pPr algn="ctr" defTabSz="804863" eaLnBrk="0" hangingPunct="0"/>
            <a:endParaRPr lang="en-US" sz="600" b="1">
              <a:latin typeface="Arial" charset="0"/>
            </a:endParaRP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IN THIS WALLET</a:t>
            </a:r>
          </a:p>
        </p:txBody>
      </p:sp>
      <p:sp>
        <p:nvSpPr>
          <p:cNvPr id="73" name="Rectangle 247"/>
          <p:cNvSpPr>
            <a:spLocks noChangeArrowheads="1"/>
          </p:cNvSpPr>
          <p:nvPr/>
        </p:nvSpPr>
        <p:spPr bwMode="auto">
          <a:xfrm>
            <a:off x="6673058" y="2477142"/>
            <a:ext cx="1544637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800">
                <a:latin typeface="Arial" charset="0"/>
              </a:rPr>
              <a:t>Loss of keys will cause you</a:t>
            </a:r>
            <a:br>
              <a:rPr lang="en-US" sz="800">
                <a:latin typeface="Arial" charset="0"/>
              </a:rPr>
            </a:br>
            <a:r>
              <a:rPr lang="en-US" sz="800">
                <a:latin typeface="Arial" charset="0"/>
              </a:rPr>
              <a:t>considerable expense.</a:t>
            </a:r>
          </a:p>
          <a:p>
            <a:pPr algn="ctr" defTabSz="804863" eaLnBrk="0" hangingPunct="0"/>
            <a:endParaRPr lang="en-US" sz="800">
              <a:latin typeface="Arial" charset="0"/>
            </a:endParaRPr>
          </a:p>
          <a:p>
            <a:pPr algn="ctr" defTabSz="804863" eaLnBrk="0" hangingPunct="0"/>
            <a:r>
              <a:rPr lang="en-US" sz="800">
                <a:latin typeface="Arial" charset="0"/>
              </a:rPr>
              <a:t>Both keys must be returned to us when box is surrendered.</a:t>
            </a:r>
          </a:p>
        </p:txBody>
      </p:sp>
      <p:sp>
        <p:nvSpPr>
          <p:cNvPr id="74" name="Rectangle 250"/>
          <p:cNvSpPr>
            <a:spLocks noChangeArrowheads="1"/>
          </p:cNvSpPr>
          <p:nvPr/>
        </p:nvSpPr>
        <p:spPr bwMode="auto">
          <a:xfrm>
            <a:off x="6536533" y="3324867"/>
            <a:ext cx="181768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3000" u="sng"/>
              <a:t>FirstBank</a:t>
            </a:r>
          </a:p>
        </p:txBody>
      </p:sp>
      <p:sp>
        <p:nvSpPr>
          <p:cNvPr id="75" name="Rectangle 254"/>
          <p:cNvSpPr>
            <a:spLocks noChangeArrowheads="1"/>
          </p:cNvSpPr>
          <p:nvPr/>
        </p:nvSpPr>
        <p:spPr bwMode="auto">
          <a:xfrm>
            <a:off x="6634958" y="4044005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500">
                <a:latin typeface="Univers" charset="0"/>
              </a:rPr>
              <a:t>Member Federal Deposit Insurance Corp.</a:t>
            </a:r>
          </a:p>
        </p:txBody>
      </p:sp>
      <p:sp>
        <p:nvSpPr>
          <p:cNvPr id="76" name="Rectangle 276"/>
          <p:cNvSpPr>
            <a:spLocks noChangeArrowheads="1"/>
          </p:cNvSpPr>
          <p:nvPr/>
        </p:nvSpPr>
        <p:spPr bwMode="auto">
          <a:xfrm rot="10800000">
            <a:off x="6541295" y="4459930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Bankers Supply, Inc.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Macon, GA 31203</a:t>
            </a:r>
          </a:p>
        </p:txBody>
      </p:sp>
      <p:sp>
        <p:nvSpPr>
          <p:cNvPr id="77" name="Text Box 294"/>
          <p:cNvSpPr txBox="1">
            <a:spLocks noChangeArrowheads="1"/>
          </p:cNvSpPr>
          <p:nvPr/>
        </p:nvSpPr>
        <p:spPr bwMode="auto">
          <a:xfrm>
            <a:off x="5687485" y="4037918"/>
            <a:ext cx="463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2843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1592264" y="1096016"/>
            <a:ext cx="2738438" cy="3651250"/>
            <a:chOff x="1597025" y="950439"/>
            <a:chExt cx="2738438" cy="3651250"/>
          </a:xfrm>
        </p:grpSpPr>
        <p:sp>
          <p:nvSpPr>
            <p:cNvPr id="7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83" name="Rectangle 245"/>
          <p:cNvSpPr>
            <a:spLocks noChangeArrowheads="1"/>
          </p:cNvSpPr>
          <p:nvPr/>
        </p:nvSpPr>
        <p:spPr bwMode="auto">
          <a:xfrm>
            <a:off x="2274889" y="1735780"/>
            <a:ext cx="1397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/>
            <a:r>
              <a:rPr lang="en-US" sz="1100" b="1">
                <a:latin typeface="Arial" charset="0"/>
              </a:rPr>
              <a:t>KEEP  ONE</a:t>
            </a:r>
          </a:p>
          <a:p>
            <a:pPr algn="ctr" defTabSz="804863" eaLnBrk="0" hangingPunct="0"/>
            <a:endParaRPr lang="en-US" sz="600" b="1">
              <a:latin typeface="Arial" charset="0"/>
            </a:endParaRP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IN THIS WALLET</a:t>
            </a:r>
          </a:p>
        </p:txBody>
      </p:sp>
      <p:sp>
        <p:nvSpPr>
          <p:cNvPr id="84" name="Rectangle 247"/>
          <p:cNvSpPr>
            <a:spLocks noChangeArrowheads="1"/>
          </p:cNvSpPr>
          <p:nvPr/>
        </p:nvSpPr>
        <p:spPr bwMode="auto">
          <a:xfrm>
            <a:off x="2190752" y="2477142"/>
            <a:ext cx="1544637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800">
                <a:latin typeface="Arial" charset="0"/>
              </a:rPr>
              <a:t>Loss of keys will cause you</a:t>
            </a:r>
            <a:br>
              <a:rPr lang="en-US" sz="800">
                <a:latin typeface="Arial" charset="0"/>
              </a:rPr>
            </a:br>
            <a:r>
              <a:rPr lang="en-US" sz="800">
                <a:latin typeface="Arial" charset="0"/>
              </a:rPr>
              <a:t>considerable expense.</a:t>
            </a:r>
          </a:p>
          <a:p>
            <a:pPr algn="ctr" defTabSz="804863" eaLnBrk="0" hangingPunct="0"/>
            <a:endParaRPr lang="en-US" sz="800">
              <a:latin typeface="Arial" charset="0"/>
            </a:endParaRPr>
          </a:p>
          <a:p>
            <a:pPr algn="ctr" defTabSz="804863" eaLnBrk="0" hangingPunct="0"/>
            <a:r>
              <a:rPr lang="en-US" sz="800">
                <a:latin typeface="Arial" charset="0"/>
              </a:rPr>
              <a:t>Both keys must be returned to us when box is surrendered.</a:t>
            </a:r>
          </a:p>
        </p:txBody>
      </p:sp>
      <p:sp>
        <p:nvSpPr>
          <p:cNvPr id="85" name="Rectangle 250"/>
          <p:cNvSpPr>
            <a:spLocks noChangeArrowheads="1"/>
          </p:cNvSpPr>
          <p:nvPr/>
        </p:nvSpPr>
        <p:spPr bwMode="auto">
          <a:xfrm>
            <a:off x="2054227" y="3324867"/>
            <a:ext cx="181768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3000" u="sng"/>
              <a:t>FirstBank</a:t>
            </a:r>
          </a:p>
        </p:txBody>
      </p:sp>
      <p:sp>
        <p:nvSpPr>
          <p:cNvPr id="86" name="Rectangle 254"/>
          <p:cNvSpPr>
            <a:spLocks noChangeArrowheads="1"/>
          </p:cNvSpPr>
          <p:nvPr/>
        </p:nvSpPr>
        <p:spPr bwMode="auto">
          <a:xfrm>
            <a:off x="2152652" y="4044005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500">
                <a:latin typeface="Univers" charset="0"/>
              </a:rPr>
              <a:t>Member Federal Deposit Insurance Corp.</a:t>
            </a:r>
          </a:p>
        </p:txBody>
      </p:sp>
      <p:sp>
        <p:nvSpPr>
          <p:cNvPr id="87" name="Rectangle 276"/>
          <p:cNvSpPr>
            <a:spLocks noChangeArrowheads="1"/>
          </p:cNvSpPr>
          <p:nvPr/>
        </p:nvSpPr>
        <p:spPr bwMode="auto">
          <a:xfrm rot="10800000">
            <a:off x="2058989" y="4459930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Bankers Supply, Inc.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Macon, GA 31203</a:t>
            </a:r>
          </a:p>
        </p:txBody>
      </p:sp>
      <p:sp>
        <p:nvSpPr>
          <p:cNvPr id="88" name="Text Box 294"/>
          <p:cNvSpPr txBox="1">
            <a:spLocks noChangeArrowheads="1"/>
          </p:cNvSpPr>
          <p:nvPr/>
        </p:nvSpPr>
        <p:spPr bwMode="auto">
          <a:xfrm>
            <a:off x="1205179" y="4037918"/>
            <a:ext cx="463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2843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1609725" y="6220397"/>
            <a:ext cx="2738438" cy="3651250"/>
            <a:chOff x="1597025" y="950439"/>
            <a:chExt cx="2738438" cy="3651250"/>
          </a:xfrm>
        </p:grpSpPr>
        <p:sp>
          <p:nvSpPr>
            <p:cNvPr id="9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087270" y="6220397"/>
            <a:ext cx="2738438" cy="3651250"/>
            <a:chOff x="1597025" y="950439"/>
            <a:chExt cx="2738438" cy="3651250"/>
          </a:xfrm>
        </p:grpSpPr>
        <p:sp>
          <p:nvSpPr>
            <p:cNvPr id="9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99" name="Rectangle 245"/>
          <p:cNvSpPr>
            <a:spLocks noChangeArrowheads="1"/>
          </p:cNvSpPr>
          <p:nvPr/>
        </p:nvSpPr>
        <p:spPr bwMode="auto">
          <a:xfrm>
            <a:off x="6769895" y="6860161"/>
            <a:ext cx="1397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/>
            <a:r>
              <a:rPr lang="en-US" sz="1100" b="1">
                <a:latin typeface="Arial" charset="0"/>
              </a:rPr>
              <a:t>KEEP  ONE</a:t>
            </a:r>
          </a:p>
          <a:p>
            <a:pPr algn="ctr" defTabSz="804863" eaLnBrk="0" hangingPunct="0"/>
            <a:endParaRPr lang="en-US" sz="600" b="1">
              <a:latin typeface="Arial" charset="0"/>
            </a:endParaRP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IN THIS WALLET</a:t>
            </a:r>
          </a:p>
        </p:txBody>
      </p:sp>
      <p:sp>
        <p:nvSpPr>
          <p:cNvPr id="100" name="Rectangle 247"/>
          <p:cNvSpPr>
            <a:spLocks noChangeArrowheads="1"/>
          </p:cNvSpPr>
          <p:nvPr/>
        </p:nvSpPr>
        <p:spPr bwMode="auto">
          <a:xfrm>
            <a:off x="6685758" y="7601523"/>
            <a:ext cx="1544637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800">
                <a:latin typeface="Arial" charset="0"/>
              </a:rPr>
              <a:t>Loss of keys will cause you</a:t>
            </a:r>
            <a:br>
              <a:rPr lang="en-US" sz="800">
                <a:latin typeface="Arial" charset="0"/>
              </a:rPr>
            </a:br>
            <a:r>
              <a:rPr lang="en-US" sz="800">
                <a:latin typeface="Arial" charset="0"/>
              </a:rPr>
              <a:t>considerable expense.</a:t>
            </a:r>
          </a:p>
          <a:p>
            <a:pPr algn="ctr" defTabSz="804863" eaLnBrk="0" hangingPunct="0"/>
            <a:endParaRPr lang="en-US" sz="800">
              <a:latin typeface="Arial" charset="0"/>
            </a:endParaRPr>
          </a:p>
          <a:p>
            <a:pPr algn="ctr" defTabSz="804863" eaLnBrk="0" hangingPunct="0"/>
            <a:r>
              <a:rPr lang="en-US" sz="800">
                <a:latin typeface="Arial" charset="0"/>
              </a:rPr>
              <a:t>Both keys must be returned to us when box is surrendered.</a:t>
            </a:r>
          </a:p>
        </p:txBody>
      </p:sp>
      <p:sp>
        <p:nvSpPr>
          <p:cNvPr id="101" name="Rectangle 250"/>
          <p:cNvSpPr>
            <a:spLocks noChangeArrowheads="1"/>
          </p:cNvSpPr>
          <p:nvPr/>
        </p:nvSpPr>
        <p:spPr bwMode="auto">
          <a:xfrm>
            <a:off x="6549233" y="8449248"/>
            <a:ext cx="181768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3000" u="sng"/>
              <a:t>FirstBank</a:t>
            </a:r>
          </a:p>
        </p:txBody>
      </p:sp>
      <p:sp>
        <p:nvSpPr>
          <p:cNvPr id="102" name="Rectangle 254"/>
          <p:cNvSpPr>
            <a:spLocks noChangeArrowheads="1"/>
          </p:cNvSpPr>
          <p:nvPr/>
        </p:nvSpPr>
        <p:spPr bwMode="auto">
          <a:xfrm>
            <a:off x="6647658" y="9168386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500">
                <a:latin typeface="Univers" charset="0"/>
              </a:rPr>
              <a:t>Member Federal Deposit Insurance Corp.</a:t>
            </a:r>
          </a:p>
        </p:txBody>
      </p:sp>
      <p:sp>
        <p:nvSpPr>
          <p:cNvPr id="103" name="Rectangle 276"/>
          <p:cNvSpPr>
            <a:spLocks noChangeArrowheads="1"/>
          </p:cNvSpPr>
          <p:nvPr/>
        </p:nvSpPr>
        <p:spPr bwMode="auto">
          <a:xfrm rot="10800000">
            <a:off x="6553995" y="9584311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Bankers Supply, Inc.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Macon, GA 31203</a:t>
            </a:r>
          </a:p>
        </p:txBody>
      </p:sp>
      <p:sp>
        <p:nvSpPr>
          <p:cNvPr id="104" name="Text Box 294"/>
          <p:cNvSpPr txBox="1">
            <a:spLocks noChangeArrowheads="1"/>
          </p:cNvSpPr>
          <p:nvPr/>
        </p:nvSpPr>
        <p:spPr bwMode="auto">
          <a:xfrm>
            <a:off x="5700185" y="9162299"/>
            <a:ext cx="463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2843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1604964" y="6220397"/>
            <a:ext cx="2738438" cy="3651250"/>
            <a:chOff x="1597025" y="950439"/>
            <a:chExt cx="2738438" cy="3651250"/>
          </a:xfrm>
        </p:grpSpPr>
        <p:sp>
          <p:nvSpPr>
            <p:cNvPr id="106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7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8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9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0" name="Rectangle 245"/>
          <p:cNvSpPr>
            <a:spLocks noChangeArrowheads="1"/>
          </p:cNvSpPr>
          <p:nvPr/>
        </p:nvSpPr>
        <p:spPr bwMode="auto">
          <a:xfrm>
            <a:off x="2287589" y="6860161"/>
            <a:ext cx="13970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962" tIns="41275" rIns="80962" bIns="41275">
            <a:spAutoFit/>
          </a:bodyPr>
          <a:lstStyle/>
          <a:p>
            <a:pPr algn="ctr" defTabSz="804863" eaLnBrk="0" hangingPunct="0"/>
            <a:r>
              <a:rPr lang="en-US" sz="1100" b="1">
                <a:latin typeface="Arial" charset="0"/>
              </a:rPr>
              <a:t>KEEP  ONE</a:t>
            </a:r>
          </a:p>
          <a:p>
            <a:pPr algn="ctr" defTabSz="804863" eaLnBrk="0" hangingPunct="0"/>
            <a:endParaRPr lang="en-US" sz="600" b="1">
              <a:latin typeface="Arial" charset="0"/>
            </a:endParaRP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SAFE DEPOSIT BOX KEY</a:t>
            </a:r>
          </a:p>
          <a:p>
            <a:pPr algn="ctr" defTabSz="804863" eaLnBrk="0" hangingPunct="0"/>
            <a:r>
              <a:rPr lang="en-US" sz="800" b="1">
                <a:latin typeface="Arial" charset="0"/>
              </a:rPr>
              <a:t>IN THIS WALLET</a:t>
            </a:r>
          </a:p>
        </p:txBody>
      </p:sp>
      <p:sp>
        <p:nvSpPr>
          <p:cNvPr id="111" name="Rectangle 247"/>
          <p:cNvSpPr>
            <a:spLocks noChangeArrowheads="1"/>
          </p:cNvSpPr>
          <p:nvPr/>
        </p:nvSpPr>
        <p:spPr bwMode="auto">
          <a:xfrm>
            <a:off x="2203452" y="7601523"/>
            <a:ext cx="1544637" cy="69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800">
                <a:latin typeface="Arial" charset="0"/>
              </a:rPr>
              <a:t>Loss of keys will cause you</a:t>
            </a:r>
            <a:br>
              <a:rPr lang="en-US" sz="800">
                <a:latin typeface="Arial" charset="0"/>
              </a:rPr>
            </a:br>
            <a:r>
              <a:rPr lang="en-US" sz="800">
                <a:latin typeface="Arial" charset="0"/>
              </a:rPr>
              <a:t>considerable expense.</a:t>
            </a:r>
          </a:p>
          <a:p>
            <a:pPr algn="ctr" defTabSz="804863" eaLnBrk="0" hangingPunct="0"/>
            <a:endParaRPr lang="en-US" sz="800">
              <a:latin typeface="Arial" charset="0"/>
            </a:endParaRPr>
          </a:p>
          <a:p>
            <a:pPr algn="ctr" defTabSz="804863" eaLnBrk="0" hangingPunct="0"/>
            <a:r>
              <a:rPr lang="en-US" sz="800">
                <a:latin typeface="Arial" charset="0"/>
              </a:rPr>
              <a:t>Both keys must be returned to us when box is surrendered.</a:t>
            </a:r>
          </a:p>
        </p:txBody>
      </p:sp>
      <p:sp>
        <p:nvSpPr>
          <p:cNvPr id="112" name="Rectangle 250"/>
          <p:cNvSpPr>
            <a:spLocks noChangeArrowheads="1"/>
          </p:cNvSpPr>
          <p:nvPr/>
        </p:nvSpPr>
        <p:spPr bwMode="auto">
          <a:xfrm>
            <a:off x="2066927" y="8449248"/>
            <a:ext cx="181768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3000" u="sng"/>
              <a:t>FirstBank</a:t>
            </a:r>
          </a:p>
        </p:txBody>
      </p:sp>
      <p:sp>
        <p:nvSpPr>
          <p:cNvPr id="113" name="Rectangle 254"/>
          <p:cNvSpPr>
            <a:spLocks noChangeArrowheads="1"/>
          </p:cNvSpPr>
          <p:nvPr/>
        </p:nvSpPr>
        <p:spPr bwMode="auto">
          <a:xfrm>
            <a:off x="2165352" y="9168386"/>
            <a:ext cx="16398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500">
                <a:latin typeface="Univers" charset="0"/>
              </a:rPr>
              <a:t>Member Federal Deposit Insurance Corp.</a:t>
            </a:r>
          </a:p>
        </p:txBody>
      </p:sp>
      <p:sp>
        <p:nvSpPr>
          <p:cNvPr id="114" name="Rectangle 276"/>
          <p:cNvSpPr>
            <a:spLocks noChangeArrowheads="1"/>
          </p:cNvSpPr>
          <p:nvPr/>
        </p:nvSpPr>
        <p:spPr bwMode="auto">
          <a:xfrm rot="10800000">
            <a:off x="2071689" y="9584311"/>
            <a:ext cx="17970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600">
                <a:latin typeface="Arial" charset="0"/>
              </a:rPr>
              <a:t>Bankers Supply, Inc.</a:t>
            </a:r>
          </a:p>
          <a:p>
            <a:pPr algn="ctr" defTabSz="804863" eaLnBrk="0" hangingPunct="0"/>
            <a:r>
              <a:rPr lang="en-US" sz="600">
                <a:latin typeface="Arial" charset="0"/>
              </a:rPr>
              <a:t>Macon, GA 31203</a:t>
            </a:r>
          </a:p>
        </p:txBody>
      </p:sp>
      <p:sp>
        <p:nvSpPr>
          <p:cNvPr id="115" name="Text Box 294"/>
          <p:cNvSpPr txBox="1">
            <a:spLocks noChangeArrowheads="1"/>
          </p:cNvSpPr>
          <p:nvPr/>
        </p:nvSpPr>
        <p:spPr bwMode="auto">
          <a:xfrm>
            <a:off x="1217879" y="9162299"/>
            <a:ext cx="4635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2843</a:t>
            </a:r>
          </a:p>
        </p:txBody>
      </p: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132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27</cp:revision>
  <cp:lastPrinted>2012-03-27T18:26:22Z</cp:lastPrinted>
  <dcterms:created xsi:type="dcterms:W3CDTF">2012-03-21T20:17:12Z</dcterms:created>
  <dcterms:modified xsi:type="dcterms:W3CDTF">2012-04-02T12:22:06Z</dcterms:modified>
</cp:coreProperties>
</file>