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016" y="112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694680" y="1100790"/>
            <a:ext cx="3273108" cy="3754432"/>
            <a:chOff x="9834880" y="2711456"/>
            <a:chExt cx="3273108" cy="3754432"/>
          </a:xfrm>
        </p:grpSpPr>
        <p:sp>
          <p:nvSpPr>
            <p:cNvPr id="72" name="Rectangle 245"/>
            <p:cNvSpPr>
              <a:spLocks noChangeArrowheads="1"/>
            </p:cNvSpPr>
            <p:nvPr/>
          </p:nvSpPr>
          <p:spPr bwMode="auto">
            <a:xfrm>
              <a:off x="10812463" y="3367088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73" name="Line 246"/>
            <p:cNvSpPr>
              <a:spLocks noChangeShapeType="1"/>
            </p:cNvSpPr>
            <p:nvPr/>
          </p:nvSpPr>
          <p:spPr bwMode="auto">
            <a:xfrm>
              <a:off x="11383963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247"/>
            <p:cNvSpPr>
              <a:spLocks noChangeArrowheads="1"/>
            </p:cNvSpPr>
            <p:nvPr/>
          </p:nvSpPr>
          <p:spPr bwMode="auto">
            <a:xfrm>
              <a:off x="10841038" y="4184650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75" name="Oval 248"/>
            <p:cNvSpPr>
              <a:spLocks noChangeArrowheads="1"/>
            </p:cNvSpPr>
            <p:nvPr/>
          </p:nvSpPr>
          <p:spPr bwMode="auto">
            <a:xfrm>
              <a:off x="11557000" y="4824413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250"/>
            <p:cNvSpPr>
              <a:spLocks noChangeArrowheads="1"/>
            </p:cNvSpPr>
            <p:nvPr/>
          </p:nvSpPr>
          <p:spPr bwMode="auto">
            <a:xfrm>
              <a:off x="10666413" y="5024438"/>
              <a:ext cx="1817687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NATIONAL BANK</a:t>
              </a:r>
            </a:p>
            <a:p>
              <a:pPr algn="ctr" defTabSz="804863" eaLnBrk="0" hangingPunct="0"/>
              <a:r>
                <a:rPr lang="en-US" sz="1000" b="1"/>
                <a:t>OF COMMERCE</a:t>
              </a:r>
            </a:p>
            <a:p>
              <a:pPr algn="ctr" defTabSz="804863" eaLnBrk="0" hangingPunct="0"/>
              <a:r>
                <a:rPr lang="en-US" sz="700"/>
                <a:t>CHILDRESS, PAMPA, SHAMROCK</a:t>
              </a:r>
            </a:p>
            <a:p>
              <a:pPr algn="ctr" defTabSz="804863" eaLnBrk="0" hangingPunct="0"/>
              <a:r>
                <a:rPr lang="en-US" sz="700"/>
                <a:t>TEXAS</a:t>
              </a:r>
            </a:p>
          </p:txBody>
        </p:sp>
        <p:sp>
          <p:nvSpPr>
            <p:cNvPr id="77" name="Rectangle 252"/>
            <p:cNvSpPr>
              <a:spLocks noChangeArrowheads="1"/>
            </p:cNvSpPr>
            <p:nvPr/>
          </p:nvSpPr>
          <p:spPr bwMode="auto">
            <a:xfrm rot="16200000">
              <a:off x="11714163" y="4024313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BEST ASSURANCE to FINANCIAL SECURITY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is 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 with us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TODAY</a:t>
              </a:r>
            </a:p>
          </p:txBody>
        </p:sp>
        <p:sp>
          <p:nvSpPr>
            <p:cNvPr id="78" name="Rectangle 254"/>
            <p:cNvSpPr>
              <a:spLocks noChangeArrowheads="1"/>
            </p:cNvSpPr>
            <p:nvPr/>
          </p:nvSpPr>
          <p:spPr bwMode="auto">
            <a:xfrm>
              <a:off x="10764838" y="5662613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79" name="Text Box 277"/>
            <p:cNvSpPr txBox="1">
              <a:spLocks noChangeArrowheads="1"/>
            </p:cNvSpPr>
            <p:nvPr/>
          </p:nvSpPr>
          <p:spPr bwMode="auto">
            <a:xfrm rot="10800000">
              <a:off x="10675938" y="6005513"/>
              <a:ext cx="1820862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/>
              <a:r>
                <a:rPr lang="en-US" sz="600">
                  <a:latin typeface="Arial" charset="0"/>
                </a:rPr>
                <a:t>Fairfield, NJ</a:t>
              </a:r>
            </a:p>
            <a:p>
              <a:pPr algn="ctr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/>
              <a:r>
                <a:rPr lang="en-US" sz="600">
                  <a:latin typeface="Arial" charset="0"/>
                </a:rPr>
                <a:t> Form KW    Key Wallet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834880" y="5669280"/>
              <a:ext cx="4667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2518</a:t>
              </a:r>
              <a:endParaRPr lang="en-US" sz="800" dirty="0"/>
            </a:p>
          </p:txBody>
        </p:sp>
        <p:grpSp>
          <p:nvGrpSpPr>
            <p:cNvPr id="81" name="Group 180"/>
            <p:cNvGrpSpPr>
              <a:grpSpLocks/>
            </p:cNvGrpSpPr>
            <p:nvPr/>
          </p:nvGrpSpPr>
          <p:grpSpPr bwMode="auto">
            <a:xfrm>
              <a:off x="12587131" y="6003931"/>
              <a:ext cx="358775" cy="358775"/>
              <a:chOff x="6336" y="3858"/>
              <a:chExt cx="226" cy="226"/>
            </a:xfrm>
          </p:grpSpPr>
          <p:sp>
            <p:nvSpPr>
              <p:cNvPr id="82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" name="Group 183"/>
            <p:cNvGrpSpPr>
              <a:grpSpLocks/>
            </p:cNvGrpSpPr>
            <p:nvPr/>
          </p:nvGrpSpPr>
          <p:grpSpPr bwMode="auto">
            <a:xfrm>
              <a:off x="10207469" y="2711456"/>
              <a:ext cx="358775" cy="358775"/>
              <a:chOff x="6336" y="3858"/>
              <a:chExt cx="226" cy="226"/>
            </a:xfrm>
          </p:grpSpPr>
          <p:sp>
            <p:nvSpPr>
              <p:cNvPr id="85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1224280" y="1100790"/>
            <a:ext cx="3273108" cy="3754432"/>
            <a:chOff x="9834880" y="2711456"/>
            <a:chExt cx="3273108" cy="3754432"/>
          </a:xfrm>
        </p:grpSpPr>
        <p:sp>
          <p:nvSpPr>
            <p:cNvPr id="89" name="Rectangle 245"/>
            <p:cNvSpPr>
              <a:spLocks noChangeArrowheads="1"/>
            </p:cNvSpPr>
            <p:nvPr/>
          </p:nvSpPr>
          <p:spPr bwMode="auto">
            <a:xfrm>
              <a:off x="10812463" y="3367088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90" name="Line 246"/>
            <p:cNvSpPr>
              <a:spLocks noChangeShapeType="1"/>
            </p:cNvSpPr>
            <p:nvPr/>
          </p:nvSpPr>
          <p:spPr bwMode="auto">
            <a:xfrm>
              <a:off x="11383963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247"/>
            <p:cNvSpPr>
              <a:spLocks noChangeArrowheads="1"/>
            </p:cNvSpPr>
            <p:nvPr/>
          </p:nvSpPr>
          <p:spPr bwMode="auto">
            <a:xfrm>
              <a:off x="10841038" y="4184650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92" name="Oval 248"/>
            <p:cNvSpPr>
              <a:spLocks noChangeArrowheads="1"/>
            </p:cNvSpPr>
            <p:nvPr/>
          </p:nvSpPr>
          <p:spPr bwMode="auto">
            <a:xfrm>
              <a:off x="11557000" y="4824413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250"/>
            <p:cNvSpPr>
              <a:spLocks noChangeArrowheads="1"/>
            </p:cNvSpPr>
            <p:nvPr/>
          </p:nvSpPr>
          <p:spPr bwMode="auto">
            <a:xfrm>
              <a:off x="10666413" y="5024438"/>
              <a:ext cx="1817687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NATIONAL BANK</a:t>
              </a:r>
            </a:p>
            <a:p>
              <a:pPr algn="ctr" defTabSz="804863" eaLnBrk="0" hangingPunct="0"/>
              <a:r>
                <a:rPr lang="en-US" sz="1000" b="1"/>
                <a:t>OF COMMERCE</a:t>
              </a:r>
            </a:p>
            <a:p>
              <a:pPr algn="ctr" defTabSz="804863" eaLnBrk="0" hangingPunct="0"/>
              <a:r>
                <a:rPr lang="en-US" sz="700"/>
                <a:t>CHILDRESS, PAMPA, SHAMROCK</a:t>
              </a:r>
            </a:p>
            <a:p>
              <a:pPr algn="ctr" defTabSz="804863" eaLnBrk="0" hangingPunct="0"/>
              <a:r>
                <a:rPr lang="en-US" sz="700"/>
                <a:t>TEXAS</a:t>
              </a:r>
            </a:p>
          </p:txBody>
        </p:sp>
        <p:sp>
          <p:nvSpPr>
            <p:cNvPr id="94" name="Rectangle 252"/>
            <p:cNvSpPr>
              <a:spLocks noChangeArrowheads="1"/>
            </p:cNvSpPr>
            <p:nvPr/>
          </p:nvSpPr>
          <p:spPr bwMode="auto">
            <a:xfrm rot="16200000">
              <a:off x="11714163" y="4024313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BEST ASSURANCE to FINANCIAL SECURITY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is 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 with us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TODAY</a:t>
              </a:r>
            </a:p>
          </p:txBody>
        </p:sp>
        <p:sp>
          <p:nvSpPr>
            <p:cNvPr id="95" name="Rectangle 254"/>
            <p:cNvSpPr>
              <a:spLocks noChangeArrowheads="1"/>
            </p:cNvSpPr>
            <p:nvPr/>
          </p:nvSpPr>
          <p:spPr bwMode="auto">
            <a:xfrm>
              <a:off x="10764838" y="5662613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96" name="Text Box 277"/>
            <p:cNvSpPr txBox="1">
              <a:spLocks noChangeArrowheads="1"/>
            </p:cNvSpPr>
            <p:nvPr/>
          </p:nvSpPr>
          <p:spPr bwMode="auto">
            <a:xfrm rot="10800000">
              <a:off x="10675938" y="6005513"/>
              <a:ext cx="1820862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/>
              <a:r>
                <a:rPr lang="en-US" sz="600">
                  <a:latin typeface="Arial" charset="0"/>
                </a:rPr>
                <a:t>Fairfield, NJ</a:t>
              </a:r>
            </a:p>
            <a:p>
              <a:pPr algn="ctr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/>
              <a:r>
                <a:rPr lang="en-US" sz="600">
                  <a:latin typeface="Arial" charset="0"/>
                </a:rPr>
                <a:t> Form KW    Key Wallet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834880" y="5669280"/>
              <a:ext cx="4667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2518</a:t>
              </a:r>
              <a:endParaRPr lang="en-US" sz="800" dirty="0"/>
            </a:p>
          </p:txBody>
        </p:sp>
        <p:grpSp>
          <p:nvGrpSpPr>
            <p:cNvPr id="98" name="Group 180"/>
            <p:cNvGrpSpPr>
              <a:grpSpLocks/>
            </p:cNvGrpSpPr>
            <p:nvPr/>
          </p:nvGrpSpPr>
          <p:grpSpPr bwMode="auto">
            <a:xfrm>
              <a:off x="12587131" y="6003931"/>
              <a:ext cx="358775" cy="358775"/>
              <a:chOff x="6336" y="3858"/>
              <a:chExt cx="226" cy="226"/>
            </a:xfrm>
          </p:grpSpPr>
          <p:sp>
            <p:nvSpPr>
              <p:cNvPr id="102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183"/>
            <p:cNvGrpSpPr>
              <a:grpSpLocks/>
            </p:cNvGrpSpPr>
            <p:nvPr/>
          </p:nvGrpSpPr>
          <p:grpSpPr bwMode="auto">
            <a:xfrm>
              <a:off x="10207469" y="2711456"/>
              <a:ext cx="358775" cy="358775"/>
              <a:chOff x="6336" y="3858"/>
              <a:chExt cx="226" cy="226"/>
            </a:xfrm>
          </p:grpSpPr>
          <p:sp>
            <p:nvSpPr>
              <p:cNvPr id="100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697698" y="6217221"/>
            <a:ext cx="3273108" cy="3754432"/>
            <a:chOff x="9834880" y="2711456"/>
            <a:chExt cx="3273108" cy="3754432"/>
          </a:xfrm>
        </p:grpSpPr>
        <p:sp>
          <p:nvSpPr>
            <p:cNvPr id="105" name="Rectangle 245"/>
            <p:cNvSpPr>
              <a:spLocks noChangeArrowheads="1"/>
            </p:cNvSpPr>
            <p:nvPr/>
          </p:nvSpPr>
          <p:spPr bwMode="auto">
            <a:xfrm>
              <a:off x="10812463" y="3367088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06" name="Line 246"/>
            <p:cNvSpPr>
              <a:spLocks noChangeShapeType="1"/>
            </p:cNvSpPr>
            <p:nvPr/>
          </p:nvSpPr>
          <p:spPr bwMode="auto">
            <a:xfrm>
              <a:off x="11383963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247"/>
            <p:cNvSpPr>
              <a:spLocks noChangeArrowheads="1"/>
            </p:cNvSpPr>
            <p:nvPr/>
          </p:nvSpPr>
          <p:spPr bwMode="auto">
            <a:xfrm>
              <a:off x="10841038" y="4184650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08" name="Oval 248"/>
            <p:cNvSpPr>
              <a:spLocks noChangeArrowheads="1"/>
            </p:cNvSpPr>
            <p:nvPr/>
          </p:nvSpPr>
          <p:spPr bwMode="auto">
            <a:xfrm>
              <a:off x="11557000" y="4824413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50"/>
            <p:cNvSpPr>
              <a:spLocks noChangeArrowheads="1"/>
            </p:cNvSpPr>
            <p:nvPr/>
          </p:nvSpPr>
          <p:spPr bwMode="auto">
            <a:xfrm>
              <a:off x="10666413" y="5024438"/>
              <a:ext cx="1817687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NATIONAL BANK</a:t>
              </a:r>
            </a:p>
            <a:p>
              <a:pPr algn="ctr" defTabSz="804863" eaLnBrk="0" hangingPunct="0"/>
              <a:r>
                <a:rPr lang="en-US" sz="1000" b="1"/>
                <a:t>OF COMMERCE</a:t>
              </a:r>
            </a:p>
            <a:p>
              <a:pPr algn="ctr" defTabSz="804863" eaLnBrk="0" hangingPunct="0"/>
              <a:r>
                <a:rPr lang="en-US" sz="700"/>
                <a:t>CHILDRESS, PAMPA, SHAMROCK</a:t>
              </a:r>
            </a:p>
            <a:p>
              <a:pPr algn="ctr" defTabSz="804863" eaLnBrk="0" hangingPunct="0"/>
              <a:r>
                <a:rPr lang="en-US" sz="700"/>
                <a:t>TEXAS</a:t>
              </a:r>
            </a:p>
          </p:txBody>
        </p:sp>
        <p:sp>
          <p:nvSpPr>
            <p:cNvPr id="110" name="Rectangle 252"/>
            <p:cNvSpPr>
              <a:spLocks noChangeArrowheads="1"/>
            </p:cNvSpPr>
            <p:nvPr/>
          </p:nvSpPr>
          <p:spPr bwMode="auto">
            <a:xfrm rot="16200000">
              <a:off x="11714163" y="4024313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BEST ASSURANCE to FINANCIAL SECURITY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is 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 with us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TODAY</a:t>
              </a:r>
            </a:p>
          </p:txBody>
        </p:sp>
        <p:sp>
          <p:nvSpPr>
            <p:cNvPr id="111" name="Rectangle 254"/>
            <p:cNvSpPr>
              <a:spLocks noChangeArrowheads="1"/>
            </p:cNvSpPr>
            <p:nvPr/>
          </p:nvSpPr>
          <p:spPr bwMode="auto">
            <a:xfrm>
              <a:off x="10764838" y="5662613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112" name="Text Box 277"/>
            <p:cNvSpPr txBox="1">
              <a:spLocks noChangeArrowheads="1"/>
            </p:cNvSpPr>
            <p:nvPr/>
          </p:nvSpPr>
          <p:spPr bwMode="auto">
            <a:xfrm rot="10800000">
              <a:off x="10675938" y="6005513"/>
              <a:ext cx="1820862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/>
              <a:r>
                <a:rPr lang="en-US" sz="600">
                  <a:latin typeface="Arial" charset="0"/>
                </a:rPr>
                <a:t>Fairfield, NJ</a:t>
              </a:r>
            </a:p>
            <a:p>
              <a:pPr algn="ctr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/>
              <a:r>
                <a:rPr lang="en-US" sz="600">
                  <a:latin typeface="Arial" charset="0"/>
                </a:rPr>
                <a:t> Form KW    Key Wallet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9834880" y="5669280"/>
              <a:ext cx="4667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2518</a:t>
              </a:r>
              <a:endParaRPr lang="en-US" sz="800" dirty="0"/>
            </a:p>
          </p:txBody>
        </p:sp>
        <p:grpSp>
          <p:nvGrpSpPr>
            <p:cNvPr id="114" name="Group 180"/>
            <p:cNvGrpSpPr>
              <a:grpSpLocks/>
            </p:cNvGrpSpPr>
            <p:nvPr/>
          </p:nvGrpSpPr>
          <p:grpSpPr bwMode="auto">
            <a:xfrm>
              <a:off x="12587131" y="6003931"/>
              <a:ext cx="358775" cy="358775"/>
              <a:chOff x="6336" y="3858"/>
              <a:chExt cx="226" cy="226"/>
            </a:xfrm>
          </p:grpSpPr>
          <p:sp>
            <p:nvSpPr>
              <p:cNvPr id="118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183"/>
            <p:cNvGrpSpPr>
              <a:grpSpLocks/>
            </p:cNvGrpSpPr>
            <p:nvPr/>
          </p:nvGrpSpPr>
          <p:grpSpPr bwMode="auto">
            <a:xfrm>
              <a:off x="10207469" y="2711456"/>
              <a:ext cx="358775" cy="358775"/>
              <a:chOff x="6336" y="3858"/>
              <a:chExt cx="226" cy="226"/>
            </a:xfrm>
          </p:grpSpPr>
          <p:sp>
            <p:nvSpPr>
              <p:cNvPr id="116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1227298" y="6217221"/>
            <a:ext cx="3273108" cy="3754432"/>
            <a:chOff x="9834880" y="2711456"/>
            <a:chExt cx="3273108" cy="3754432"/>
          </a:xfrm>
        </p:grpSpPr>
        <p:sp>
          <p:nvSpPr>
            <p:cNvPr id="121" name="Rectangle 245"/>
            <p:cNvSpPr>
              <a:spLocks noChangeArrowheads="1"/>
            </p:cNvSpPr>
            <p:nvPr/>
          </p:nvSpPr>
          <p:spPr bwMode="auto">
            <a:xfrm>
              <a:off x="10812463" y="3367088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22" name="Line 246"/>
            <p:cNvSpPr>
              <a:spLocks noChangeShapeType="1"/>
            </p:cNvSpPr>
            <p:nvPr/>
          </p:nvSpPr>
          <p:spPr bwMode="auto">
            <a:xfrm>
              <a:off x="11383963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247"/>
            <p:cNvSpPr>
              <a:spLocks noChangeArrowheads="1"/>
            </p:cNvSpPr>
            <p:nvPr/>
          </p:nvSpPr>
          <p:spPr bwMode="auto">
            <a:xfrm>
              <a:off x="10841038" y="4184650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24" name="Oval 248"/>
            <p:cNvSpPr>
              <a:spLocks noChangeArrowheads="1"/>
            </p:cNvSpPr>
            <p:nvPr/>
          </p:nvSpPr>
          <p:spPr bwMode="auto">
            <a:xfrm>
              <a:off x="11557000" y="4824413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250"/>
            <p:cNvSpPr>
              <a:spLocks noChangeArrowheads="1"/>
            </p:cNvSpPr>
            <p:nvPr/>
          </p:nvSpPr>
          <p:spPr bwMode="auto">
            <a:xfrm>
              <a:off x="10666413" y="5024438"/>
              <a:ext cx="1817687" cy="60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/>
                <a:t>NATIONAL BANK</a:t>
              </a:r>
            </a:p>
            <a:p>
              <a:pPr algn="ctr" defTabSz="804863" eaLnBrk="0" hangingPunct="0"/>
              <a:r>
                <a:rPr lang="en-US" sz="1000" b="1"/>
                <a:t>OF COMMERCE</a:t>
              </a:r>
            </a:p>
            <a:p>
              <a:pPr algn="ctr" defTabSz="804863" eaLnBrk="0" hangingPunct="0"/>
              <a:r>
                <a:rPr lang="en-US" sz="700"/>
                <a:t>CHILDRESS, PAMPA, SHAMROCK</a:t>
              </a:r>
            </a:p>
            <a:p>
              <a:pPr algn="ctr" defTabSz="804863" eaLnBrk="0" hangingPunct="0"/>
              <a:r>
                <a:rPr lang="en-US" sz="700"/>
                <a:t>TEXAS</a:t>
              </a:r>
            </a:p>
          </p:txBody>
        </p:sp>
        <p:sp>
          <p:nvSpPr>
            <p:cNvPr id="126" name="Rectangle 252"/>
            <p:cNvSpPr>
              <a:spLocks noChangeArrowheads="1"/>
            </p:cNvSpPr>
            <p:nvPr/>
          </p:nvSpPr>
          <p:spPr bwMode="auto">
            <a:xfrm rot="16200000">
              <a:off x="11714163" y="4024313"/>
              <a:ext cx="224472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YOUR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BEST ASSURANCE to FINANCIAL SECURITY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is SYSTEMATIC SAVINGS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open a SAVINGS ACCOUNT with us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TODAY</a:t>
              </a:r>
            </a:p>
          </p:txBody>
        </p:sp>
        <p:sp>
          <p:nvSpPr>
            <p:cNvPr id="127" name="Rectangle 254"/>
            <p:cNvSpPr>
              <a:spLocks noChangeArrowheads="1"/>
            </p:cNvSpPr>
            <p:nvPr/>
          </p:nvSpPr>
          <p:spPr bwMode="auto">
            <a:xfrm>
              <a:off x="10764838" y="5662613"/>
              <a:ext cx="1639887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500">
                  <a:latin typeface="Univers" charset="0"/>
                </a:rPr>
                <a:t>Member Federal Deposit Insurance Corp.</a:t>
              </a:r>
            </a:p>
          </p:txBody>
        </p:sp>
        <p:sp>
          <p:nvSpPr>
            <p:cNvPr id="128" name="Text Box 277"/>
            <p:cNvSpPr txBox="1">
              <a:spLocks noChangeArrowheads="1"/>
            </p:cNvSpPr>
            <p:nvPr/>
          </p:nvSpPr>
          <p:spPr bwMode="auto">
            <a:xfrm rot="10800000">
              <a:off x="10675938" y="6005513"/>
              <a:ext cx="1820862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/>
              <a:r>
                <a:rPr lang="en-US" sz="600">
                  <a:latin typeface="Arial" charset="0"/>
                </a:rPr>
                <a:t>Fairfield, NJ</a:t>
              </a:r>
            </a:p>
            <a:p>
              <a:pPr algn="ctr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/>
              <a:r>
                <a:rPr lang="en-US" sz="600">
                  <a:latin typeface="Arial" charset="0"/>
                </a:rPr>
                <a:t> Form KW    Key Wallet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834880" y="5669280"/>
              <a:ext cx="4667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2518</a:t>
              </a:r>
              <a:endParaRPr lang="en-US" sz="800" dirty="0"/>
            </a:p>
          </p:txBody>
        </p:sp>
        <p:grpSp>
          <p:nvGrpSpPr>
            <p:cNvPr id="130" name="Group 180"/>
            <p:cNvGrpSpPr>
              <a:grpSpLocks/>
            </p:cNvGrpSpPr>
            <p:nvPr/>
          </p:nvGrpSpPr>
          <p:grpSpPr bwMode="auto">
            <a:xfrm>
              <a:off x="12587131" y="6003931"/>
              <a:ext cx="358775" cy="358775"/>
              <a:chOff x="6336" y="3858"/>
              <a:chExt cx="226" cy="226"/>
            </a:xfrm>
          </p:grpSpPr>
          <p:sp>
            <p:nvSpPr>
              <p:cNvPr id="134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" name="Group 183"/>
            <p:cNvGrpSpPr>
              <a:grpSpLocks/>
            </p:cNvGrpSpPr>
            <p:nvPr/>
          </p:nvGrpSpPr>
          <p:grpSpPr bwMode="auto">
            <a:xfrm>
              <a:off x="10207469" y="2711456"/>
              <a:ext cx="358775" cy="358775"/>
              <a:chOff x="6336" y="3858"/>
              <a:chExt cx="226" cy="226"/>
            </a:xfrm>
          </p:grpSpPr>
          <p:sp>
            <p:nvSpPr>
              <p:cNvPr id="132" name="Oval 18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18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280</Words>
  <Application>Microsoft Macintosh PowerPoint</Application>
  <PresentationFormat>Custom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2012-03-30T12:56:03Z</dcterms:modified>
</cp:coreProperties>
</file>