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016" y="112"/>
      </p:cViewPr>
      <p:guideLst>
        <p:guide orient="horz" pos="324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195638"/>
            <a:ext cx="816102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5829300"/>
            <a:ext cx="672084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659609"/>
            <a:ext cx="2268616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8" y="659609"/>
            <a:ext cx="6645831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6610351"/>
            <a:ext cx="816102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360071"/>
            <a:ext cx="816102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3840959"/>
            <a:ext cx="4457224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1" y="2302670"/>
            <a:ext cx="4242197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1" y="3262313"/>
            <a:ext cx="4242197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302670"/>
            <a:ext cx="4243864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262313"/>
            <a:ext cx="4243864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1" y="409575"/>
            <a:ext cx="3158729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09576"/>
            <a:ext cx="5367338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1" y="2152651"/>
            <a:ext cx="3158729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200901"/>
            <a:ext cx="576072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19163"/>
            <a:ext cx="576072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051008"/>
            <a:ext cx="576072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11957"/>
            <a:ext cx="864108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00301"/>
            <a:ext cx="864108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9534526"/>
            <a:ext cx="30403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9534526"/>
            <a:ext cx="224028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6" name="Group 195"/>
          <p:cNvGrpSpPr/>
          <p:nvPr/>
        </p:nvGrpSpPr>
        <p:grpSpPr>
          <a:xfrm>
            <a:off x="1604964" y="6217221"/>
            <a:ext cx="2738438" cy="3651250"/>
            <a:chOff x="1597025" y="950439"/>
            <a:chExt cx="2738438" cy="3651250"/>
          </a:xfrm>
        </p:grpSpPr>
        <p:sp>
          <p:nvSpPr>
            <p:cNvPr id="197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8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9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0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6082509" y="6217221"/>
            <a:ext cx="2738438" cy="3651250"/>
            <a:chOff x="1597025" y="950439"/>
            <a:chExt cx="2738438" cy="3651250"/>
          </a:xfrm>
        </p:grpSpPr>
        <p:sp>
          <p:nvSpPr>
            <p:cNvPr id="212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3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4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5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570038" y="1043629"/>
            <a:ext cx="7296946" cy="8850242"/>
            <a:chOff x="1570038" y="1043629"/>
            <a:chExt cx="7296946" cy="8850242"/>
          </a:xfrm>
        </p:grpSpPr>
        <p:grpSp>
          <p:nvGrpSpPr>
            <p:cNvPr id="216" name="Group 215"/>
            <p:cNvGrpSpPr/>
            <p:nvPr/>
          </p:nvGrpSpPr>
          <p:grpSpPr>
            <a:xfrm>
              <a:off x="6044409" y="6164834"/>
              <a:ext cx="2822575" cy="3729037"/>
              <a:chOff x="1570038" y="898052"/>
              <a:chExt cx="2822575" cy="3729037"/>
            </a:xfrm>
          </p:grpSpPr>
          <p:sp>
            <p:nvSpPr>
              <p:cNvPr id="217" name="Rectangle 21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1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9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0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1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2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3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64" name="Group 263"/>
            <p:cNvGrpSpPr/>
            <p:nvPr/>
          </p:nvGrpSpPr>
          <p:grpSpPr>
            <a:xfrm>
              <a:off x="1577977" y="6164834"/>
              <a:ext cx="2822575" cy="3729037"/>
              <a:chOff x="1570038" y="898052"/>
              <a:chExt cx="2822575" cy="3729037"/>
            </a:xfrm>
          </p:grpSpPr>
          <p:sp>
            <p:nvSpPr>
              <p:cNvPr id="265" name="Rectangle 264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66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67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8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9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0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1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2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3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4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75" name="Group 274"/>
            <p:cNvGrpSpPr/>
            <p:nvPr/>
          </p:nvGrpSpPr>
          <p:grpSpPr>
            <a:xfrm>
              <a:off x="6036470" y="1043629"/>
              <a:ext cx="2822575" cy="3729037"/>
              <a:chOff x="1570038" y="898052"/>
              <a:chExt cx="2822575" cy="3729037"/>
            </a:xfrm>
          </p:grpSpPr>
          <p:sp>
            <p:nvSpPr>
              <p:cNvPr id="276" name="Rectangle 275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77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78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9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0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1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2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3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4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5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grpSp>
          <p:nvGrpSpPr>
            <p:cNvPr id="286" name="Group 285"/>
            <p:cNvGrpSpPr/>
            <p:nvPr/>
          </p:nvGrpSpPr>
          <p:grpSpPr>
            <a:xfrm>
              <a:off x="1570038" y="1043629"/>
              <a:ext cx="2822575" cy="3729037"/>
              <a:chOff x="1570038" y="898052"/>
              <a:chExt cx="2822575" cy="3729037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2066926" y="1413989"/>
                <a:ext cx="1828800" cy="2743200"/>
              </a:xfrm>
              <a:prstGeom prst="rect">
                <a:avLst/>
              </a:prstGeom>
              <a:effectLst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8" name="Group 208"/>
              <p:cNvGrpSpPr>
                <a:grpSpLocks/>
              </p:cNvGrpSpPr>
              <p:nvPr/>
            </p:nvGrpSpPr>
            <p:grpSpPr bwMode="auto">
              <a:xfrm>
                <a:off x="1570038" y="898052"/>
                <a:ext cx="2822575" cy="3729037"/>
                <a:chOff x="531" y="506"/>
                <a:chExt cx="1778" cy="2349"/>
              </a:xfrm>
            </p:grpSpPr>
            <p:sp>
              <p:nvSpPr>
                <p:cNvPr id="289" name="Line 209"/>
                <p:cNvSpPr>
                  <a:spLocks noChangeShapeType="1"/>
                </p:cNvSpPr>
                <p:nvPr/>
              </p:nvSpPr>
              <p:spPr bwMode="auto">
                <a:xfrm>
                  <a:off x="1983" y="831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0" name="Line 210"/>
                <p:cNvSpPr>
                  <a:spLocks noChangeShapeType="1"/>
                </p:cNvSpPr>
                <p:nvPr/>
              </p:nvSpPr>
              <p:spPr bwMode="auto">
                <a:xfrm flipV="1">
                  <a:off x="836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1" name="Line 211"/>
                <p:cNvSpPr>
                  <a:spLocks noChangeShapeType="1"/>
                </p:cNvSpPr>
                <p:nvPr/>
              </p:nvSpPr>
              <p:spPr bwMode="auto">
                <a:xfrm flipV="1">
                  <a:off x="1988" y="506"/>
                  <a:ext cx="0" cy="32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2" name="Line 212"/>
                <p:cNvSpPr>
                  <a:spLocks noChangeShapeType="1"/>
                </p:cNvSpPr>
                <p:nvPr/>
              </p:nvSpPr>
              <p:spPr bwMode="auto">
                <a:xfrm>
                  <a:off x="1983" y="2559"/>
                  <a:ext cx="32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3" name="Line 213"/>
                <p:cNvSpPr>
                  <a:spLocks noChangeShapeType="1"/>
                </p:cNvSpPr>
                <p:nvPr/>
              </p:nvSpPr>
              <p:spPr bwMode="auto">
                <a:xfrm flipV="1">
                  <a:off x="1988" y="2554"/>
                  <a:ext cx="0" cy="30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4" name="Line 214"/>
                <p:cNvSpPr>
                  <a:spLocks noChangeShapeType="1"/>
                </p:cNvSpPr>
                <p:nvPr/>
              </p:nvSpPr>
              <p:spPr bwMode="auto">
                <a:xfrm flipV="1">
                  <a:off x="836" y="2549"/>
                  <a:ext cx="0" cy="30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5" name="Line 215"/>
                <p:cNvSpPr>
                  <a:spLocks noChangeShapeType="1"/>
                </p:cNvSpPr>
                <p:nvPr/>
              </p:nvSpPr>
              <p:spPr bwMode="auto">
                <a:xfrm>
                  <a:off x="531" y="831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6" name="Line 216"/>
                <p:cNvSpPr>
                  <a:spLocks noChangeShapeType="1"/>
                </p:cNvSpPr>
                <p:nvPr/>
              </p:nvSpPr>
              <p:spPr bwMode="auto">
                <a:xfrm>
                  <a:off x="531" y="2559"/>
                  <a:ext cx="30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cxnSp>
        <p:nvCxnSpPr>
          <p:cNvPr id="297" name="Straight Connector 296"/>
          <p:cNvCxnSpPr/>
          <p:nvPr/>
        </p:nvCxnSpPr>
        <p:spPr>
          <a:xfrm>
            <a:off x="0" y="5165148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8" name="Group 297"/>
          <p:cNvGrpSpPr/>
          <p:nvPr/>
        </p:nvGrpSpPr>
        <p:grpSpPr>
          <a:xfrm>
            <a:off x="1597025" y="1096016"/>
            <a:ext cx="2738438" cy="3651250"/>
            <a:chOff x="1597025" y="950439"/>
            <a:chExt cx="2738438" cy="3651250"/>
          </a:xfrm>
        </p:grpSpPr>
        <p:sp>
          <p:nvSpPr>
            <p:cNvPr id="299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0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1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2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6074570" y="1096016"/>
            <a:ext cx="2738438" cy="3651250"/>
            <a:chOff x="1597025" y="950439"/>
            <a:chExt cx="2738438" cy="3651250"/>
          </a:xfrm>
        </p:grpSpPr>
        <p:sp>
          <p:nvSpPr>
            <p:cNvPr id="304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5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6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8" name="Group 298"/>
          <p:cNvGrpSpPr>
            <a:grpSpLocks/>
          </p:cNvGrpSpPr>
          <p:nvPr/>
        </p:nvGrpSpPr>
        <p:grpSpPr bwMode="auto">
          <a:xfrm>
            <a:off x="8462172" y="9509696"/>
            <a:ext cx="358775" cy="358775"/>
            <a:chOff x="6336" y="3858"/>
            <a:chExt cx="226" cy="226"/>
          </a:xfrm>
        </p:grpSpPr>
        <p:sp>
          <p:nvSpPr>
            <p:cNvPr id="309" name="Oval 299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AutoShape 300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 rot="5400000">
            <a:off x="-342900" y="342900"/>
            <a:ext cx="10287000" cy="9601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694680" y="1100790"/>
            <a:ext cx="3273108" cy="3754432"/>
            <a:chOff x="9834880" y="2711456"/>
            <a:chExt cx="3273108" cy="3754432"/>
          </a:xfrm>
        </p:grpSpPr>
        <p:sp>
          <p:nvSpPr>
            <p:cNvPr id="72" name="Rectangle 245"/>
            <p:cNvSpPr>
              <a:spLocks noChangeArrowheads="1"/>
            </p:cNvSpPr>
            <p:nvPr/>
          </p:nvSpPr>
          <p:spPr bwMode="auto">
            <a:xfrm>
              <a:off x="10812463" y="3367088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73" name="Line 246"/>
            <p:cNvSpPr>
              <a:spLocks noChangeShapeType="1"/>
            </p:cNvSpPr>
            <p:nvPr/>
          </p:nvSpPr>
          <p:spPr bwMode="auto">
            <a:xfrm>
              <a:off x="11383963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247"/>
            <p:cNvSpPr>
              <a:spLocks noChangeArrowheads="1"/>
            </p:cNvSpPr>
            <p:nvPr/>
          </p:nvSpPr>
          <p:spPr bwMode="auto">
            <a:xfrm>
              <a:off x="10841038" y="4184650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75" name="Oval 248"/>
            <p:cNvSpPr>
              <a:spLocks noChangeArrowheads="1"/>
            </p:cNvSpPr>
            <p:nvPr/>
          </p:nvSpPr>
          <p:spPr bwMode="auto">
            <a:xfrm>
              <a:off x="11557000" y="4824413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250"/>
            <p:cNvSpPr>
              <a:spLocks noChangeArrowheads="1"/>
            </p:cNvSpPr>
            <p:nvPr/>
          </p:nvSpPr>
          <p:spPr bwMode="auto">
            <a:xfrm>
              <a:off x="10666413" y="5024438"/>
              <a:ext cx="1817687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NATIONAL BANK</a:t>
              </a:r>
            </a:p>
            <a:p>
              <a:pPr algn="ctr" defTabSz="804863" eaLnBrk="0" hangingPunct="0"/>
              <a:r>
                <a:rPr lang="en-US" sz="1000" b="1"/>
                <a:t>OF COMMERCE</a:t>
              </a:r>
            </a:p>
            <a:p>
              <a:pPr algn="ctr" defTabSz="804863" eaLnBrk="0" hangingPunct="0"/>
              <a:r>
                <a:rPr lang="en-US" sz="700"/>
                <a:t>CHILDRESS, PAMPA, SHAMROCK</a:t>
              </a:r>
            </a:p>
            <a:p>
              <a:pPr algn="ctr" defTabSz="804863" eaLnBrk="0" hangingPunct="0"/>
              <a:r>
                <a:rPr lang="en-US" sz="700"/>
                <a:t>TEXAS</a:t>
              </a:r>
            </a:p>
          </p:txBody>
        </p:sp>
        <p:sp>
          <p:nvSpPr>
            <p:cNvPr id="77" name="Rectangle 252"/>
            <p:cNvSpPr>
              <a:spLocks noChangeArrowheads="1"/>
            </p:cNvSpPr>
            <p:nvPr/>
          </p:nvSpPr>
          <p:spPr bwMode="auto">
            <a:xfrm rot="16200000">
              <a:off x="11714163" y="4024313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BEST ASSURANCE to FINANCIAL SECURITY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is 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 with us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TODAY</a:t>
              </a:r>
            </a:p>
          </p:txBody>
        </p:sp>
        <p:sp>
          <p:nvSpPr>
            <p:cNvPr id="78" name="Rectangle 254"/>
            <p:cNvSpPr>
              <a:spLocks noChangeArrowheads="1"/>
            </p:cNvSpPr>
            <p:nvPr/>
          </p:nvSpPr>
          <p:spPr bwMode="auto">
            <a:xfrm>
              <a:off x="10764838" y="5662613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79" name="Text Box 277"/>
            <p:cNvSpPr txBox="1">
              <a:spLocks noChangeArrowheads="1"/>
            </p:cNvSpPr>
            <p:nvPr/>
          </p:nvSpPr>
          <p:spPr bwMode="auto">
            <a:xfrm rot="10800000">
              <a:off x="10675938" y="6005513"/>
              <a:ext cx="1820862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/>
              <a:r>
                <a:rPr lang="en-US" sz="600">
                  <a:latin typeface="Arial" charset="0"/>
                </a:rPr>
                <a:t>Fairfield, NJ</a:t>
              </a:r>
            </a:p>
            <a:p>
              <a:pPr algn="ctr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/>
              <a:r>
                <a:rPr lang="en-US" sz="600">
                  <a:latin typeface="Arial" charset="0"/>
                </a:rPr>
                <a:t> Form KW    Key Wallet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9834880" y="5669280"/>
              <a:ext cx="4667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2518</a:t>
              </a:r>
              <a:endParaRPr lang="en-US" sz="800" dirty="0"/>
            </a:p>
          </p:txBody>
        </p:sp>
        <p:grpSp>
          <p:nvGrpSpPr>
            <p:cNvPr id="81" name="Group 180"/>
            <p:cNvGrpSpPr>
              <a:grpSpLocks/>
            </p:cNvGrpSpPr>
            <p:nvPr/>
          </p:nvGrpSpPr>
          <p:grpSpPr bwMode="auto">
            <a:xfrm>
              <a:off x="12587131" y="6003931"/>
              <a:ext cx="358775" cy="358775"/>
              <a:chOff x="6336" y="3858"/>
              <a:chExt cx="226" cy="226"/>
            </a:xfrm>
          </p:grpSpPr>
          <p:sp>
            <p:nvSpPr>
              <p:cNvPr id="82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4" name="Group 183"/>
            <p:cNvGrpSpPr>
              <a:grpSpLocks/>
            </p:cNvGrpSpPr>
            <p:nvPr/>
          </p:nvGrpSpPr>
          <p:grpSpPr bwMode="auto">
            <a:xfrm>
              <a:off x="10207469" y="2711456"/>
              <a:ext cx="358775" cy="358775"/>
              <a:chOff x="6336" y="3858"/>
              <a:chExt cx="226" cy="226"/>
            </a:xfrm>
          </p:grpSpPr>
          <p:sp>
            <p:nvSpPr>
              <p:cNvPr id="85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1224280" y="1100790"/>
            <a:ext cx="3273108" cy="3754432"/>
            <a:chOff x="9834880" y="2711456"/>
            <a:chExt cx="3273108" cy="3754432"/>
          </a:xfrm>
        </p:grpSpPr>
        <p:sp>
          <p:nvSpPr>
            <p:cNvPr id="89" name="Rectangle 245"/>
            <p:cNvSpPr>
              <a:spLocks noChangeArrowheads="1"/>
            </p:cNvSpPr>
            <p:nvPr/>
          </p:nvSpPr>
          <p:spPr bwMode="auto">
            <a:xfrm>
              <a:off x="10812463" y="3367088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90" name="Line 246"/>
            <p:cNvSpPr>
              <a:spLocks noChangeShapeType="1"/>
            </p:cNvSpPr>
            <p:nvPr/>
          </p:nvSpPr>
          <p:spPr bwMode="auto">
            <a:xfrm>
              <a:off x="11383963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247"/>
            <p:cNvSpPr>
              <a:spLocks noChangeArrowheads="1"/>
            </p:cNvSpPr>
            <p:nvPr/>
          </p:nvSpPr>
          <p:spPr bwMode="auto">
            <a:xfrm>
              <a:off x="10841038" y="4184650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92" name="Oval 248"/>
            <p:cNvSpPr>
              <a:spLocks noChangeArrowheads="1"/>
            </p:cNvSpPr>
            <p:nvPr/>
          </p:nvSpPr>
          <p:spPr bwMode="auto">
            <a:xfrm>
              <a:off x="11557000" y="4824413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250"/>
            <p:cNvSpPr>
              <a:spLocks noChangeArrowheads="1"/>
            </p:cNvSpPr>
            <p:nvPr/>
          </p:nvSpPr>
          <p:spPr bwMode="auto">
            <a:xfrm>
              <a:off x="10666413" y="5024438"/>
              <a:ext cx="1817687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NATIONAL BANK</a:t>
              </a:r>
            </a:p>
            <a:p>
              <a:pPr algn="ctr" defTabSz="804863" eaLnBrk="0" hangingPunct="0"/>
              <a:r>
                <a:rPr lang="en-US" sz="1000" b="1"/>
                <a:t>OF COMMERCE</a:t>
              </a:r>
            </a:p>
            <a:p>
              <a:pPr algn="ctr" defTabSz="804863" eaLnBrk="0" hangingPunct="0"/>
              <a:r>
                <a:rPr lang="en-US" sz="700"/>
                <a:t>CHILDRESS, PAMPA, SHAMROCK</a:t>
              </a:r>
            </a:p>
            <a:p>
              <a:pPr algn="ctr" defTabSz="804863" eaLnBrk="0" hangingPunct="0"/>
              <a:r>
                <a:rPr lang="en-US" sz="700"/>
                <a:t>TEXAS</a:t>
              </a:r>
            </a:p>
          </p:txBody>
        </p:sp>
        <p:sp>
          <p:nvSpPr>
            <p:cNvPr id="94" name="Rectangle 252"/>
            <p:cNvSpPr>
              <a:spLocks noChangeArrowheads="1"/>
            </p:cNvSpPr>
            <p:nvPr/>
          </p:nvSpPr>
          <p:spPr bwMode="auto">
            <a:xfrm rot="16200000">
              <a:off x="11714163" y="4024313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BEST ASSURANCE to FINANCIAL SECURITY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is 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 with us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TODAY</a:t>
              </a:r>
            </a:p>
          </p:txBody>
        </p:sp>
        <p:sp>
          <p:nvSpPr>
            <p:cNvPr id="95" name="Rectangle 254"/>
            <p:cNvSpPr>
              <a:spLocks noChangeArrowheads="1"/>
            </p:cNvSpPr>
            <p:nvPr/>
          </p:nvSpPr>
          <p:spPr bwMode="auto">
            <a:xfrm>
              <a:off x="10764838" y="5662613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96" name="Text Box 277"/>
            <p:cNvSpPr txBox="1">
              <a:spLocks noChangeArrowheads="1"/>
            </p:cNvSpPr>
            <p:nvPr/>
          </p:nvSpPr>
          <p:spPr bwMode="auto">
            <a:xfrm rot="10800000">
              <a:off x="10675938" y="6005513"/>
              <a:ext cx="1820862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/>
              <a:r>
                <a:rPr lang="en-US" sz="600">
                  <a:latin typeface="Arial" charset="0"/>
                </a:rPr>
                <a:t>Fairfield, NJ</a:t>
              </a:r>
            </a:p>
            <a:p>
              <a:pPr algn="ctr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/>
              <a:r>
                <a:rPr lang="en-US" sz="600">
                  <a:latin typeface="Arial" charset="0"/>
                </a:rPr>
                <a:t> Form KW    Key Wallet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9834880" y="5669280"/>
              <a:ext cx="4667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2518</a:t>
              </a:r>
              <a:endParaRPr lang="en-US" sz="800" dirty="0"/>
            </a:p>
          </p:txBody>
        </p:sp>
        <p:grpSp>
          <p:nvGrpSpPr>
            <p:cNvPr id="98" name="Group 180"/>
            <p:cNvGrpSpPr>
              <a:grpSpLocks/>
            </p:cNvGrpSpPr>
            <p:nvPr/>
          </p:nvGrpSpPr>
          <p:grpSpPr bwMode="auto">
            <a:xfrm>
              <a:off x="12587131" y="6003931"/>
              <a:ext cx="358775" cy="358775"/>
              <a:chOff x="6336" y="3858"/>
              <a:chExt cx="226" cy="226"/>
            </a:xfrm>
          </p:grpSpPr>
          <p:sp>
            <p:nvSpPr>
              <p:cNvPr id="102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9" name="Group 183"/>
            <p:cNvGrpSpPr>
              <a:grpSpLocks/>
            </p:cNvGrpSpPr>
            <p:nvPr/>
          </p:nvGrpSpPr>
          <p:grpSpPr bwMode="auto">
            <a:xfrm>
              <a:off x="10207469" y="2711456"/>
              <a:ext cx="358775" cy="358775"/>
              <a:chOff x="6336" y="3858"/>
              <a:chExt cx="226" cy="226"/>
            </a:xfrm>
          </p:grpSpPr>
          <p:sp>
            <p:nvSpPr>
              <p:cNvPr id="100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5697698" y="6217221"/>
            <a:ext cx="3273108" cy="3754432"/>
            <a:chOff x="9834880" y="2711456"/>
            <a:chExt cx="3273108" cy="3754432"/>
          </a:xfrm>
        </p:grpSpPr>
        <p:sp>
          <p:nvSpPr>
            <p:cNvPr id="105" name="Rectangle 245"/>
            <p:cNvSpPr>
              <a:spLocks noChangeArrowheads="1"/>
            </p:cNvSpPr>
            <p:nvPr/>
          </p:nvSpPr>
          <p:spPr bwMode="auto">
            <a:xfrm>
              <a:off x="10812463" y="3367088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06" name="Line 246"/>
            <p:cNvSpPr>
              <a:spLocks noChangeShapeType="1"/>
            </p:cNvSpPr>
            <p:nvPr/>
          </p:nvSpPr>
          <p:spPr bwMode="auto">
            <a:xfrm>
              <a:off x="11383963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247"/>
            <p:cNvSpPr>
              <a:spLocks noChangeArrowheads="1"/>
            </p:cNvSpPr>
            <p:nvPr/>
          </p:nvSpPr>
          <p:spPr bwMode="auto">
            <a:xfrm>
              <a:off x="10841038" y="4184650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08" name="Oval 248"/>
            <p:cNvSpPr>
              <a:spLocks noChangeArrowheads="1"/>
            </p:cNvSpPr>
            <p:nvPr/>
          </p:nvSpPr>
          <p:spPr bwMode="auto">
            <a:xfrm>
              <a:off x="11557000" y="4824413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50"/>
            <p:cNvSpPr>
              <a:spLocks noChangeArrowheads="1"/>
            </p:cNvSpPr>
            <p:nvPr/>
          </p:nvSpPr>
          <p:spPr bwMode="auto">
            <a:xfrm>
              <a:off x="10666413" y="5024438"/>
              <a:ext cx="1817687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NATIONAL BANK</a:t>
              </a:r>
            </a:p>
            <a:p>
              <a:pPr algn="ctr" defTabSz="804863" eaLnBrk="0" hangingPunct="0"/>
              <a:r>
                <a:rPr lang="en-US" sz="1000" b="1"/>
                <a:t>OF COMMERCE</a:t>
              </a:r>
            </a:p>
            <a:p>
              <a:pPr algn="ctr" defTabSz="804863" eaLnBrk="0" hangingPunct="0"/>
              <a:r>
                <a:rPr lang="en-US" sz="700"/>
                <a:t>CHILDRESS, PAMPA, SHAMROCK</a:t>
              </a:r>
            </a:p>
            <a:p>
              <a:pPr algn="ctr" defTabSz="804863" eaLnBrk="0" hangingPunct="0"/>
              <a:r>
                <a:rPr lang="en-US" sz="700"/>
                <a:t>TEXAS</a:t>
              </a:r>
            </a:p>
          </p:txBody>
        </p:sp>
        <p:sp>
          <p:nvSpPr>
            <p:cNvPr id="110" name="Rectangle 252"/>
            <p:cNvSpPr>
              <a:spLocks noChangeArrowheads="1"/>
            </p:cNvSpPr>
            <p:nvPr/>
          </p:nvSpPr>
          <p:spPr bwMode="auto">
            <a:xfrm rot="16200000">
              <a:off x="11714163" y="4024313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BEST ASSURANCE to FINANCIAL SECURITY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is 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 with us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TODAY</a:t>
              </a:r>
            </a:p>
          </p:txBody>
        </p:sp>
        <p:sp>
          <p:nvSpPr>
            <p:cNvPr id="111" name="Rectangle 254"/>
            <p:cNvSpPr>
              <a:spLocks noChangeArrowheads="1"/>
            </p:cNvSpPr>
            <p:nvPr/>
          </p:nvSpPr>
          <p:spPr bwMode="auto">
            <a:xfrm>
              <a:off x="10764838" y="5662613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112" name="Text Box 277"/>
            <p:cNvSpPr txBox="1">
              <a:spLocks noChangeArrowheads="1"/>
            </p:cNvSpPr>
            <p:nvPr/>
          </p:nvSpPr>
          <p:spPr bwMode="auto">
            <a:xfrm rot="10800000">
              <a:off x="10675938" y="6005513"/>
              <a:ext cx="1820862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/>
              <a:r>
                <a:rPr lang="en-US" sz="600">
                  <a:latin typeface="Arial" charset="0"/>
                </a:rPr>
                <a:t>Fairfield, NJ</a:t>
              </a:r>
            </a:p>
            <a:p>
              <a:pPr algn="ctr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/>
              <a:r>
                <a:rPr lang="en-US" sz="600">
                  <a:latin typeface="Arial" charset="0"/>
                </a:rPr>
                <a:t> Form KW    Key Wallet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9834880" y="5669280"/>
              <a:ext cx="4667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2518</a:t>
              </a:r>
              <a:endParaRPr lang="en-US" sz="800" dirty="0"/>
            </a:p>
          </p:txBody>
        </p:sp>
        <p:grpSp>
          <p:nvGrpSpPr>
            <p:cNvPr id="114" name="Group 180"/>
            <p:cNvGrpSpPr>
              <a:grpSpLocks/>
            </p:cNvGrpSpPr>
            <p:nvPr/>
          </p:nvGrpSpPr>
          <p:grpSpPr bwMode="auto">
            <a:xfrm>
              <a:off x="12587131" y="6003931"/>
              <a:ext cx="358775" cy="358775"/>
              <a:chOff x="6336" y="3858"/>
              <a:chExt cx="226" cy="226"/>
            </a:xfrm>
          </p:grpSpPr>
          <p:sp>
            <p:nvSpPr>
              <p:cNvPr id="118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5" name="Group 183"/>
            <p:cNvGrpSpPr>
              <a:grpSpLocks/>
            </p:cNvGrpSpPr>
            <p:nvPr/>
          </p:nvGrpSpPr>
          <p:grpSpPr bwMode="auto">
            <a:xfrm>
              <a:off x="10207469" y="2711456"/>
              <a:ext cx="358775" cy="358775"/>
              <a:chOff x="6336" y="3858"/>
              <a:chExt cx="226" cy="226"/>
            </a:xfrm>
          </p:grpSpPr>
          <p:sp>
            <p:nvSpPr>
              <p:cNvPr id="116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0" name="Group 119"/>
          <p:cNvGrpSpPr/>
          <p:nvPr/>
        </p:nvGrpSpPr>
        <p:grpSpPr>
          <a:xfrm>
            <a:off x="1227298" y="6217221"/>
            <a:ext cx="3273108" cy="3754432"/>
            <a:chOff x="9834880" y="2711456"/>
            <a:chExt cx="3273108" cy="3754432"/>
          </a:xfrm>
        </p:grpSpPr>
        <p:sp>
          <p:nvSpPr>
            <p:cNvPr id="121" name="Rectangle 245"/>
            <p:cNvSpPr>
              <a:spLocks noChangeArrowheads="1"/>
            </p:cNvSpPr>
            <p:nvPr/>
          </p:nvSpPr>
          <p:spPr bwMode="auto">
            <a:xfrm>
              <a:off x="10812463" y="3367088"/>
              <a:ext cx="1546225" cy="765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900" b="1">
                  <a:latin typeface="Arial" charset="0"/>
                </a:rPr>
                <a:t>FOR SAFETY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ONE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804863" eaLnBrk="0" hangingPunct="0"/>
              <a:r>
                <a:rPr lang="en-US" sz="900" b="1">
                  <a:latin typeface="Arial" charset="0"/>
                </a:rPr>
                <a:t>IN THIS WALLET</a:t>
              </a:r>
            </a:p>
          </p:txBody>
        </p:sp>
        <p:sp>
          <p:nvSpPr>
            <p:cNvPr id="122" name="Line 246"/>
            <p:cNvSpPr>
              <a:spLocks noChangeShapeType="1"/>
            </p:cNvSpPr>
            <p:nvPr/>
          </p:nvSpPr>
          <p:spPr bwMode="auto">
            <a:xfrm>
              <a:off x="11383963" y="4160838"/>
              <a:ext cx="4032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247"/>
            <p:cNvSpPr>
              <a:spLocks noChangeArrowheads="1"/>
            </p:cNvSpPr>
            <p:nvPr/>
          </p:nvSpPr>
          <p:spPr bwMode="auto">
            <a:xfrm>
              <a:off x="10841038" y="4184650"/>
              <a:ext cx="1487487" cy="571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just" defTabSz="804863" eaLnBrk="0" hangingPunct="0"/>
              <a:r>
                <a:rPr lang="en-US" sz="800">
                  <a:latin typeface="Arial" charset="0"/>
                </a:rPr>
                <a:t>Loss of keys will cause you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considerable expense.  Both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keys must be returned to us</a:t>
              </a:r>
              <a:br>
                <a:rPr lang="en-US" sz="800">
                  <a:latin typeface="Arial" charset="0"/>
                </a:rPr>
              </a:br>
              <a:r>
                <a:rPr lang="en-US" sz="800">
                  <a:latin typeface="Arial" charset="0"/>
                </a:rPr>
                <a:t>when box is surrendered.</a:t>
              </a:r>
            </a:p>
          </p:txBody>
        </p:sp>
        <p:sp>
          <p:nvSpPr>
            <p:cNvPr id="124" name="Oval 248"/>
            <p:cNvSpPr>
              <a:spLocks noChangeArrowheads="1"/>
            </p:cNvSpPr>
            <p:nvPr/>
          </p:nvSpPr>
          <p:spPr bwMode="auto">
            <a:xfrm>
              <a:off x="11557000" y="4824413"/>
              <a:ext cx="57150" cy="47625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250"/>
            <p:cNvSpPr>
              <a:spLocks noChangeArrowheads="1"/>
            </p:cNvSpPr>
            <p:nvPr/>
          </p:nvSpPr>
          <p:spPr bwMode="auto">
            <a:xfrm>
              <a:off x="10666413" y="5024438"/>
              <a:ext cx="1817687" cy="600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1000" b="1"/>
                <a:t>NATIONAL BANK</a:t>
              </a:r>
            </a:p>
            <a:p>
              <a:pPr algn="ctr" defTabSz="804863" eaLnBrk="0" hangingPunct="0"/>
              <a:r>
                <a:rPr lang="en-US" sz="1000" b="1"/>
                <a:t>OF COMMERCE</a:t>
              </a:r>
            </a:p>
            <a:p>
              <a:pPr algn="ctr" defTabSz="804863" eaLnBrk="0" hangingPunct="0"/>
              <a:r>
                <a:rPr lang="en-US" sz="700"/>
                <a:t>CHILDRESS, PAMPA, SHAMROCK</a:t>
              </a:r>
            </a:p>
            <a:p>
              <a:pPr algn="ctr" defTabSz="804863" eaLnBrk="0" hangingPunct="0"/>
              <a:r>
                <a:rPr lang="en-US" sz="700"/>
                <a:t>TEXAS</a:t>
              </a:r>
            </a:p>
          </p:txBody>
        </p:sp>
        <p:sp>
          <p:nvSpPr>
            <p:cNvPr id="126" name="Rectangle 252"/>
            <p:cNvSpPr>
              <a:spLocks noChangeArrowheads="1"/>
            </p:cNvSpPr>
            <p:nvPr/>
          </p:nvSpPr>
          <p:spPr bwMode="auto">
            <a:xfrm rot="16200000">
              <a:off x="11714163" y="4024313"/>
              <a:ext cx="2244725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600">
                  <a:latin typeface="Arial" charset="0"/>
                </a:rPr>
                <a:t>YOUR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BEST ASSURANCE to FINANCIAL SECURITY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is SYSTEMATIC SAVINGS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open a SAVINGS ACCOUNT with us</a:t>
              </a:r>
            </a:p>
            <a:p>
              <a:pPr algn="ctr" defTabSz="804863" eaLnBrk="0" hangingPunct="0"/>
              <a:r>
                <a:rPr lang="en-US" sz="600">
                  <a:latin typeface="Arial" charset="0"/>
                </a:rPr>
                <a:t>TODAY</a:t>
              </a:r>
            </a:p>
          </p:txBody>
        </p:sp>
        <p:sp>
          <p:nvSpPr>
            <p:cNvPr id="127" name="Rectangle 254"/>
            <p:cNvSpPr>
              <a:spLocks noChangeArrowheads="1"/>
            </p:cNvSpPr>
            <p:nvPr/>
          </p:nvSpPr>
          <p:spPr bwMode="auto">
            <a:xfrm>
              <a:off x="10764838" y="5662613"/>
              <a:ext cx="1639887" cy="158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0962" tIns="41275" rIns="80962" bIns="41275">
              <a:spAutoFit/>
            </a:bodyPr>
            <a:lstStyle/>
            <a:p>
              <a:pPr algn="ctr" defTabSz="804863" eaLnBrk="0" hangingPunct="0"/>
              <a:r>
                <a:rPr lang="en-US" sz="500">
                  <a:latin typeface="Univers" charset="0"/>
                </a:rPr>
                <a:t>Member Federal Deposit Insurance Corp.</a:t>
              </a:r>
            </a:p>
          </p:txBody>
        </p:sp>
        <p:sp>
          <p:nvSpPr>
            <p:cNvPr id="128" name="Text Box 277"/>
            <p:cNvSpPr txBox="1">
              <a:spLocks noChangeArrowheads="1"/>
            </p:cNvSpPr>
            <p:nvPr/>
          </p:nvSpPr>
          <p:spPr bwMode="auto">
            <a:xfrm rot="10800000">
              <a:off x="10675938" y="6005513"/>
              <a:ext cx="1820862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/>
              <a:r>
                <a:rPr lang="en-US" sz="600">
                  <a:latin typeface="Arial" charset="0"/>
                </a:rPr>
                <a:t>Fairfield, NJ</a:t>
              </a:r>
            </a:p>
            <a:p>
              <a:pPr algn="ctr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/>
              <a:r>
                <a:rPr lang="en-US" sz="600">
                  <a:latin typeface="Arial" charset="0"/>
                </a:rPr>
                <a:t> Form KW    Key Wallet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9834880" y="5669280"/>
              <a:ext cx="46679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# 2518</a:t>
              </a:r>
              <a:endParaRPr lang="en-US" sz="800" dirty="0"/>
            </a:p>
          </p:txBody>
        </p:sp>
        <p:grpSp>
          <p:nvGrpSpPr>
            <p:cNvPr id="130" name="Group 180"/>
            <p:cNvGrpSpPr>
              <a:grpSpLocks/>
            </p:cNvGrpSpPr>
            <p:nvPr/>
          </p:nvGrpSpPr>
          <p:grpSpPr bwMode="auto">
            <a:xfrm>
              <a:off x="12587131" y="6003931"/>
              <a:ext cx="358775" cy="358775"/>
              <a:chOff x="6336" y="3858"/>
              <a:chExt cx="226" cy="226"/>
            </a:xfrm>
          </p:grpSpPr>
          <p:sp>
            <p:nvSpPr>
              <p:cNvPr id="134" name="Oval 18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AutoShape 18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1" name="Group 183"/>
            <p:cNvGrpSpPr>
              <a:grpSpLocks/>
            </p:cNvGrpSpPr>
            <p:nvPr/>
          </p:nvGrpSpPr>
          <p:grpSpPr bwMode="auto">
            <a:xfrm>
              <a:off x="10207469" y="2711456"/>
              <a:ext cx="358775" cy="358775"/>
              <a:chOff x="6336" y="3858"/>
              <a:chExt cx="226" cy="226"/>
            </a:xfrm>
          </p:grpSpPr>
          <p:sp>
            <p:nvSpPr>
              <p:cNvPr id="132" name="Oval 184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AutoShape 185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280</Words>
  <Application>Microsoft Macintosh PowerPoint</Application>
  <PresentationFormat>Custom</PresentationFormat>
  <Paragraphs>84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27</cp:revision>
  <cp:lastPrinted>2012-03-27T18:26:22Z</cp:lastPrinted>
  <dcterms:created xsi:type="dcterms:W3CDTF">2012-03-21T20:17:12Z</dcterms:created>
  <dcterms:modified xsi:type="dcterms:W3CDTF">2012-03-30T12:56:03Z</dcterms:modified>
</cp:coreProperties>
</file>