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594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A387A"/>
    <a:srgbClr val="004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832" y="216"/>
      </p:cViewPr>
      <p:guideLst>
        <p:guide orient="horz" pos="1872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846369"/>
            <a:ext cx="8938260" cy="12740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3368040"/>
            <a:ext cx="7360920" cy="15189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477" y="206375"/>
            <a:ext cx="2720182" cy="439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285" y="206375"/>
            <a:ext cx="7988935" cy="43944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780" y="1386843"/>
            <a:ext cx="9464040" cy="39225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59" y="3819316"/>
            <a:ext cx="8938260" cy="118046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59" y="2519152"/>
            <a:ext cx="8938260" cy="1300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285" y="1202479"/>
            <a:ext cx="5354557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4100" y="1202479"/>
            <a:ext cx="5354559" cy="339830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1330431"/>
            <a:ext cx="4646216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" y="1884891"/>
            <a:ext cx="4646216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8" y="1330431"/>
            <a:ext cx="4648042" cy="55446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8" y="1884891"/>
            <a:ext cx="4648042" cy="342445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5" y="236643"/>
            <a:ext cx="3459559" cy="1007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236644"/>
            <a:ext cx="5878513" cy="507269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5" y="1243754"/>
            <a:ext cx="3459559" cy="4065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4160520"/>
            <a:ext cx="6309360" cy="49117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531072"/>
            <a:ext cx="6309360" cy="35661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4651693"/>
            <a:ext cx="6309360" cy="6975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57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80117E46-FBA5-B343-BDC6-D257442A2437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2830" y="5508837"/>
            <a:ext cx="3329940" cy="31644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36180" y="5508837"/>
            <a:ext cx="2453640" cy="316442"/>
          </a:xfrm>
          <a:prstGeom prst="rect">
            <a:avLst/>
          </a:prstGeom>
        </p:spPr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238020"/>
            <a:ext cx="946404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8" name="Group 407"/>
          <p:cNvGrpSpPr>
            <a:grpSpLocks/>
          </p:cNvGrpSpPr>
          <p:nvPr userDrawn="1"/>
        </p:nvGrpSpPr>
        <p:grpSpPr bwMode="auto">
          <a:xfrm>
            <a:off x="4512142" y="5118602"/>
            <a:ext cx="358775" cy="358775"/>
            <a:chOff x="6336" y="3858"/>
            <a:chExt cx="226" cy="226"/>
          </a:xfrm>
        </p:grpSpPr>
        <p:sp>
          <p:nvSpPr>
            <p:cNvPr id="29" name="Oval 40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0" name="AutoShape 40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1" name="Group 410"/>
          <p:cNvGrpSpPr>
            <a:grpSpLocks/>
          </p:cNvGrpSpPr>
          <p:nvPr userDrawn="1"/>
        </p:nvGrpSpPr>
        <p:grpSpPr bwMode="auto">
          <a:xfrm>
            <a:off x="1814980" y="1384802"/>
            <a:ext cx="358775" cy="358775"/>
            <a:chOff x="6336" y="3858"/>
            <a:chExt cx="226" cy="226"/>
          </a:xfrm>
        </p:grpSpPr>
        <p:sp>
          <p:nvSpPr>
            <p:cNvPr id="32" name="Oval 41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33" name="AutoShape 41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4" name="Group 387"/>
          <p:cNvGrpSpPr>
            <a:grpSpLocks/>
          </p:cNvGrpSpPr>
          <p:nvPr userDrawn="1"/>
        </p:nvGrpSpPr>
        <p:grpSpPr bwMode="auto">
          <a:xfrm>
            <a:off x="9401949" y="5114014"/>
            <a:ext cx="358775" cy="358775"/>
            <a:chOff x="6336" y="3858"/>
            <a:chExt cx="226" cy="226"/>
          </a:xfrm>
        </p:grpSpPr>
        <p:sp>
          <p:nvSpPr>
            <p:cNvPr id="35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" name="Group 390"/>
          <p:cNvGrpSpPr>
            <a:grpSpLocks/>
          </p:cNvGrpSpPr>
          <p:nvPr userDrawn="1"/>
        </p:nvGrpSpPr>
        <p:grpSpPr bwMode="auto">
          <a:xfrm>
            <a:off x="6704787" y="1380214"/>
            <a:ext cx="358775" cy="358775"/>
            <a:chOff x="6336" y="3858"/>
            <a:chExt cx="226" cy="226"/>
          </a:xfrm>
        </p:grpSpPr>
        <p:sp>
          <p:nvSpPr>
            <p:cNvPr id="38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2"/>
          <p:cNvGrpSpPr>
            <a:grpSpLocks/>
          </p:cNvGrpSpPr>
          <p:nvPr/>
        </p:nvGrpSpPr>
        <p:grpSpPr bwMode="auto">
          <a:xfrm rot="10800000">
            <a:off x="10272668" y="-200651"/>
            <a:ext cx="467813" cy="407727"/>
            <a:chOff x="4202" y="4233"/>
            <a:chExt cx="981" cy="303"/>
          </a:xfrm>
        </p:grpSpPr>
        <p:sp>
          <p:nvSpPr>
            <p:cNvPr id="35" name="Line 206"/>
            <p:cNvSpPr>
              <a:spLocks noChangeShapeType="1"/>
            </p:cNvSpPr>
            <p:nvPr/>
          </p:nvSpPr>
          <p:spPr bwMode="auto">
            <a:xfrm>
              <a:off x="4202" y="4233"/>
              <a:ext cx="98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07"/>
            <p:cNvSpPr>
              <a:spLocks noChangeShapeType="1"/>
            </p:cNvSpPr>
            <p:nvPr/>
          </p:nvSpPr>
          <p:spPr bwMode="auto">
            <a:xfrm rot="5400000">
              <a:off x="5028" y="4386"/>
              <a:ext cx="3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315363" y="-679892"/>
            <a:ext cx="11397549" cy="6996113"/>
            <a:chOff x="1315363" y="-679892"/>
            <a:chExt cx="11397549" cy="6996113"/>
          </a:xfrm>
        </p:grpSpPr>
        <p:grpSp>
          <p:nvGrpSpPr>
            <p:cNvPr id="82" name="Group 337"/>
            <p:cNvGrpSpPr>
              <a:grpSpLocks/>
            </p:cNvGrpSpPr>
            <p:nvPr/>
          </p:nvGrpSpPr>
          <p:grpSpPr bwMode="auto">
            <a:xfrm>
              <a:off x="1315363" y="-676717"/>
              <a:ext cx="6513513" cy="6992938"/>
              <a:chOff x="1224" y="844"/>
              <a:chExt cx="4103" cy="4405"/>
            </a:xfrm>
          </p:grpSpPr>
          <p:grpSp>
            <p:nvGrpSpPr>
              <p:cNvPr id="83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86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87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8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89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0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4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5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6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7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98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84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85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05" name="Group 337"/>
            <p:cNvGrpSpPr>
              <a:grpSpLocks/>
            </p:cNvGrpSpPr>
            <p:nvPr/>
          </p:nvGrpSpPr>
          <p:grpSpPr bwMode="auto">
            <a:xfrm>
              <a:off x="6199399" y="-679892"/>
              <a:ext cx="6513513" cy="6992938"/>
              <a:chOff x="1224" y="844"/>
              <a:chExt cx="4103" cy="4405"/>
            </a:xfrm>
          </p:grpSpPr>
          <p:grpSp>
            <p:nvGrpSpPr>
              <p:cNvPr id="106" name="Group 336"/>
              <p:cNvGrpSpPr>
                <a:grpSpLocks/>
              </p:cNvGrpSpPr>
              <p:nvPr/>
            </p:nvGrpSpPr>
            <p:grpSpPr bwMode="auto">
              <a:xfrm>
                <a:off x="1224" y="844"/>
                <a:ext cx="4103" cy="4405"/>
                <a:chOff x="1224" y="844"/>
                <a:chExt cx="4103" cy="4405"/>
              </a:xfrm>
            </p:grpSpPr>
            <p:sp>
              <p:nvSpPr>
                <p:cNvPr id="10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224" y="84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10" name="Line 294"/>
                <p:cNvSpPr>
                  <a:spLocks noChangeShapeType="1"/>
                </p:cNvSpPr>
                <p:nvPr/>
              </p:nvSpPr>
              <p:spPr bwMode="auto">
                <a:xfrm>
                  <a:off x="1439" y="443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841" y="402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2" name="Line 296"/>
                <p:cNvSpPr>
                  <a:spLocks noChangeShapeType="1"/>
                </p:cNvSpPr>
                <p:nvPr/>
              </p:nvSpPr>
              <p:spPr bwMode="auto">
                <a:xfrm>
                  <a:off x="1433" y="481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3" name="Line 297"/>
                <p:cNvSpPr>
                  <a:spLocks noChangeShapeType="1"/>
                </p:cNvSpPr>
                <p:nvPr/>
              </p:nvSpPr>
              <p:spPr bwMode="auto">
                <a:xfrm>
                  <a:off x="1841" y="483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4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141" y="443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5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153" y="401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6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141" y="481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7" name="Line 309"/>
                <p:cNvSpPr>
                  <a:spLocks noChangeShapeType="1"/>
                </p:cNvSpPr>
                <p:nvPr/>
              </p:nvSpPr>
              <p:spPr bwMode="auto">
                <a:xfrm>
                  <a:off x="3153" y="483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8" name="Line 312"/>
                <p:cNvSpPr>
                  <a:spLocks noChangeShapeType="1"/>
                </p:cNvSpPr>
                <p:nvPr/>
              </p:nvSpPr>
              <p:spPr bwMode="auto">
                <a:xfrm>
                  <a:off x="1433" y="243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19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841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0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143" y="243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153" y="20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  <p:sp>
            <p:nvSpPr>
              <p:cNvPr id="107" name="Rectangle 326"/>
              <p:cNvSpPr>
                <a:spLocks noChangeArrowheads="1"/>
              </p:cNvSpPr>
              <p:nvPr/>
            </p:nvSpPr>
            <p:spPr bwMode="auto">
              <a:xfrm>
                <a:off x="1840" y="4435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08" name="Rectangle 327"/>
              <p:cNvSpPr>
                <a:spLocks noChangeArrowheads="1"/>
              </p:cNvSpPr>
              <p:nvPr/>
            </p:nvSpPr>
            <p:spPr bwMode="auto">
              <a:xfrm>
                <a:off x="1843" y="2429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1260881" y="2112429"/>
            <a:ext cx="3605790" cy="3468079"/>
            <a:chOff x="1260881" y="2112429"/>
            <a:chExt cx="3605790" cy="3468079"/>
          </a:xfrm>
        </p:grpSpPr>
        <p:grpSp>
          <p:nvGrpSpPr>
            <p:cNvPr id="64" name="Group 432"/>
            <p:cNvGrpSpPr>
              <a:grpSpLocks/>
            </p:cNvGrpSpPr>
            <p:nvPr/>
          </p:nvGrpSpPr>
          <p:grpSpPr bwMode="auto">
            <a:xfrm>
              <a:off x="4507896" y="5120134"/>
              <a:ext cx="358775" cy="358775"/>
              <a:chOff x="6336" y="3858"/>
              <a:chExt cx="226" cy="226"/>
            </a:xfrm>
          </p:grpSpPr>
          <p:sp>
            <p:nvSpPr>
              <p:cNvPr id="65" name="Oval 4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AutoShape 4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5" name="Text Box 277"/>
            <p:cNvSpPr txBox="1">
              <a:spLocks noChangeArrowheads="1"/>
            </p:cNvSpPr>
            <p:nvPr/>
          </p:nvSpPr>
          <p:spPr bwMode="auto">
            <a:xfrm rot="10800000">
              <a:off x="2301201" y="5120133"/>
              <a:ext cx="2057400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latin typeface="Arial" charset="0"/>
                </a:rPr>
                <a:t>E. Greene &amp; Co.</a:t>
              </a:r>
            </a:p>
            <a:p>
              <a:pPr algn="ctr"/>
              <a:r>
                <a:rPr lang="en-US" sz="600" dirty="0">
                  <a:latin typeface="Arial" charset="0"/>
                </a:rPr>
                <a:t>Fairfield, NJ</a:t>
              </a:r>
            </a:p>
            <a:p>
              <a:pPr algn="ctr"/>
              <a:r>
                <a:rPr lang="en-US" sz="600" dirty="0">
                  <a:latin typeface="Arial" charset="0"/>
                </a:rPr>
                <a:t>877-838-5250</a:t>
              </a:r>
            </a:p>
            <a:p>
              <a:pPr algn="ctr"/>
              <a:r>
                <a:rPr lang="en-US" sz="600" dirty="0">
                  <a:latin typeface="Arial" charset="0"/>
                </a:rPr>
                <a:t>KW-</a:t>
              </a:r>
              <a:r>
                <a:rPr lang="en-US" sz="600" dirty="0" smtClean="0">
                  <a:latin typeface="Arial" charset="0"/>
                </a:rPr>
                <a:t>R-SP     </a:t>
              </a:r>
              <a:r>
                <a:rPr lang="en-US" sz="600" dirty="0">
                  <a:latin typeface="Arial" charset="0"/>
                </a:rPr>
                <a:t>Key Wallet</a:t>
              </a:r>
            </a:p>
          </p:txBody>
        </p:sp>
        <p:sp>
          <p:nvSpPr>
            <p:cNvPr id="99" name="Text Box 296"/>
            <p:cNvSpPr txBox="1">
              <a:spLocks noChangeArrowheads="1"/>
            </p:cNvSpPr>
            <p:nvPr/>
          </p:nvSpPr>
          <p:spPr bwMode="auto">
            <a:xfrm>
              <a:off x="1260881" y="4725577"/>
              <a:ext cx="4796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#1995</a:t>
              </a:r>
              <a:endParaRPr lang="en-US" sz="800" dirty="0"/>
            </a:p>
          </p:txBody>
        </p:sp>
        <p:sp>
          <p:nvSpPr>
            <p:cNvPr id="100" name="Rectangle 32"/>
            <p:cNvSpPr>
              <a:spLocks noChangeArrowheads="1"/>
            </p:cNvSpPr>
            <p:nvPr/>
          </p:nvSpPr>
          <p:spPr bwMode="auto">
            <a:xfrm>
              <a:off x="2307163" y="2112429"/>
              <a:ext cx="206851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01" name="Rectangle 33"/>
            <p:cNvSpPr>
              <a:spLocks noChangeArrowheads="1"/>
            </p:cNvSpPr>
            <p:nvPr/>
          </p:nvSpPr>
          <p:spPr bwMode="auto">
            <a:xfrm>
              <a:off x="2326213" y="2888716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02" name="Rectangle 34"/>
            <p:cNvSpPr>
              <a:spLocks noChangeArrowheads="1"/>
            </p:cNvSpPr>
            <p:nvPr/>
          </p:nvSpPr>
          <p:spPr bwMode="auto">
            <a:xfrm>
              <a:off x="2521476" y="3306229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03" name="Line 35"/>
            <p:cNvSpPr>
              <a:spLocks noChangeShapeType="1"/>
            </p:cNvSpPr>
            <p:nvPr/>
          </p:nvSpPr>
          <p:spPr bwMode="auto">
            <a:xfrm>
              <a:off x="3196163" y="2829979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" name="Line 38"/>
            <p:cNvSpPr>
              <a:spLocks noChangeShapeType="1"/>
            </p:cNvSpPr>
            <p:nvPr/>
          </p:nvSpPr>
          <p:spPr bwMode="auto">
            <a:xfrm>
              <a:off x="3196163" y="3276066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Line 36"/>
            <p:cNvSpPr>
              <a:spLocks noChangeShapeType="1"/>
            </p:cNvSpPr>
            <p:nvPr/>
          </p:nvSpPr>
          <p:spPr bwMode="auto">
            <a:xfrm>
              <a:off x="3196163" y="3814229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666043" y="3942147"/>
              <a:ext cx="1338828" cy="830997"/>
              <a:chOff x="2610711" y="3942147"/>
              <a:chExt cx="1338828" cy="830997"/>
            </a:xfrm>
          </p:grpSpPr>
          <p:pic>
            <p:nvPicPr>
              <p:cNvPr id="77" name="Picture 292" descr="Amarillo National Bank 2007-06"/>
              <p:cNvPicPr>
                <a:picLocks noChangeAspect="1" noChangeArrowheads="1"/>
              </p:cNvPicPr>
              <p:nvPr/>
            </p:nvPicPr>
            <p:blipFill rotWithShape="1">
              <a:blip r:embed="rId2">
                <a:lum contrast="1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8809"/>
              <a:stretch/>
            </p:blipFill>
            <p:spPr bwMode="auto">
              <a:xfrm>
                <a:off x="3586270" y="4390913"/>
                <a:ext cx="275896" cy="2687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2610711" y="3942147"/>
                <a:ext cx="133882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Arial Black"/>
                    <a:cs typeface="Arial Black"/>
                  </a:rPr>
                  <a:t>Borger</a:t>
                </a:r>
              </a:p>
              <a:p>
                <a:r>
                  <a:rPr lang="en-US" sz="2400" b="1" dirty="0" smtClean="0">
                    <a:latin typeface="Arial Black"/>
                    <a:cs typeface="Arial Black"/>
                  </a:rPr>
                  <a:t>Bank</a:t>
                </a:r>
                <a:endParaRPr lang="en-US" sz="2400" b="1" dirty="0">
                  <a:latin typeface="Arial Black"/>
                  <a:cs typeface="Arial Black"/>
                </a:endParaRPr>
              </a:p>
            </p:txBody>
          </p:sp>
        </p:grpSp>
        <p:sp>
          <p:nvSpPr>
            <p:cNvPr id="6" name="TextBox 5"/>
            <p:cNvSpPr txBox="1"/>
            <p:nvPr/>
          </p:nvSpPr>
          <p:spPr>
            <a:xfrm>
              <a:off x="2293263" y="4668293"/>
              <a:ext cx="208438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latin typeface="Arial"/>
                  <a:cs typeface="Arial"/>
                </a:rPr>
                <a:t>Branch of Amarillo National Bank</a:t>
              </a:r>
              <a:endParaRPr lang="en-US" sz="600" dirty="0">
                <a:latin typeface="Arial"/>
                <a:cs typeface="Arial"/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6151289" y="2112429"/>
            <a:ext cx="3605790" cy="3468079"/>
            <a:chOff x="1260881" y="2112429"/>
            <a:chExt cx="3605790" cy="3468079"/>
          </a:xfrm>
        </p:grpSpPr>
        <p:grpSp>
          <p:nvGrpSpPr>
            <p:cNvPr id="124" name="Group 432"/>
            <p:cNvGrpSpPr>
              <a:grpSpLocks/>
            </p:cNvGrpSpPr>
            <p:nvPr/>
          </p:nvGrpSpPr>
          <p:grpSpPr bwMode="auto">
            <a:xfrm>
              <a:off x="4507896" y="5120134"/>
              <a:ext cx="358775" cy="358775"/>
              <a:chOff x="6336" y="3858"/>
              <a:chExt cx="226" cy="226"/>
            </a:xfrm>
          </p:grpSpPr>
          <p:sp>
            <p:nvSpPr>
              <p:cNvPr id="137" name="Oval 433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AutoShape 434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5" name="Text Box 277"/>
            <p:cNvSpPr txBox="1">
              <a:spLocks noChangeArrowheads="1"/>
            </p:cNvSpPr>
            <p:nvPr/>
          </p:nvSpPr>
          <p:spPr bwMode="auto">
            <a:xfrm rot="10800000">
              <a:off x="2301201" y="5120133"/>
              <a:ext cx="2057400" cy="460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600" dirty="0">
                  <a:latin typeface="Arial" charset="0"/>
                </a:rPr>
                <a:t>E. Greene &amp; Co.</a:t>
              </a:r>
            </a:p>
            <a:p>
              <a:pPr algn="ctr"/>
              <a:r>
                <a:rPr lang="en-US" sz="600" dirty="0">
                  <a:latin typeface="Arial" charset="0"/>
                </a:rPr>
                <a:t>Fairfield, NJ</a:t>
              </a:r>
            </a:p>
            <a:p>
              <a:pPr algn="ctr"/>
              <a:r>
                <a:rPr lang="en-US" sz="600" dirty="0">
                  <a:latin typeface="Arial" charset="0"/>
                </a:rPr>
                <a:t>877-838-5250</a:t>
              </a:r>
            </a:p>
            <a:p>
              <a:pPr algn="ctr"/>
              <a:r>
                <a:rPr lang="en-US" sz="600" dirty="0">
                  <a:latin typeface="Arial" charset="0"/>
                </a:rPr>
                <a:t>KW-</a:t>
              </a:r>
              <a:r>
                <a:rPr lang="en-US" sz="600" dirty="0" smtClean="0">
                  <a:latin typeface="Arial" charset="0"/>
                </a:rPr>
                <a:t>R-SP     </a:t>
              </a:r>
              <a:r>
                <a:rPr lang="en-US" sz="600" dirty="0">
                  <a:latin typeface="Arial" charset="0"/>
                </a:rPr>
                <a:t>Key Wallet</a:t>
              </a:r>
            </a:p>
          </p:txBody>
        </p:sp>
        <p:sp>
          <p:nvSpPr>
            <p:cNvPr id="126" name="Text Box 296"/>
            <p:cNvSpPr txBox="1">
              <a:spLocks noChangeArrowheads="1"/>
            </p:cNvSpPr>
            <p:nvPr/>
          </p:nvSpPr>
          <p:spPr bwMode="auto">
            <a:xfrm>
              <a:off x="1260881" y="4725577"/>
              <a:ext cx="47961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 dirty="0" smtClean="0"/>
                <a:t>#1995</a:t>
              </a:r>
              <a:endParaRPr lang="en-US" sz="800" dirty="0"/>
            </a:p>
          </p:txBody>
        </p:sp>
        <p:sp>
          <p:nvSpPr>
            <p:cNvPr id="127" name="Rectangle 32"/>
            <p:cNvSpPr>
              <a:spLocks noChangeArrowheads="1"/>
            </p:cNvSpPr>
            <p:nvPr/>
          </p:nvSpPr>
          <p:spPr bwMode="auto">
            <a:xfrm>
              <a:off x="2307163" y="2112429"/>
              <a:ext cx="206851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 b="1">
                  <a:latin typeface="Arial" charset="0"/>
                </a:rPr>
                <a:t>KEEP</a:t>
              </a:r>
            </a:p>
            <a:p>
              <a:pPr algn="ctr" defTabSz="715963" eaLnBrk="0" hangingPunct="0"/>
              <a:r>
                <a:rPr lang="en-US" sz="1200" b="1">
                  <a:latin typeface="Arial" charset="0"/>
                </a:rPr>
                <a:t>ONE</a:t>
              </a:r>
              <a:endParaRPr lang="en-US" sz="1400" b="1">
                <a:latin typeface="Arial" charset="0"/>
              </a:endParaRP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SAFE DEPOSIT BOX KEY</a:t>
              </a:r>
            </a:p>
            <a:p>
              <a:pPr algn="ctr" defTabSz="715963" eaLnBrk="0" hangingPunct="0"/>
              <a:r>
                <a:rPr lang="en-US" sz="900" b="1">
                  <a:latin typeface="Arial" charset="0"/>
                </a:rPr>
                <a:t>IN THIS ENVELOPE</a:t>
              </a:r>
            </a:p>
          </p:txBody>
        </p:sp>
        <p:sp>
          <p:nvSpPr>
            <p:cNvPr id="128" name="Rectangle 33"/>
            <p:cNvSpPr>
              <a:spLocks noChangeArrowheads="1"/>
            </p:cNvSpPr>
            <p:nvPr/>
          </p:nvSpPr>
          <p:spPr bwMode="auto">
            <a:xfrm>
              <a:off x="2326213" y="2888716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Loss of keys will cause you</a:t>
              </a:r>
            </a:p>
            <a:p>
              <a:pPr algn="ctr" defTabSz="715963" eaLnBrk="0" hangingPunct="0"/>
              <a:r>
                <a:rPr lang="en-US" sz="900">
                  <a:latin typeface="Arial" charset="0"/>
                </a:rPr>
                <a:t>considerable expense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29" name="Rectangle 34"/>
            <p:cNvSpPr>
              <a:spLocks noChangeArrowheads="1"/>
            </p:cNvSpPr>
            <p:nvPr/>
          </p:nvSpPr>
          <p:spPr bwMode="auto">
            <a:xfrm>
              <a:off x="2521476" y="3306229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/>
              <a:r>
                <a:rPr lang="en-US" sz="900">
                  <a:latin typeface="Arial" charset="0"/>
                </a:rPr>
                <a:t>Both Keys must be returned to us when box is surrendered</a:t>
              </a:r>
              <a:r>
                <a:rPr lang="en-US" sz="800">
                  <a:latin typeface="Arial" charset="0"/>
                </a:rPr>
                <a:t>.</a:t>
              </a:r>
            </a:p>
          </p:txBody>
        </p:sp>
        <p:sp>
          <p:nvSpPr>
            <p:cNvPr id="130" name="Line 35"/>
            <p:cNvSpPr>
              <a:spLocks noChangeShapeType="1"/>
            </p:cNvSpPr>
            <p:nvPr/>
          </p:nvSpPr>
          <p:spPr bwMode="auto">
            <a:xfrm>
              <a:off x="3196163" y="2829979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Line 38"/>
            <p:cNvSpPr>
              <a:spLocks noChangeShapeType="1"/>
            </p:cNvSpPr>
            <p:nvPr/>
          </p:nvSpPr>
          <p:spPr bwMode="auto">
            <a:xfrm>
              <a:off x="3196163" y="3276066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Line 36"/>
            <p:cNvSpPr>
              <a:spLocks noChangeShapeType="1"/>
            </p:cNvSpPr>
            <p:nvPr/>
          </p:nvSpPr>
          <p:spPr bwMode="auto">
            <a:xfrm>
              <a:off x="3196163" y="3814229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" name="Group 132"/>
            <p:cNvGrpSpPr/>
            <p:nvPr/>
          </p:nvGrpSpPr>
          <p:grpSpPr>
            <a:xfrm>
              <a:off x="2666043" y="3942147"/>
              <a:ext cx="1338828" cy="830997"/>
              <a:chOff x="2610711" y="3942147"/>
              <a:chExt cx="1338828" cy="830997"/>
            </a:xfrm>
          </p:grpSpPr>
          <p:pic>
            <p:nvPicPr>
              <p:cNvPr id="135" name="Picture 292" descr="Amarillo National Bank 2007-06"/>
              <p:cNvPicPr>
                <a:picLocks noChangeAspect="1" noChangeArrowheads="1"/>
              </p:cNvPicPr>
              <p:nvPr/>
            </p:nvPicPr>
            <p:blipFill rotWithShape="1">
              <a:blip r:embed="rId2">
                <a:lum contrast="1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58809"/>
              <a:stretch/>
            </p:blipFill>
            <p:spPr bwMode="auto">
              <a:xfrm>
                <a:off x="3586270" y="4390913"/>
                <a:ext cx="275896" cy="26872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36" name="TextBox 135"/>
              <p:cNvSpPr txBox="1"/>
              <p:nvPr/>
            </p:nvSpPr>
            <p:spPr>
              <a:xfrm>
                <a:off x="2610711" y="3942147"/>
                <a:ext cx="1338828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latin typeface="Arial Black"/>
                    <a:cs typeface="Arial Black"/>
                  </a:rPr>
                  <a:t>Borger</a:t>
                </a:r>
              </a:p>
              <a:p>
                <a:r>
                  <a:rPr lang="en-US" sz="2400" b="1" dirty="0" smtClean="0">
                    <a:latin typeface="Arial Black"/>
                    <a:cs typeface="Arial Black"/>
                  </a:rPr>
                  <a:t>Bank</a:t>
                </a:r>
                <a:endParaRPr lang="en-US" sz="2400" b="1" dirty="0">
                  <a:latin typeface="Arial Black"/>
                  <a:cs typeface="Arial Black"/>
                </a:endParaRP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2293263" y="4668293"/>
              <a:ext cx="208438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dirty="0" smtClean="0">
                  <a:latin typeface="Arial"/>
                  <a:cs typeface="Arial"/>
                </a:rPr>
                <a:t>Branch of Amarillo National Bank</a:t>
              </a:r>
              <a:endParaRPr lang="en-US" sz="600" dirty="0"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134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23</cp:revision>
  <cp:lastPrinted>2013-11-12T14:44:51Z</cp:lastPrinted>
  <dcterms:created xsi:type="dcterms:W3CDTF">2012-03-30T14:34:25Z</dcterms:created>
  <dcterms:modified xsi:type="dcterms:W3CDTF">2015-11-19T19:06:31Z</dcterms:modified>
</cp:coreProperties>
</file>