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387A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832" y="216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1260881" y="2112429"/>
            <a:ext cx="3605790" cy="3468079"/>
            <a:chOff x="1260881" y="2112429"/>
            <a:chExt cx="3605790" cy="3468079"/>
          </a:xfrm>
        </p:grpSpPr>
        <p:grpSp>
          <p:nvGrpSpPr>
            <p:cNvPr id="64" name="Group 432"/>
            <p:cNvGrpSpPr>
              <a:grpSpLocks/>
            </p:cNvGrpSpPr>
            <p:nvPr/>
          </p:nvGrpSpPr>
          <p:grpSpPr bwMode="auto">
            <a:xfrm>
              <a:off x="4507896" y="5120134"/>
              <a:ext cx="358775" cy="358775"/>
              <a:chOff x="6336" y="3858"/>
              <a:chExt cx="226" cy="226"/>
            </a:xfrm>
          </p:grpSpPr>
          <p:sp>
            <p:nvSpPr>
              <p:cNvPr id="65" name="Oval 43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AutoShape 43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Text Box 277"/>
            <p:cNvSpPr txBox="1">
              <a:spLocks noChangeArrowheads="1"/>
            </p:cNvSpPr>
            <p:nvPr/>
          </p:nvSpPr>
          <p:spPr bwMode="auto">
            <a:xfrm rot="10800000">
              <a:off x="2301201" y="5120133"/>
              <a:ext cx="2057400" cy="46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</a:rPr>
                <a:t>E. Greene &amp; Co.</a:t>
              </a:r>
            </a:p>
            <a:p>
              <a:pPr algn="ctr"/>
              <a:r>
                <a:rPr lang="en-US" sz="600" dirty="0">
                  <a:latin typeface="Arial" charset="0"/>
                </a:rPr>
                <a:t>Fairfield, NJ</a:t>
              </a:r>
            </a:p>
            <a:p>
              <a:pPr algn="ctr"/>
              <a:r>
                <a:rPr lang="en-US" sz="600" dirty="0">
                  <a:latin typeface="Arial" charset="0"/>
                </a:rPr>
                <a:t>877-838-5250</a:t>
              </a:r>
            </a:p>
            <a:p>
              <a:pPr algn="ctr"/>
              <a:r>
                <a:rPr lang="en-US" sz="600" dirty="0">
                  <a:latin typeface="Arial" charset="0"/>
                </a:rPr>
                <a:t>KW-</a:t>
              </a:r>
              <a:r>
                <a:rPr lang="en-US" sz="600" dirty="0" smtClean="0">
                  <a:latin typeface="Arial" charset="0"/>
                </a:rPr>
                <a:t>R-SP     </a:t>
              </a:r>
              <a:r>
                <a:rPr lang="en-US" sz="600" dirty="0">
                  <a:latin typeface="Arial" charset="0"/>
                </a:rPr>
                <a:t>Key Wallet</a:t>
              </a:r>
            </a:p>
          </p:txBody>
        </p:sp>
        <p:sp>
          <p:nvSpPr>
            <p:cNvPr id="99" name="Text Box 296"/>
            <p:cNvSpPr txBox="1">
              <a:spLocks noChangeArrowheads="1"/>
            </p:cNvSpPr>
            <p:nvPr/>
          </p:nvSpPr>
          <p:spPr bwMode="auto">
            <a:xfrm>
              <a:off x="1260881" y="4725577"/>
              <a:ext cx="4796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dirty="0" smtClean="0"/>
                <a:t>#1995</a:t>
              </a:r>
              <a:endParaRPr lang="en-US" sz="800" dirty="0"/>
            </a:p>
          </p:txBody>
        </p:sp>
        <p:sp>
          <p:nvSpPr>
            <p:cNvPr id="100" name="Rectangle 32"/>
            <p:cNvSpPr>
              <a:spLocks noChangeArrowheads="1"/>
            </p:cNvSpPr>
            <p:nvPr/>
          </p:nvSpPr>
          <p:spPr bwMode="auto">
            <a:xfrm>
              <a:off x="2307163" y="2112429"/>
              <a:ext cx="2068513" cy="665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12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101" name="Rectangle 33"/>
            <p:cNvSpPr>
              <a:spLocks noChangeArrowheads="1"/>
            </p:cNvSpPr>
            <p:nvPr/>
          </p:nvSpPr>
          <p:spPr bwMode="auto">
            <a:xfrm>
              <a:off x="2326213" y="2888716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02" name="Rectangle 34"/>
            <p:cNvSpPr>
              <a:spLocks noChangeArrowheads="1"/>
            </p:cNvSpPr>
            <p:nvPr/>
          </p:nvSpPr>
          <p:spPr bwMode="auto">
            <a:xfrm>
              <a:off x="2521476" y="3306229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03" name="Line 35"/>
            <p:cNvSpPr>
              <a:spLocks noChangeShapeType="1"/>
            </p:cNvSpPr>
            <p:nvPr/>
          </p:nvSpPr>
          <p:spPr bwMode="auto">
            <a:xfrm>
              <a:off x="3196163" y="2829979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38"/>
            <p:cNvSpPr>
              <a:spLocks noChangeShapeType="1"/>
            </p:cNvSpPr>
            <p:nvPr/>
          </p:nvSpPr>
          <p:spPr bwMode="auto">
            <a:xfrm>
              <a:off x="3196163" y="3276066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36"/>
            <p:cNvSpPr>
              <a:spLocks noChangeShapeType="1"/>
            </p:cNvSpPr>
            <p:nvPr/>
          </p:nvSpPr>
          <p:spPr bwMode="auto">
            <a:xfrm>
              <a:off x="3196163" y="3814229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666043" y="3942147"/>
              <a:ext cx="1338828" cy="830997"/>
              <a:chOff x="2610711" y="3942147"/>
              <a:chExt cx="1338828" cy="830997"/>
            </a:xfrm>
          </p:grpSpPr>
          <p:pic>
            <p:nvPicPr>
              <p:cNvPr id="77" name="Picture 292" descr="Amarillo National Bank 2007-06"/>
              <p:cNvPicPr>
                <a:picLocks noChangeAspect="1" noChangeArrowheads="1"/>
              </p:cNvPicPr>
              <p:nvPr/>
            </p:nvPicPr>
            <p:blipFill rotWithShape="1">
              <a:blip r:embed="rId2">
                <a:lum contrast="1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8809"/>
              <a:stretch/>
            </p:blipFill>
            <p:spPr bwMode="auto">
              <a:xfrm>
                <a:off x="3586270" y="4390913"/>
                <a:ext cx="275896" cy="2687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2610711" y="3942147"/>
                <a:ext cx="133882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 Black"/>
                    <a:cs typeface="Arial Black"/>
                  </a:rPr>
                  <a:t>Borger</a:t>
                </a:r>
              </a:p>
              <a:p>
                <a:r>
                  <a:rPr lang="en-US" sz="2400" b="1" dirty="0" smtClean="0">
                    <a:latin typeface="Arial Black"/>
                    <a:cs typeface="Arial Black"/>
                  </a:rPr>
                  <a:t>Bank</a:t>
                </a:r>
                <a:endParaRPr lang="en-US" sz="2400" b="1" dirty="0">
                  <a:latin typeface="Arial Black"/>
                  <a:cs typeface="Arial Black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293263" y="4668293"/>
              <a:ext cx="208438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latin typeface="Arial"/>
                  <a:cs typeface="Arial"/>
                </a:rPr>
                <a:t>Branch of Amarillo National Bank</a:t>
              </a:r>
              <a:endParaRPr lang="en-US" sz="600" dirty="0">
                <a:latin typeface="Arial"/>
                <a:cs typeface="Arial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151289" y="2112429"/>
            <a:ext cx="3605790" cy="3468079"/>
            <a:chOff x="1260881" y="2112429"/>
            <a:chExt cx="3605790" cy="3468079"/>
          </a:xfrm>
        </p:grpSpPr>
        <p:grpSp>
          <p:nvGrpSpPr>
            <p:cNvPr id="124" name="Group 432"/>
            <p:cNvGrpSpPr>
              <a:grpSpLocks/>
            </p:cNvGrpSpPr>
            <p:nvPr/>
          </p:nvGrpSpPr>
          <p:grpSpPr bwMode="auto">
            <a:xfrm>
              <a:off x="4507896" y="5120134"/>
              <a:ext cx="358775" cy="358775"/>
              <a:chOff x="6336" y="3858"/>
              <a:chExt cx="226" cy="226"/>
            </a:xfrm>
          </p:grpSpPr>
          <p:sp>
            <p:nvSpPr>
              <p:cNvPr id="137" name="Oval 43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AutoShape 43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5" name="Text Box 277"/>
            <p:cNvSpPr txBox="1">
              <a:spLocks noChangeArrowheads="1"/>
            </p:cNvSpPr>
            <p:nvPr/>
          </p:nvSpPr>
          <p:spPr bwMode="auto">
            <a:xfrm rot="10800000">
              <a:off x="2301201" y="5120133"/>
              <a:ext cx="2057400" cy="46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</a:rPr>
                <a:t>E. Greene &amp; Co.</a:t>
              </a:r>
            </a:p>
            <a:p>
              <a:pPr algn="ctr"/>
              <a:r>
                <a:rPr lang="en-US" sz="600" dirty="0">
                  <a:latin typeface="Arial" charset="0"/>
                </a:rPr>
                <a:t>Fairfield, NJ</a:t>
              </a:r>
            </a:p>
            <a:p>
              <a:pPr algn="ctr"/>
              <a:r>
                <a:rPr lang="en-US" sz="600" dirty="0">
                  <a:latin typeface="Arial" charset="0"/>
                </a:rPr>
                <a:t>877-838-5250</a:t>
              </a:r>
            </a:p>
            <a:p>
              <a:pPr algn="ctr"/>
              <a:r>
                <a:rPr lang="en-US" sz="600" dirty="0">
                  <a:latin typeface="Arial" charset="0"/>
                </a:rPr>
                <a:t>KW-</a:t>
              </a:r>
              <a:r>
                <a:rPr lang="en-US" sz="600" dirty="0" smtClean="0">
                  <a:latin typeface="Arial" charset="0"/>
                </a:rPr>
                <a:t>R-SP     </a:t>
              </a:r>
              <a:r>
                <a:rPr lang="en-US" sz="600" dirty="0">
                  <a:latin typeface="Arial" charset="0"/>
                </a:rPr>
                <a:t>Key Wallet</a:t>
              </a:r>
            </a:p>
          </p:txBody>
        </p:sp>
        <p:sp>
          <p:nvSpPr>
            <p:cNvPr id="126" name="Text Box 296"/>
            <p:cNvSpPr txBox="1">
              <a:spLocks noChangeArrowheads="1"/>
            </p:cNvSpPr>
            <p:nvPr/>
          </p:nvSpPr>
          <p:spPr bwMode="auto">
            <a:xfrm>
              <a:off x="1260881" y="4725577"/>
              <a:ext cx="47961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dirty="0" smtClean="0"/>
                <a:t>#1995</a:t>
              </a:r>
              <a:endParaRPr lang="en-US" sz="800" dirty="0"/>
            </a:p>
          </p:txBody>
        </p:sp>
        <p:sp>
          <p:nvSpPr>
            <p:cNvPr id="127" name="Rectangle 32"/>
            <p:cNvSpPr>
              <a:spLocks noChangeArrowheads="1"/>
            </p:cNvSpPr>
            <p:nvPr/>
          </p:nvSpPr>
          <p:spPr bwMode="auto">
            <a:xfrm>
              <a:off x="2307163" y="2112429"/>
              <a:ext cx="2068513" cy="665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12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128" name="Rectangle 33"/>
            <p:cNvSpPr>
              <a:spLocks noChangeArrowheads="1"/>
            </p:cNvSpPr>
            <p:nvPr/>
          </p:nvSpPr>
          <p:spPr bwMode="auto">
            <a:xfrm>
              <a:off x="2326213" y="2888716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29" name="Rectangle 34"/>
            <p:cNvSpPr>
              <a:spLocks noChangeArrowheads="1"/>
            </p:cNvSpPr>
            <p:nvPr/>
          </p:nvSpPr>
          <p:spPr bwMode="auto">
            <a:xfrm>
              <a:off x="2521476" y="3306229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30" name="Line 35"/>
            <p:cNvSpPr>
              <a:spLocks noChangeShapeType="1"/>
            </p:cNvSpPr>
            <p:nvPr/>
          </p:nvSpPr>
          <p:spPr bwMode="auto">
            <a:xfrm>
              <a:off x="3196163" y="2829979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38"/>
            <p:cNvSpPr>
              <a:spLocks noChangeShapeType="1"/>
            </p:cNvSpPr>
            <p:nvPr/>
          </p:nvSpPr>
          <p:spPr bwMode="auto">
            <a:xfrm>
              <a:off x="3196163" y="3276066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Line 36"/>
            <p:cNvSpPr>
              <a:spLocks noChangeShapeType="1"/>
            </p:cNvSpPr>
            <p:nvPr/>
          </p:nvSpPr>
          <p:spPr bwMode="auto">
            <a:xfrm>
              <a:off x="3196163" y="3814229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2666043" y="3942147"/>
              <a:ext cx="1338828" cy="830997"/>
              <a:chOff x="2610711" y="3942147"/>
              <a:chExt cx="1338828" cy="830997"/>
            </a:xfrm>
          </p:grpSpPr>
          <p:pic>
            <p:nvPicPr>
              <p:cNvPr id="135" name="Picture 292" descr="Amarillo National Bank 2007-06"/>
              <p:cNvPicPr>
                <a:picLocks noChangeAspect="1" noChangeArrowheads="1"/>
              </p:cNvPicPr>
              <p:nvPr/>
            </p:nvPicPr>
            <p:blipFill rotWithShape="1">
              <a:blip r:embed="rId2">
                <a:lum contrast="1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8809"/>
              <a:stretch/>
            </p:blipFill>
            <p:spPr bwMode="auto">
              <a:xfrm>
                <a:off x="3586270" y="4390913"/>
                <a:ext cx="275896" cy="2687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6" name="TextBox 135"/>
              <p:cNvSpPr txBox="1"/>
              <p:nvPr/>
            </p:nvSpPr>
            <p:spPr>
              <a:xfrm>
                <a:off x="2610711" y="3942147"/>
                <a:ext cx="133882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 Black"/>
                    <a:cs typeface="Arial Black"/>
                  </a:rPr>
                  <a:t>Borger</a:t>
                </a:r>
              </a:p>
              <a:p>
                <a:r>
                  <a:rPr lang="en-US" sz="2400" b="1" dirty="0" smtClean="0">
                    <a:latin typeface="Arial Black"/>
                    <a:cs typeface="Arial Black"/>
                  </a:rPr>
                  <a:t>Bank</a:t>
                </a:r>
                <a:endParaRPr lang="en-US" sz="2400" b="1" dirty="0">
                  <a:latin typeface="Arial Black"/>
                  <a:cs typeface="Arial Black"/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2293263" y="4668293"/>
              <a:ext cx="208438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latin typeface="Arial"/>
                  <a:cs typeface="Arial"/>
                </a:rPr>
                <a:t>Branch of Amarillo National Bank</a:t>
              </a:r>
              <a:endParaRPr lang="en-US" sz="6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134</Words>
  <Application>Microsoft Macintosh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23</cp:revision>
  <cp:lastPrinted>2013-11-12T14:44:51Z</cp:lastPrinted>
  <dcterms:created xsi:type="dcterms:W3CDTF">2012-03-30T14:34:25Z</dcterms:created>
  <dcterms:modified xsi:type="dcterms:W3CDTF">2015-11-19T19:06:31Z</dcterms:modified>
</cp:coreProperties>
</file>