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00" d="100"/>
          <a:sy n="100" d="100"/>
        </p:scale>
        <p:origin x="2360" y="-984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1722439" y="1043629"/>
            <a:ext cx="7296946" cy="8850242"/>
            <a:chOff x="1570038" y="1043629"/>
            <a:chExt cx="7296946" cy="8850242"/>
          </a:xfrm>
        </p:grpSpPr>
        <p:grpSp>
          <p:nvGrpSpPr>
            <p:cNvPr id="130" name="Group 129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5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6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7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8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31" name="Group 130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5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56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57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58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32" name="Group 131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5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46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7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8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5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5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5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5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33" name="Group 132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5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36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7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8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2" name="Group 1"/>
          <p:cNvGrpSpPr/>
          <p:nvPr/>
        </p:nvGrpSpPr>
        <p:grpSpPr>
          <a:xfrm>
            <a:off x="5801521" y="1105541"/>
            <a:ext cx="3171825" cy="3651250"/>
            <a:chOff x="9767888" y="2714625"/>
            <a:chExt cx="3171825" cy="3651250"/>
          </a:xfrm>
        </p:grpSpPr>
        <p:grpSp>
          <p:nvGrpSpPr>
            <p:cNvPr id="49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50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51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52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53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54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  <p:sp>
          <p:nvSpPr>
            <p:cNvPr id="55" name="Text Box 329"/>
            <p:cNvSpPr txBox="1">
              <a:spLocks noChangeArrowheads="1"/>
            </p:cNvSpPr>
            <p:nvPr/>
          </p:nvSpPr>
          <p:spPr bwMode="auto">
            <a:xfrm>
              <a:off x="9767888" y="5673725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800"/>
                <a:t># 1846</a:t>
              </a:r>
            </a:p>
          </p:txBody>
        </p:sp>
        <p:sp>
          <p:nvSpPr>
            <p:cNvPr id="56" name="Rectangle 365"/>
            <p:cNvSpPr>
              <a:spLocks noChangeArrowheads="1"/>
            </p:cNvSpPr>
            <p:nvPr/>
          </p:nvSpPr>
          <p:spPr bwMode="auto">
            <a:xfrm rot="10800000">
              <a:off x="10663238" y="6149023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>
              <a:lvl1pPr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charset="0"/>
                </a:rPr>
                <a:t>Form </a:t>
              </a:r>
              <a:r>
                <a:rPr lang="en-US" altLang="en-US" sz="600" dirty="0" smtClean="0">
                  <a:latin typeface="Arial" charset="0"/>
                </a:rPr>
                <a:t>KW-G    </a:t>
              </a:r>
              <a:r>
                <a:rPr lang="en-US" altLang="en-US" sz="600" dirty="0">
                  <a:latin typeface="Arial" charset="0"/>
                </a:rPr>
                <a:t>Key Wallet</a:t>
              </a:r>
            </a:p>
          </p:txBody>
        </p:sp>
        <p:sp>
          <p:nvSpPr>
            <p:cNvPr id="57" name="Rectangle 379"/>
            <p:cNvSpPr>
              <a:spLocks noChangeArrowheads="1"/>
            </p:cNvSpPr>
            <p:nvPr/>
          </p:nvSpPr>
          <p:spPr bwMode="auto">
            <a:xfrm>
              <a:off x="10787063" y="3411538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IN THIS WALLET</a:t>
              </a:r>
            </a:p>
          </p:txBody>
        </p:sp>
        <p:sp>
          <p:nvSpPr>
            <p:cNvPr id="58" name="Line 380"/>
            <p:cNvSpPr>
              <a:spLocks noChangeShapeType="1"/>
            </p:cNvSpPr>
            <p:nvPr/>
          </p:nvSpPr>
          <p:spPr bwMode="auto">
            <a:xfrm>
              <a:off x="11352213" y="4206875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59" name="Rectangle 381"/>
            <p:cNvSpPr>
              <a:spLocks noChangeArrowheads="1"/>
            </p:cNvSpPr>
            <p:nvPr/>
          </p:nvSpPr>
          <p:spPr bwMode="auto">
            <a:xfrm>
              <a:off x="10809288" y="4230688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>
                  <a:latin typeface="Arial" charset="0"/>
                  <a:ea typeface="ＭＳ Ｐゴシック" charset="0"/>
                </a:rPr>
                <a:t>Loss of keys will cause you</a:t>
              </a:r>
              <a:br>
                <a:rPr lang="en-US" sz="800">
                  <a:latin typeface="Arial" charset="0"/>
                  <a:ea typeface="ＭＳ Ｐゴシック" charset="0"/>
                </a:rPr>
              </a:br>
              <a:r>
                <a:rPr lang="en-US" sz="800">
                  <a:latin typeface="Arial" charset="0"/>
                  <a:ea typeface="ＭＳ Ｐゴシック" charset="0"/>
                </a:rPr>
                <a:t>considerable expense.  Both</a:t>
              </a:r>
              <a:br>
                <a:rPr lang="en-US" sz="800">
                  <a:latin typeface="Arial" charset="0"/>
                  <a:ea typeface="ＭＳ Ｐゴシック" charset="0"/>
                </a:rPr>
              </a:br>
              <a:r>
                <a:rPr lang="en-US" sz="800">
                  <a:latin typeface="Arial" charset="0"/>
                  <a:ea typeface="ＭＳ Ｐゴシック" charset="0"/>
                </a:rPr>
                <a:t>keys must be returned to us</a:t>
              </a:r>
              <a:br>
                <a:rPr lang="en-US" sz="800">
                  <a:latin typeface="Arial" charset="0"/>
                  <a:ea typeface="ＭＳ Ｐゴシック" charset="0"/>
                </a:rPr>
              </a:br>
              <a:r>
                <a:rPr lang="en-US" sz="800">
                  <a:latin typeface="Arial" charset="0"/>
                  <a:ea typeface="ＭＳ Ｐゴシック" charset="0"/>
                </a:rPr>
                <a:t>when box is surrendered.</a:t>
              </a:r>
            </a:p>
          </p:txBody>
        </p:sp>
        <p:sp>
          <p:nvSpPr>
            <p:cNvPr id="60" name="Oval 382"/>
            <p:cNvSpPr>
              <a:spLocks noChangeArrowheads="1"/>
            </p:cNvSpPr>
            <p:nvPr/>
          </p:nvSpPr>
          <p:spPr bwMode="auto">
            <a:xfrm>
              <a:off x="11525250" y="4868863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61" name="Rectangle 383"/>
            <p:cNvSpPr>
              <a:spLocks noChangeArrowheads="1"/>
            </p:cNvSpPr>
            <p:nvPr/>
          </p:nvSpPr>
          <p:spPr bwMode="auto">
            <a:xfrm>
              <a:off x="10652125" y="5084763"/>
              <a:ext cx="1817688" cy="600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>
              <a:lvl1pPr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900" b="1" dirty="0">
                  <a:latin typeface="Arial" charset="0"/>
                </a:rPr>
                <a:t>PLANTERS</a:t>
              </a:r>
            </a:p>
            <a:p>
              <a:pPr algn="ctr"/>
              <a:r>
                <a:rPr lang="en-US" altLang="en-US" sz="850" b="1" dirty="0">
                  <a:latin typeface="Arial" charset="0"/>
                </a:rPr>
                <a:t>BANK AND TRUST COMPANY</a:t>
              </a:r>
            </a:p>
            <a:p>
              <a:pPr algn="ctr"/>
              <a:r>
                <a:rPr lang="en-US" altLang="en-US" sz="800" dirty="0">
                  <a:latin typeface="Arial" charset="0"/>
                </a:rPr>
                <a:t>212 </a:t>
              </a:r>
              <a:r>
                <a:rPr lang="en-US" altLang="en-US" sz="800" dirty="0" err="1">
                  <a:latin typeface="Arial" charset="0"/>
                </a:rPr>
                <a:t>Catchings</a:t>
              </a:r>
              <a:r>
                <a:rPr lang="en-US" altLang="en-US" sz="800" dirty="0">
                  <a:latin typeface="Arial" charset="0"/>
                </a:rPr>
                <a:t> Avenue</a:t>
              </a:r>
            </a:p>
            <a:p>
              <a:pPr algn="ctr"/>
              <a:r>
                <a:rPr lang="en-US" altLang="en-US" sz="800" dirty="0">
                  <a:latin typeface="Arial" charset="0"/>
                </a:rPr>
                <a:t>Indianola MS 38751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342235" y="1105541"/>
            <a:ext cx="3171825" cy="3651250"/>
            <a:chOff x="9767888" y="2714625"/>
            <a:chExt cx="3171825" cy="3651250"/>
          </a:xfrm>
        </p:grpSpPr>
        <p:grpSp>
          <p:nvGrpSpPr>
            <p:cNvPr id="64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75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76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65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73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74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  <p:sp>
          <p:nvSpPr>
            <p:cNvPr id="66" name="Text Box 329"/>
            <p:cNvSpPr txBox="1">
              <a:spLocks noChangeArrowheads="1"/>
            </p:cNvSpPr>
            <p:nvPr/>
          </p:nvSpPr>
          <p:spPr bwMode="auto">
            <a:xfrm>
              <a:off x="9767888" y="5673725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800"/>
                <a:t># 1846</a:t>
              </a:r>
            </a:p>
          </p:txBody>
        </p:sp>
        <p:sp>
          <p:nvSpPr>
            <p:cNvPr id="67" name="Rectangle 365"/>
            <p:cNvSpPr>
              <a:spLocks noChangeArrowheads="1"/>
            </p:cNvSpPr>
            <p:nvPr/>
          </p:nvSpPr>
          <p:spPr bwMode="auto">
            <a:xfrm rot="10800000">
              <a:off x="10663238" y="6149023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>
              <a:lvl1pPr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charset="0"/>
                </a:rPr>
                <a:t>Form </a:t>
              </a:r>
              <a:r>
                <a:rPr lang="en-US" altLang="en-US" sz="600" dirty="0" smtClean="0">
                  <a:latin typeface="Arial" charset="0"/>
                </a:rPr>
                <a:t>KW-G    </a:t>
              </a:r>
              <a:r>
                <a:rPr lang="en-US" altLang="en-US" sz="600" dirty="0">
                  <a:latin typeface="Arial" charset="0"/>
                </a:rPr>
                <a:t>Key Wallet</a:t>
              </a:r>
            </a:p>
          </p:txBody>
        </p:sp>
        <p:sp>
          <p:nvSpPr>
            <p:cNvPr id="68" name="Rectangle 379"/>
            <p:cNvSpPr>
              <a:spLocks noChangeArrowheads="1"/>
            </p:cNvSpPr>
            <p:nvPr/>
          </p:nvSpPr>
          <p:spPr bwMode="auto">
            <a:xfrm>
              <a:off x="10787063" y="3411538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ea typeface="ＭＳ Ｐゴシック" charset="0"/>
                </a:rPr>
                <a:t>IN THIS WALLET</a:t>
              </a:r>
            </a:p>
          </p:txBody>
        </p:sp>
        <p:sp>
          <p:nvSpPr>
            <p:cNvPr id="69" name="Line 380"/>
            <p:cNvSpPr>
              <a:spLocks noChangeShapeType="1"/>
            </p:cNvSpPr>
            <p:nvPr/>
          </p:nvSpPr>
          <p:spPr bwMode="auto">
            <a:xfrm>
              <a:off x="11352213" y="4206875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70" name="Rectangle 381"/>
            <p:cNvSpPr>
              <a:spLocks noChangeArrowheads="1"/>
            </p:cNvSpPr>
            <p:nvPr/>
          </p:nvSpPr>
          <p:spPr bwMode="auto">
            <a:xfrm>
              <a:off x="10809288" y="4230688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>
                  <a:latin typeface="Arial" charset="0"/>
                  <a:ea typeface="ＭＳ Ｐゴシック" charset="0"/>
                </a:rPr>
                <a:t>Loss of keys will cause you</a:t>
              </a:r>
              <a:br>
                <a:rPr lang="en-US" sz="800">
                  <a:latin typeface="Arial" charset="0"/>
                  <a:ea typeface="ＭＳ Ｐゴシック" charset="0"/>
                </a:rPr>
              </a:br>
              <a:r>
                <a:rPr lang="en-US" sz="800">
                  <a:latin typeface="Arial" charset="0"/>
                  <a:ea typeface="ＭＳ Ｐゴシック" charset="0"/>
                </a:rPr>
                <a:t>considerable expense.  Both</a:t>
              </a:r>
              <a:br>
                <a:rPr lang="en-US" sz="800">
                  <a:latin typeface="Arial" charset="0"/>
                  <a:ea typeface="ＭＳ Ｐゴシック" charset="0"/>
                </a:rPr>
              </a:br>
              <a:r>
                <a:rPr lang="en-US" sz="800">
                  <a:latin typeface="Arial" charset="0"/>
                  <a:ea typeface="ＭＳ Ｐゴシック" charset="0"/>
                </a:rPr>
                <a:t>keys must be returned to us</a:t>
              </a:r>
              <a:br>
                <a:rPr lang="en-US" sz="800">
                  <a:latin typeface="Arial" charset="0"/>
                  <a:ea typeface="ＭＳ Ｐゴシック" charset="0"/>
                </a:rPr>
              </a:br>
              <a:r>
                <a:rPr lang="en-US" sz="800">
                  <a:latin typeface="Arial" charset="0"/>
                  <a:ea typeface="ＭＳ Ｐゴシック" charset="0"/>
                </a:rPr>
                <a:t>when box is surrendered.</a:t>
              </a:r>
            </a:p>
          </p:txBody>
        </p:sp>
        <p:sp>
          <p:nvSpPr>
            <p:cNvPr id="71" name="Oval 382"/>
            <p:cNvSpPr>
              <a:spLocks noChangeArrowheads="1"/>
            </p:cNvSpPr>
            <p:nvPr/>
          </p:nvSpPr>
          <p:spPr bwMode="auto">
            <a:xfrm>
              <a:off x="11525250" y="4868863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72" name="Rectangle 383"/>
            <p:cNvSpPr>
              <a:spLocks noChangeArrowheads="1"/>
            </p:cNvSpPr>
            <p:nvPr/>
          </p:nvSpPr>
          <p:spPr bwMode="auto">
            <a:xfrm>
              <a:off x="10652125" y="5084763"/>
              <a:ext cx="1817688" cy="600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>
              <a:lvl1pPr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defTabSz="8048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900" b="1" dirty="0">
                  <a:latin typeface="Arial" charset="0"/>
                </a:rPr>
                <a:t>PLANTERS</a:t>
              </a:r>
            </a:p>
            <a:p>
              <a:pPr algn="ctr"/>
              <a:r>
                <a:rPr lang="en-US" altLang="en-US" sz="850" b="1" dirty="0">
                  <a:latin typeface="Arial" charset="0"/>
                </a:rPr>
                <a:t>BANK AND TRUST COMPANY</a:t>
              </a:r>
            </a:p>
            <a:p>
              <a:pPr algn="ctr"/>
              <a:r>
                <a:rPr lang="en-US" altLang="en-US" sz="800" dirty="0">
                  <a:latin typeface="Arial" charset="0"/>
                </a:rPr>
                <a:t>212 </a:t>
              </a:r>
              <a:r>
                <a:rPr lang="en-US" altLang="en-US" sz="800" dirty="0" err="1">
                  <a:latin typeface="Arial" charset="0"/>
                </a:rPr>
                <a:t>Catchings</a:t>
              </a:r>
              <a:r>
                <a:rPr lang="en-US" altLang="en-US" sz="800" dirty="0">
                  <a:latin typeface="Arial" charset="0"/>
                </a:rPr>
                <a:t> Avenue</a:t>
              </a:r>
            </a:p>
            <a:p>
              <a:pPr algn="ctr"/>
              <a:r>
                <a:rPr lang="en-US" altLang="en-US" sz="800" dirty="0">
                  <a:latin typeface="Arial" charset="0"/>
                </a:rPr>
                <a:t>Indianola MS 38751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342235" y="6204521"/>
            <a:ext cx="7631111" cy="3651250"/>
            <a:chOff x="1494635" y="1257941"/>
            <a:chExt cx="7631111" cy="3651250"/>
          </a:xfrm>
        </p:grpSpPr>
        <p:grpSp>
          <p:nvGrpSpPr>
            <p:cNvPr id="106" name="Group 105"/>
            <p:cNvGrpSpPr/>
            <p:nvPr/>
          </p:nvGrpSpPr>
          <p:grpSpPr>
            <a:xfrm>
              <a:off x="5953921" y="1257941"/>
              <a:ext cx="3171825" cy="3651250"/>
              <a:chOff x="9767888" y="2714625"/>
              <a:chExt cx="3171825" cy="3651250"/>
            </a:xfrm>
          </p:grpSpPr>
          <p:grpSp>
            <p:nvGrpSpPr>
              <p:cNvPr id="107" name="Group 278"/>
              <p:cNvGrpSpPr>
                <a:grpSpLocks/>
              </p:cNvGrpSpPr>
              <p:nvPr/>
            </p:nvGrpSpPr>
            <p:grpSpPr bwMode="auto">
              <a:xfrm>
                <a:off x="12580938" y="6007100"/>
                <a:ext cx="358775" cy="358775"/>
                <a:chOff x="6336" y="3858"/>
                <a:chExt cx="226" cy="226"/>
              </a:xfrm>
            </p:grpSpPr>
            <p:sp>
              <p:nvSpPr>
                <p:cNvPr id="118" name="Oval 279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  <p:sp>
              <p:nvSpPr>
                <p:cNvPr id="119" name="AutoShape 280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</p:grpSp>
          <p:grpSp>
            <p:nvGrpSpPr>
              <p:cNvPr id="108" name="Group 281"/>
              <p:cNvGrpSpPr>
                <a:grpSpLocks/>
              </p:cNvGrpSpPr>
              <p:nvPr/>
            </p:nvGrpSpPr>
            <p:grpSpPr bwMode="auto">
              <a:xfrm>
                <a:off x="10201275" y="2714625"/>
                <a:ext cx="358775" cy="358775"/>
                <a:chOff x="6336" y="3858"/>
                <a:chExt cx="226" cy="226"/>
              </a:xfrm>
            </p:grpSpPr>
            <p:sp>
              <p:nvSpPr>
                <p:cNvPr id="116" name="Oval 282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  <p:sp>
              <p:nvSpPr>
                <p:cNvPr id="117" name="AutoShape 283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</p:grpSp>
          <p:sp>
            <p:nvSpPr>
              <p:cNvPr id="109" name="Text Box 329"/>
              <p:cNvSpPr txBox="1">
                <a:spLocks noChangeArrowheads="1"/>
              </p:cNvSpPr>
              <p:nvPr/>
            </p:nvSpPr>
            <p:spPr bwMode="auto">
              <a:xfrm>
                <a:off x="9767888" y="5673725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en-US" sz="800"/>
                  <a:t># 1846</a:t>
                </a:r>
              </a:p>
            </p:txBody>
          </p:sp>
          <p:sp>
            <p:nvSpPr>
              <p:cNvPr id="110" name="Rectangle 365"/>
              <p:cNvSpPr>
                <a:spLocks noChangeArrowheads="1"/>
              </p:cNvSpPr>
              <p:nvPr/>
            </p:nvSpPr>
            <p:spPr bwMode="auto">
              <a:xfrm rot="10800000">
                <a:off x="10663238" y="6149023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>
                <a:lvl1pPr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600" dirty="0">
                    <a:latin typeface="Arial" charset="0"/>
                  </a:rPr>
                  <a:t>Form </a:t>
                </a:r>
                <a:r>
                  <a:rPr lang="en-US" altLang="en-US" sz="600" dirty="0" smtClean="0">
                    <a:latin typeface="Arial" charset="0"/>
                  </a:rPr>
                  <a:t>KW-G    </a:t>
                </a:r>
                <a:r>
                  <a:rPr lang="en-US" altLang="en-US" sz="600" dirty="0">
                    <a:latin typeface="Arial" charset="0"/>
                  </a:rPr>
                  <a:t>Key Wallet</a:t>
                </a:r>
              </a:p>
            </p:txBody>
          </p:sp>
          <p:sp>
            <p:nvSpPr>
              <p:cNvPr id="111" name="Rectangle 379"/>
              <p:cNvSpPr>
                <a:spLocks noChangeArrowheads="1"/>
              </p:cNvSpPr>
              <p:nvPr/>
            </p:nvSpPr>
            <p:spPr bwMode="auto">
              <a:xfrm>
                <a:off x="10787063" y="3411538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FOR SAFETY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KEEP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ONE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SAFE DEPOSIT BOX KEY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IN THIS WALLET</a:t>
                </a:r>
              </a:p>
            </p:txBody>
          </p:sp>
          <p:sp>
            <p:nvSpPr>
              <p:cNvPr id="112" name="Line 380"/>
              <p:cNvSpPr>
                <a:spLocks noChangeShapeType="1"/>
              </p:cNvSpPr>
              <p:nvPr/>
            </p:nvSpPr>
            <p:spPr bwMode="auto">
              <a:xfrm>
                <a:off x="11352213" y="4206875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13" name="Rectangle 381"/>
              <p:cNvSpPr>
                <a:spLocks noChangeArrowheads="1"/>
              </p:cNvSpPr>
              <p:nvPr/>
            </p:nvSpPr>
            <p:spPr bwMode="auto">
              <a:xfrm>
                <a:off x="10809288" y="4230688"/>
                <a:ext cx="1487487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defRPr/>
                </a:pPr>
                <a:r>
                  <a:rPr lang="en-US" sz="800">
                    <a:latin typeface="Arial" charset="0"/>
                    <a:ea typeface="ＭＳ Ｐゴシック" charset="0"/>
                  </a:rPr>
                  <a:t>Loss of keys will cause you</a:t>
                </a:r>
                <a:br>
                  <a:rPr lang="en-US" sz="800">
                    <a:latin typeface="Arial" charset="0"/>
                    <a:ea typeface="ＭＳ Ｐゴシック" charset="0"/>
                  </a:rPr>
                </a:br>
                <a:r>
                  <a:rPr lang="en-US" sz="800">
                    <a:latin typeface="Arial" charset="0"/>
                    <a:ea typeface="ＭＳ Ｐゴシック" charset="0"/>
                  </a:rPr>
                  <a:t>considerable expense.  Both</a:t>
                </a:r>
                <a:br>
                  <a:rPr lang="en-US" sz="800">
                    <a:latin typeface="Arial" charset="0"/>
                    <a:ea typeface="ＭＳ Ｐゴシック" charset="0"/>
                  </a:rPr>
                </a:br>
                <a:r>
                  <a:rPr lang="en-US" sz="800">
                    <a:latin typeface="Arial" charset="0"/>
                    <a:ea typeface="ＭＳ Ｐゴシック" charset="0"/>
                  </a:rPr>
                  <a:t>keys must be returned to us</a:t>
                </a:r>
                <a:br>
                  <a:rPr lang="en-US" sz="800">
                    <a:latin typeface="Arial" charset="0"/>
                    <a:ea typeface="ＭＳ Ｐゴシック" charset="0"/>
                  </a:rPr>
                </a:br>
                <a:r>
                  <a:rPr lang="en-US" sz="800">
                    <a:latin typeface="Arial" charset="0"/>
                    <a:ea typeface="ＭＳ Ｐゴシック" charset="0"/>
                  </a:rPr>
                  <a:t>when box is surrendered.</a:t>
                </a:r>
              </a:p>
            </p:txBody>
          </p:sp>
          <p:sp>
            <p:nvSpPr>
              <p:cNvPr id="114" name="Oval 382"/>
              <p:cNvSpPr>
                <a:spLocks noChangeArrowheads="1"/>
              </p:cNvSpPr>
              <p:nvPr/>
            </p:nvSpPr>
            <p:spPr bwMode="auto">
              <a:xfrm>
                <a:off x="11525250" y="4868863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15" name="Rectangle 383"/>
              <p:cNvSpPr>
                <a:spLocks noChangeArrowheads="1"/>
              </p:cNvSpPr>
              <p:nvPr/>
            </p:nvSpPr>
            <p:spPr bwMode="auto">
              <a:xfrm>
                <a:off x="10652125" y="5084763"/>
                <a:ext cx="1817688" cy="600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>
                <a:lvl1pPr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900" b="1" dirty="0">
                    <a:latin typeface="Arial" charset="0"/>
                  </a:rPr>
                  <a:t>PLANTERS</a:t>
                </a:r>
              </a:p>
              <a:p>
                <a:pPr algn="ctr"/>
                <a:r>
                  <a:rPr lang="en-US" altLang="en-US" sz="850" b="1" dirty="0">
                    <a:latin typeface="Arial" charset="0"/>
                  </a:rPr>
                  <a:t>BANK AND TRUST COMPANY</a:t>
                </a:r>
              </a:p>
              <a:p>
                <a:pPr algn="ctr"/>
                <a:r>
                  <a:rPr lang="en-US" altLang="en-US" sz="800" dirty="0">
                    <a:latin typeface="Arial" charset="0"/>
                  </a:rPr>
                  <a:t>212 </a:t>
                </a:r>
                <a:r>
                  <a:rPr lang="en-US" altLang="en-US" sz="800" dirty="0" err="1">
                    <a:latin typeface="Arial" charset="0"/>
                  </a:rPr>
                  <a:t>Catchings</a:t>
                </a:r>
                <a:r>
                  <a:rPr lang="en-US" altLang="en-US" sz="800" dirty="0">
                    <a:latin typeface="Arial" charset="0"/>
                  </a:rPr>
                  <a:t> Avenue</a:t>
                </a:r>
              </a:p>
              <a:p>
                <a:pPr algn="ctr"/>
                <a:r>
                  <a:rPr lang="en-US" altLang="en-US" sz="800" dirty="0">
                    <a:latin typeface="Arial" charset="0"/>
                  </a:rPr>
                  <a:t>Indianola MS 38751</a:t>
                </a: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494635" y="1257941"/>
              <a:ext cx="3171825" cy="3651250"/>
              <a:chOff x="9767888" y="2714625"/>
              <a:chExt cx="3171825" cy="3651250"/>
            </a:xfrm>
          </p:grpSpPr>
          <p:grpSp>
            <p:nvGrpSpPr>
              <p:cNvPr id="121" name="Group 278"/>
              <p:cNvGrpSpPr>
                <a:grpSpLocks/>
              </p:cNvGrpSpPr>
              <p:nvPr/>
            </p:nvGrpSpPr>
            <p:grpSpPr bwMode="auto">
              <a:xfrm>
                <a:off x="12580938" y="6007100"/>
                <a:ext cx="358775" cy="358775"/>
                <a:chOff x="6336" y="3858"/>
                <a:chExt cx="226" cy="226"/>
              </a:xfrm>
            </p:grpSpPr>
            <p:sp>
              <p:nvSpPr>
                <p:cNvPr id="177" name="Oval 279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  <p:sp>
              <p:nvSpPr>
                <p:cNvPr id="178" name="AutoShape 280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</p:grpSp>
          <p:grpSp>
            <p:nvGrpSpPr>
              <p:cNvPr id="122" name="Group 281"/>
              <p:cNvGrpSpPr>
                <a:grpSpLocks/>
              </p:cNvGrpSpPr>
              <p:nvPr/>
            </p:nvGrpSpPr>
            <p:grpSpPr bwMode="auto">
              <a:xfrm>
                <a:off x="10201275" y="2714625"/>
                <a:ext cx="358775" cy="358775"/>
                <a:chOff x="6336" y="3858"/>
                <a:chExt cx="226" cy="226"/>
              </a:xfrm>
            </p:grpSpPr>
            <p:sp>
              <p:nvSpPr>
                <p:cNvPr id="175" name="Oval 282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  <p:sp>
              <p:nvSpPr>
                <p:cNvPr id="176" name="AutoShape 283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</p:grpSp>
          <p:sp>
            <p:nvSpPr>
              <p:cNvPr id="123" name="Text Box 329"/>
              <p:cNvSpPr txBox="1">
                <a:spLocks noChangeArrowheads="1"/>
              </p:cNvSpPr>
              <p:nvPr/>
            </p:nvSpPr>
            <p:spPr bwMode="auto">
              <a:xfrm>
                <a:off x="9767888" y="5673725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en-US" sz="800"/>
                  <a:t># 1846</a:t>
                </a:r>
              </a:p>
            </p:txBody>
          </p:sp>
          <p:sp>
            <p:nvSpPr>
              <p:cNvPr id="124" name="Rectangle 365"/>
              <p:cNvSpPr>
                <a:spLocks noChangeArrowheads="1"/>
              </p:cNvSpPr>
              <p:nvPr/>
            </p:nvSpPr>
            <p:spPr bwMode="auto">
              <a:xfrm rot="10800000">
                <a:off x="10663238" y="6149023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>
                <a:lvl1pPr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600" dirty="0">
                    <a:latin typeface="Arial" charset="0"/>
                  </a:rPr>
                  <a:t>Form </a:t>
                </a:r>
                <a:r>
                  <a:rPr lang="en-US" altLang="en-US" sz="600" dirty="0" smtClean="0">
                    <a:latin typeface="Arial" charset="0"/>
                  </a:rPr>
                  <a:t>KW-G    </a:t>
                </a:r>
                <a:r>
                  <a:rPr lang="en-US" altLang="en-US" sz="600" dirty="0">
                    <a:latin typeface="Arial" charset="0"/>
                  </a:rPr>
                  <a:t>Key Wallet</a:t>
                </a:r>
              </a:p>
            </p:txBody>
          </p:sp>
          <p:sp>
            <p:nvSpPr>
              <p:cNvPr id="125" name="Rectangle 379"/>
              <p:cNvSpPr>
                <a:spLocks noChangeArrowheads="1"/>
              </p:cNvSpPr>
              <p:nvPr/>
            </p:nvSpPr>
            <p:spPr bwMode="auto">
              <a:xfrm>
                <a:off x="10787063" y="3411538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FOR SAFETY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KEEP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ONE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SAFE DEPOSIT BOX KEY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ea typeface="ＭＳ Ｐゴシック" charset="0"/>
                  </a:rPr>
                  <a:t>IN THIS WALLET</a:t>
                </a:r>
              </a:p>
            </p:txBody>
          </p:sp>
          <p:sp>
            <p:nvSpPr>
              <p:cNvPr id="126" name="Line 380"/>
              <p:cNvSpPr>
                <a:spLocks noChangeShapeType="1"/>
              </p:cNvSpPr>
              <p:nvPr/>
            </p:nvSpPr>
            <p:spPr bwMode="auto">
              <a:xfrm>
                <a:off x="11352213" y="4206875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27" name="Rectangle 381"/>
              <p:cNvSpPr>
                <a:spLocks noChangeArrowheads="1"/>
              </p:cNvSpPr>
              <p:nvPr/>
            </p:nvSpPr>
            <p:spPr bwMode="auto">
              <a:xfrm>
                <a:off x="10809288" y="4230688"/>
                <a:ext cx="1487487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defRPr/>
                </a:pPr>
                <a:r>
                  <a:rPr lang="en-US" sz="800">
                    <a:latin typeface="Arial" charset="0"/>
                    <a:ea typeface="ＭＳ Ｐゴシック" charset="0"/>
                  </a:rPr>
                  <a:t>Loss of keys will cause you</a:t>
                </a:r>
                <a:br>
                  <a:rPr lang="en-US" sz="800">
                    <a:latin typeface="Arial" charset="0"/>
                    <a:ea typeface="ＭＳ Ｐゴシック" charset="0"/>
                  </a:rPr>
                </a:br>
                <a:r>
                  <a:rPr lang="en-US" sz="800">
                    <a:latin typeface="Arial" charset="0"/>
                    <a:ea typeface="ＭＳ Ｐゴシック" charset="0"/>
                  </a:rPr>
                  <a:t>considerable expense.  Both</a:t>
                </a:r>
                <a:br>
                  <a:rPr lang="en-US" sz="800">
                    <a:latin typeface="Arial" charset="0"/>
                    <a:ea typeface="ＭＳ Ｐゴシック" charset="0"/>
                  </a:rPr>
                </a:br>
                <a:r>
                  <a:rPr lang="en-US" sz="800">
                    <a:latin typeface="Arial" charset="0"/>
                    <a:ea typeface="ＭＳ Ｐゴシック" charset="0"/>
                  </a:rPr>
                  <a:t>keys must be returned to us</a:t>
                </a:r>
                <a:br>
                  <a:rPr lang="en-US" sz="800">
                    <a:latin typeface="Arial" charset="0"/>
                    <a:ea typeface="ＭＳ Ｐゴシック" charset="0"/>
                  </a:rPr>
                </a:br>
                <a:r>
                  <a:rPr lang="en-US" sz="800">
                    <a:latin typeface="Arial" charset="0"/>
                    <a:ea typeface="ＭＳ Ｐゴシック" charset="0"/>
                  </a:rPr>
                  <a:t>when box is surrendered.</a:t>
                </a:r>
              </a:p>
            </p:txBody>
          </p:sp>
          <p:sp>
            <p:nvSpPr>
              <p:cNvPr id="128" name="Oval 382"/>
              <p:cNvSpPr>
                <a:spLocks noChangeArrowheads="1"/>
              </p:cNvSpPr>
              <p:nvPr/>
            </p:nvSpPr>
            <p:spPr bwMode="auto">
              <a:xfrm>
                <a:off x="11525250" y="4868863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74" name="Rectangle 383"/>
              <p:cNvSpPr>
                <a:spLocks noChangeArrowheads="1"/>
              </p:cNvSpPr>
              <p:nvPr/>
            </p:nvSpPr>
            <p:spPr bwMode="auto">
              <a:xfrm>
                <a:off x="10652125" y="5084763"/>
                <a:ext cx="1817688" cy="600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>
                <a:lvl1pPr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defTabSz="804863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defTabSz="8048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900" b="1" dirty="0">
                    <a:latin typeface="Arial" charset="0"/>
                  </a:rPr>
                  <a:t>PLANTERS</a:t>
                </a:r>
              </a:p>
              <a:p>
                <a:pPr algn="ctr"/>
                <a:r>
                  <a:rPr lang="en-US" altLang="en-US" sz="850" b="1" dirty="0">
                    <a:latin typeface="Arial" charset="0"/>
                  </a:rPr>
                  <a:t>BANK AND TRUST COMPANY</a:t>
                </a:r>
              </a:p>
              <a:p>
                <a:pPr algn="ctr"/>
                <a:r>
                  <a:rPr lang="en-US" altLang="en-US" sz="800" dirty="0">
                    <a:latin typeface="Arial" charset="0"/>
                  </a:rPr>
                  <a:t>212 </a:t>
                </a:r>
                <a:r>
                  <a:rPr lang="en-US" altLang="en-US" sz="800" dirty="0" err="1">
                    <a:latin typeface="Arial" charset="0"/>
                  </a:rPr>
                  <a:t>Catchings</a:t>
                </a:r>
                <a:r>
                  <a:rPr lang="en-US" altLang="en-US" sz="800" dirty="0">
                    <a:latin typeface="Arial" charset="0"/>
                  </a:rPr>
                  <a:t> Avenue</a:t>
                </a:r>
              </a:p>
              <a:p>
                <a:pPr algn="ctr"/>
                <a:r>
                  <a:rPr lang="en-US" altLang="en-US" sz="800" dirty="0">
                    <a:latin typeface="Arial" charset="0"/>
                  </a:rPr>
                  <a:t>Indianola MS 38751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136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Times New Roman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29</cp:revision>
  <cp:lastPrinted>2015-03-23T16:10:38Z</cp:lastPrinted>
  <dcterms:created xsi:type="dcterms:W3CDTF">2012-03-21T20:17:12Z</dcterms:created>
  <dcterms:modified xsi:type="dcterms:W3CDTF">2015-09-04T12:22:28Z</dcterms:modified>
</cp:coreProperties>
</file>