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43" d="100"/>
          <a:sy n="143" d="100"/>
        </p:scale>
        <p:origin x="696" y="288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019271" y="1382179"/>
            <a:ext cx="3852862" cy="4152900"/>
            <a:chOff x="1557338" y="3206750"/>
            <a:chExt cx="3852862" cy="4152900"/>
          </a:xfrm>
        </p:grpSpPr>
        <p:grpSp>
          <p:nvGrpSpPr>
            <p:cNvPr id="55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71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72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grpSp>
          <p:nvGrpSpPr>
            <p:cNvPr id="73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74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75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sp>
          <p:nvSpPr>
            <p:cNvPr id="76" name="Rectangle 413"/>
            <p:cNvSpPr>
              <a:spLocks noChangeArrowheads="1"/>
            </p:cNvSpPr>
            <p:nvPr/>
          </p:nvSpPr>
          <p:spPr bwMode="auto">
            <a:xfrm>
              <a:off x="1557338" y="65944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# 1712</a:t>
              </a:r>
            </a:p>
          </p:txBody>
        </p:sp>
        <p:sp>
          <p:nvSpPr>
            <p:cNvPr id="77" name="Rectangle 432"/>
            <p:cNvSpPr>
              <a:spLocks noChangeArrowheads="1"/>
            </p:cNvSpPr>
            <p:nvPr/>
          </p:nvSpPr>
          <p:spPr bwMode="auto">
            <a:xfrm>
              <a:off x="2844800" y="3741738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KEEP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ea typeface="ＭＳ Ｐゴシック" charset="0"/>
                </a:rPr>
                <a:t>ONE</a:t>
              </a:r>
              <a:endParaRPr lang="en-US" sz="1400" b="1" dirty="0">
                <a:latin typeface="Arial" charset="0"/>
                <a:ea typeface="ＭＳ Ｐゴシック" charset="0"/>
              </a:endParaRPr>
            </a:p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SAFE DEPOSIT BOX KEY</a:t>
              </a:r>
            </a:p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IN THIS ENVELOPE</a:t>
              </a:r>
            </a:p>
          </p:txBody>
        </p:sp>
        <p:sp>
          <p:nvSpPr>
            <p:cNvPr id="78" name="Rectangle 433"/>
            <p:cNvSpPr>
              <a:spLocks noChangeArrowheads="1"/>
            </p:cNvSpPr>
            <p:nvPr/>
          </p:nvSpPr>
          <p:spPr bwMode="auto">
            <a:xfrm>
              <a:off x="2863850" y="4518025"/>
              <a:ext cx="2028825" cy="566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Box No. ___________</a:t>
              </a:r>
            </a:p>
            <a:p>
              <a:pPr algn="ctr" defTabSz="715963" eaLnBrk="0" hangingPunct="0">
                <a:defRPr/>
              </a:pPr>
              <a:endParaRPr lang="en-US" sz="500" dirty="0">
                <a:latin typeface="Arial" charset="0"/>
                <a:ea typeface="ＭＳ Ｐゴシック" charset="0"/>
              </a:endParaRPr>
            </a:p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Loss of keys will cause you</a:t>
              </a:r>
            </a:p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considerable expense</a:t>
              </a:r>
              <a:r>
                <a:rPr lang="en-US" sz="800" dirty="0">
                  <a:latin typeface="Arial" charset="0"/>
                  <a:ea typeface="ＭＳ Ｐゴシック" charset="0"/>
                </a:rPr>
                <a:t>.</a:t>
              </a:r>
            </a:p>
          </p:txBody>
        </p:sp>
        <p:sp>
          <p:nvSpPr>
            <p:cNvPr id="79" name="Rectangle 434"/>
            <p:cNvSpPr>
              <a:spLocks noChangeArrowheads="1"/>
            </p:cNvSpPr>
            <p:nvPr/>
          </p:nvSpPr>
          <p:spPr bwMode="auto">
            <a:xfrm>
              <a:off x="3059113" y="5118100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ea typeface="ＭＳ Ｐゴシック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  <a:ea typeface="ＭＳ Ｐゴシック" charset="0"/>
                </a:rPr>
                <a:t>.</a:t>
              </a:r>
            </a:p>
          </p:txBody>
        </p:sp>
        <p:sp>
          <p:nvSpPr>
            <p:cNvPr id="80" name="Line 436"/>
            <p:cNvSpPr>
              <a:spLocks noChangeShapeType="1"/>
            </p:cNvSpPr>
            <p:nvPr/>
          </p:nvSpPr>
          <p:spPr bwMode="auto">
            <a:xfrm>
              <a:off x="3733800" y="5626100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81" name="Rectangle 437"/>
            <p:cNvSpPr>
              <a:spLocks noChangeArrowheads="1"/>
            </p:cNvSpPr>
            <p:nvPr/>
          </p:nvSpPr>
          <p:spPr bwMode="auto">
            <a:xfrm rot="10800000">
              <a:off x="2857500" y="6918325"/>
              <a:ext cx="2038350" cy="44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Versateq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Oklahoma City, OK 73108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Form KW-R-SP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Key Wallet Special</a:t>
              </a:r>
            </a:p>
          </p:txBody>
        </p:sp>
        <p:sp>
          <p:nvSpPr>
            <p:cNvPr id="99" name="Line 438"/>
            <p:cNvSpPr>
              <a:spLocks noChangeShapeType="1"/>
            </p:cNvSpPr>
            <p:nvPr/>
          </p:nvSpPr>
          <p:spPr bwMode="auto">
            <a:xfrm>
              <a:off x="3733800" y="5118100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pic>
          <p:nvPicPr>
            <p:cNvPr id="100" name="Picture 1" descr="Sunflower Bank - Versateq 2012-10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9938" y="5730875"/>
              <a:ext cx="1138237" cy="99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1" name="Group 100"/>
          <p:cNvGrpSpPr/>
          <p:nvPr/>
        </p:nvGrpSpPr>
        <p:grpSpPr>
          <a:xfrm>
            <a:off x="5911410" y="1382179"/>
            <a:ext cx="3852862" cy="4152900"/>
            <a:chOff x="1557338" y="3206750"/>
            <a:chExt cx="3852862" cy="4152900"/>
          </a:xfrm>
        </p:grpSpPr>
        <p:grpSp>
          <p:nvGrpSpPr>
            <p:cNvPr id="102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131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32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grpSp>
          <p:nvGrpSpPr>
            <p:cNvPr id="103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129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30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sp>
          <p:nvSpPr>
            <p:cNvPr id="104" name="Rectangle 413"/>
            <p:cNvSpPr>
              <a:spLocks noChangeArrowheads="1"/>
            </p:cNvSpPr>
            <p:nvPr/>
          </p:nvSpPr>
          <p:spPr bwMode="auto">
            <a:xfrm>
              <a:off x="1557338" y="65944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# 1712</a:t>
              </a:r>
            </a:p>
          </p:txBody>
        </p:sp>
        <p:sp>
          <p:nvSpPr>
            <p:cNvPr id="122" name="Rectangle 432"/>
            <p:cNvSpPr>
              <a:spLocks noChangeArrowheads="1"/>
            </p:cNvSpPr>
            <p:nvPr/>
          </p:nvSpPr>
          <p:spPr bwMode="auto">
            <a:xfrm>
              <a:off x="2844800" y="3741738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KEEP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ea typeface="ＭＳ Ｐゴシック" charset="0"/>
                </a:rPr>
                <a:t>ONE</a:t>
              </a:r>
              <a:endParaRPr lang="en-US" sz="1400" b="1" dirty="0">
                <a:latin typeface="Arial" charset="0"/>
                <a:ea typeface="ＭＳ Ｐゴシック" charset="0"/>
              </a:endParaRPr>
            </a:p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SAFE DEPOSIT BOX KEY</a:t>
              </a:r>
            </a:p>
            <a:p>
              <a:pPr algn="ctr" defTabSz="715963" eaLnBrk="0" hangingPunct="0">
                <a:defRPr/>
              </a:pPr>
              <a:r>
                <a:rPr lang="en-US" sz="900" b="1" dirty="0">
                  <a:latin typeface="Arial" charset="0"/>
                  <a:ea typeface="ＭＳ Ｐゴシック" charset="0"/>
                </a:rPr>
                <a:t>IN THIS ENVELOPE</a:t>
              </a:r>
            </a:p>
          </p:txBody>
        </p:sp>
        <p:sp>
          <p:nvSpPr>
            <p:cNvPr id="123" name="Rectangle 433"/>
            <p:cNvSpPr>
              <a:spLocks noChangeArrowheads="1"/>
            </p:cNvSpPr>
            <p:nvPr/>
          </p:nvSpPr>
          <p:spPr bwMode="auto">
            <a:xfrm>
              <a:off x="2863850" y="4518025"/>
              <a:ext cx="2028825" cy="566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Box No. ___________</a:t>
              </a:r>
            </a:p>
            <a:p>
              <a:pPr algn="ctr" defTabSz="715963" eaLnBrk="0" hangingPunct="0">
                <a:defRPr/>
              </a:pPr>
              <a:endParaRPr lang="en-US" sz="500" dirty="0">
                <a:latin typeface="Arial" charset="0"/>
                <a:ea typeface="ＭＳ Ｐゴシック" charset="0"/>
              </a:endParaRPr>
            </a:p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Loss of keys will cause you</a:t>
              </a:r>
            </a:p>
            <a:p>
              <a:pPr algn="ctr" defTabSz="715963" eaLnBrk="0" hangingPunct="0">
                <a:defRPr/>
              </a:pPr>
              <a:r>
                <a:rPr lang="en-US" sz="900" dirty="0">
                  <a:latin typeface="Arial" charset="0"/>
                  <a:ea typeface="ＭＳ Ｐゴシック" charset="0"/>
                </a:rPr>
                <a:t>considerable expense</a:t>
              </a:r>
              <a:r>
                <a:rPr lang="en-US" sz="800" dirty="0">
                  <a:latin typeface="Arial" charset="0"/>
                  <a:ea typeface="ＭＳ Ｐゴシック" charset="0"/>
                </a:rPr>
                <a:t>.</a:t>
              </a:r>
            </a:p>
          </p:txBody>
        </p:sp>
        <p:sp>
          <p:nvSpPr>
            <p:cNvPr id="124" name="Rectangle 434"/>
            <p:cNvSpPr>
              <a:spLocks noChangeArrowheads="1"/>
            </p:cNvSpPr>
            <p:nvPr/>
          </p:nvSpPr>
          <p:spPr bwMode="auto">
            <a:xfrm>
              <a:off x="3059113" y="5118100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ea typeface="ＭＳ Ｐゴシック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  <a:ea typeface="ＭＳ Ｐゴシック" charset="0"/>
                </a:rPr>
                <a:t>.</a:t>
              </a:r>
            </a:p>
          </p:txBody>
        </p:sp>
        <p:sp>
          <p:nvSpPr>
            <p:cNvPr id="125" name="Line 436"/>
            <p:cNvSpPr>
              <a:spLocks noChangeShapeType="1"/>
            </p:cNvSpPr>
            <p:nvPr/>
          </p:nvSpPr>
          <p:spPr bwMode="auto">
            <a:xfrm>
              <a:off x="3733800" y="5626100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126" name="Rectangle 437"/>
            <p:cNvSpPr>
              <a:spLocks noChangeArrowheads="1"/>
            </p:cNvSpPr>
            <p:nvPr/>
          </p:nvSpPr>
          <p:spPr bwMode="auto">
            <a:xfrm rot="10800000">
              <a:off x="2857500" y="6918325"/>
              <a:ext cx="2038350" cy="44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Versateq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Oklahoma City, OK 73108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Form KW-R-SP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ea typeface="ＭＳ Ｐゴシック" charset="0"/>
                </a:rPr>
                <a:t>Key Wallet Special</a:t>
              </a:r>
            </a:p>
          </p:txBody>
        </p:sp>
        <p:sp>
          <p:nvSpPr>
            <p:cNvPr id="127" name="Line 438"/>
            <p:cNvSpPr>
              <a:spLocks noChangeShapeType="1"/>
            </p:cNvSpPr>
            <p:nvPr/>
          </p:nvSpPr>
          <p:spPr bwMode="auto">
            <a:xfrm>
              <a:off x="3733800" y="5118100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pic>
          <p:nvPicPr>
            <p:cNvPr id="128" name="Picture 1" descr="Sunflower Bank - Versateq 2012-10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9938" y="5730875"/>
              <a:ext cx="1138237" cy="99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108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20</cp:revision>
  <cp:lastPrinted>2015-09-21T13:25:56Z</cp:lastPrinted>
  <dcterms:created xsi:type="dcterms:W3CDTF">2012-03-30T14:34:25Z</dcterms:created>
  <dcterms:modified xsi:type="dcterms:W3CDTF">2015-09-21T13:26:29Z</dcterms:modified>
</cp:coreProperties>
</file>