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176" y="2056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3699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89" name="Group 188"/>
          <p:cNvGrpSpPr/>
          <p:nvPr/>
        </p:nvGrpSpPr>
        <p:grpSpPr>
          <a:xfrm>
            <a:off x="1604964" y="6224044"/>
            <a:ext cx="2738438" cy="3651250"/>
            <a:chOff x="1597025" y="950439"/>
            <a:chExt cx="2738438" cy="3651250"/>
          </a:xfrm>
        </p:grpSpPr>
        <p:sp>
          <p:nvSpPr>
            <p:cNvPr id="19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6082509" y="6224044"/>
            <a:ext cx="2738438" cy="3651250"/>
            <a:chOff x="1597025" y="950439"/>
            <a:chExt cx="2738438" cy="3651250"/>
          </a:xfrm>
        </p:grpSpPr>
        <p:sp>
          <p:nvSpPr>
            <p:cNvPr id="19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1597025" y="1102839"/>
            <a:ext cx="2738438" cy="3651250"/>
            <a:chOff x="1597025" y="950439"/>
            <a:chExt cx="2738438" cy="3651250"/>
          </a:xfrm>
        </p:grpSpPr>
        <p:sp>
          <p:nvSpPr>
            <p:cNvPr id="20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6074570" y="1102839"/>
            <a:ext cx="2738438" cy="3651250"/>
            <a:chOff x="1597025" y="950439"/>
            <a:chExt cx="2738438" cy="3651250"/>
          </a:xfrm>
        </p:grpSpPr>
        <p:sp>
          <p:nvSpPr>
            <p:cNvPr id="21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2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3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4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25" name="Rectangle 283"/>
          <p:cNvSpPr>
            <a:spLocks noChangeArrowheads="1"/>
          </p:cNvSpPr>
          <p:nvPr/>
        </p:nvSpPr>
        <p:spPr bwMode="auto">
          <a:xfrm>
            <a:off x="2093918" y="1748953"/>
            <a:ext cx="1789112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900" b="1" i="0" dirty="0">
                <a:latin typeface="Arial" charset="0"/>
              </a:rPr>
              <a:t>FOR SAFETY</a:t>
            </a:r>
          </a:p>
          <a:p>
            <a:pPr algn="ctr" defTabSz="804863" eaLnBrk="0" hangingPunct="0"/>
            <a:r>
              <a:rPr lang="en-US" sz="900" b="1" i="0" dirty="0">
                <a:latin typeface="Arial" charset="0"/>
              </a:rPr>
              <a:t>KEEP</a:t>
            </a:r>
          </a:p>
          <a:p>
            <a:pPr algn="ctr" defTabSz="804863" eaLnBrk="0" hangingPunct="0"/>
            <a:r>
              <a:rPr lang="en-US" sz="900" b="1" i="0" dirty="0">
                <a:latin typeface="Arial" charset="0"/>
              </a:rPr>
              <a:t>ONE</a:t>
            </a:r>
          </a:p>
          <a:p>
            <a:pPr algn="ctr" defTabSz="804863" eaLnBrk="0" hangingPunct="0"/>
            <a:r>
              <a:rPr lang="en-US" sz="900" b="1" i="0" dirty="0">
                <a:latin typeface="Arial" charset="0"/>
              </a:rPr>
              <a:t>SAFE DEPOSIT BOX KEY</a:t>
            </a:r>
          </a:p>
          <a:p>
            <a:pPr algn="ctr" defTabSz="804863" eaLnBrk="0" hangingPunct="0"/>
            <a:r>
              <a:rPr lang="en-US" sz="900" b="1" i="0" dirty="0">
                <a:latin typeface="Arial" charset="0"/>
              </a:rPr>
              <a:t>IN THIS WALLET</a:t>
            </a:r>
          </a:p>
        </p:txBody>
      </p:sp>
      <p:sp>
        <p:nvSpPr>
          <p:cNvPr id="226" name="Line 284"/>
          <p:cNvSpPr>
            <a:spLocks noChangeShapeType="1"/>
          </p:cNvSpPr>
          <p:nvPr/>
        </p:nvSpPr>
        <p:spPr bwMode="auto">
          <a:xfrm>
            <a:off x="2798768" y="2542703"/>
            <a:ext cx="40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" name="Rectangle 285"/>
          <p:cNvSpPr>
            <a:spLocks noChangeArrowheads="1"/>
          </p:cNvSpPr>
          <p:nvPr/>
        </p:nvSpPr>
        <p:spPr bwMode="auto">
          <a:xfrm>
            <a:off x="2255843" y="2566515"/>
            <a:ext cx="14874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/>
            <a:r>
              <a:rPr lang="en-US" sz="800" i="0" dirty="0">
                <a:latin typeface="Arial" charset="0"/>
              </a:rPr>
              <a:t>Loss of keys will cause you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considerable expense.  Both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keys must be returned to us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when box is surrendered.</a:t>
            </a:r>
          </a:p>
        </p:txBody>
      </p:sp>
      <p:sp>
        <p:nvSpPr>
          <p:cNvPr id="228" name="Oval 286"/>
          <p:cNvSpPr>
            <a:spLocks noChangeArrowheads="1"/>
          </p:cNvSpPr>
          <p:nvPr/>
        </p:nvSpPr>
        <p:spPr bwMode="auto">
          <a:xfrm>
            <a:off x="2971805" y="3206278"/>
            <a:ext cx="57150" cy="476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" name="Rectangle 293"/>
          <p:cNvSpPr>
            <a:spLocks noChangeArrowheads="1"/>
          </p:cNvSpPr>
          <p:nvPr/>
        </p:nvSpPr>
        <p:spPr bwMode="auto">
          <a:xfrm rot="10800000">
            <a:off x="2087568" y="4406428"/>
            <a:ext cx="17970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 i="0">
                <a:latin typeface="Arial" charset="0"/>
              </a:rPr>
              <a:t>E. Greene &amp; Co.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Fairfield, NJ 07007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877-838-5250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Form KW-R     Key Wallet</a:t>
            </a:r>
          </a:p>
        </p:txBody>
      </p:sp>
      <p:sp>
        <p:nvSpPr>
          <p:cNvPr id="230" name="Rectangle 294"/>
          <p:cNvSpPr>
            <a:spLocks noChangeArrowheads="1"/>
          </p:cNvSpPr>
          <p:nvPr/>
        </p:nvSpPr>
        <p:spPr bwMode="auto">
          <a:xfrm>
            <a:off x="2081218" y="3477740"/>
            <a:ext cx="1817687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900" b="1" i="0">
                <a:latin typeface="Arial" charset="0"/>
              </a:rPr>
              <a:t>The First National Bank of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Long Island</a:t>
            </a:r>
            <a:endParaRPr lang="en-US" sz="800" i="0">
              <a:latin typeface="Arial" charset="0"/>
            </a:endParaRPr>
          </a:p>
          <a:p>
            <a:pPr algn="ctr" defTabSz="804863" eaLnBrk="0" hangingPunct="0"/>
            <a:r>
              <a:rPr lang="en-US" sz="800" i="0">
                <a:latin typeface="Arial" charset="0"/>
              </a:rPr>
              <a:t>10 Glen Head Road</a:t>
            </a:r>
          </a:p>
          <a:p>
            <a:pPr algn="ctr" defTabSz="804863" eaLnBrk="0" hangingPunct="0"/>
            <a:r>
              <a:rPr lang="en-US" sz="800" i="0">
                <a:latin typeface="Arial" charset="0"/>
              </a:rPr>
              <a:t>Glen Head, NY 11545</a:t>
            </a:r>
          </a:p>
        </p:txBody>
      </p:sp>
      <p:grpSp>
        <p:nvGrpSpPr>
          <p:cNvPr id="231" name="Group 298"/>
          <p:cNvGrpSpPr>
            <a:grpSpLocks/>
          </p:cNvGrpSpPr>
          <p:nvPr/>
        </p:nvGrpSpPr>
        <p:grpSpPr bwMode="auto">
          <a:xfrm>
            <a:off x="4005268" y="4382615"/>
            <a:ext cx="358775" cy="358775"/>
            <a:chOff x="6336" y="3858"/>
            <a:chExt cx="226" cy="226"/>
          </a:xfrm>
        </p:grpSpPr>
        <p:sp>
          <p:nvSpPr>
            <p:cNvPr id="232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4" name="Group 301"/>
          <p:cNvGrpSpPr>
            <a:grpSpLocks/>
          </p:cNvGrpSpPr>
          <p:nvPr/>
        </p:nvGrpSpPr>
        <p:grpSpPr bwMode="auto">
          <a:xfrm>
            <a:off x="1625605" y="1090140"/>
            <a:ext cx="358775" cy="358775"/>
            <a:chOff x="6336" y="3858"/>
            <a:chExt cx="226" cy="226"/>
          </a:xfrm>
        </p:grpSpPr>
        <p:sp>
          <p:nvSpPr>
            <p:cNvPr id="235" name="Oval 30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" name="AutoShape 30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7" name="Text Box 304"/>
          <p:cNvSpPr txBox="1">
            <a:spLocks noChangeArrowheads="1"/>
          </p:cNvSpPr>
          <p:nvPr/>
        </p:nvSpPr>
        <p:spPr bwMode="auto">
          <a:xfrm>
            <a:off x="1298580" y="4006378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i="0"/>
              <a:t># 1656</a:t>
            </a:r>
          </a:p>
        </p:txBody>
      </p:sp>
      <p:sp>
        <p:nvSpPr>
          <p:cNvPr id="238" name="Rectangle 283"/>
          <p:cNvSpPr>
            <a:spLocks noChangeArrowheads="1"/>
          </p:cNvSpPr>
          <p:nvPr/>
        </p:nvSpPr>
        <p:spPr bwMode="auto">
          <a:xfrm>
            <a:off x="2079631" y="6882857"/>
            <a:ext cx="1789112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900" b="1" i="0">
                <a:latin typeface="Arial" charset="0"/>
              </a:rPr>
              <a:t>FOR SAFETY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KEEP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ONE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SAFE DEPOSIT BOX KEY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IN THIS WALLET</a:t>
            </a:r>
          </a:p>
        </p:txBody>
      </p:sp>
      <p:sp>
        <p:nvSpPr>
          <p:cNvPr id="239" name="Line 284"/>
          <p:cNvSpPr>
            <a:spLocks noChangeShapeType="1"/>
          </p:cNvSpPr>
          <p:nvPr/>
        </p:nvSpPr>
        <p:spPr bwMode="auto">
          <a:xfrm>
            <a:off x="2784481" y="7676607"/>
            <a:ext cx="40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" name="Rectangle 285"/>
          <p:cNvSpPr>
            <a:spLocks noChangeArrowheads="1"/>
          </p:cNvSpPr>
          <p:nvPr/>
        </p:nvSpPr>
        <p:spPr bwMode="auto">
          <a:xfrm>
            <a:off x="2241556" y="7700419"/>
            <a:ext cx="14874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/>
            <a:r>
              <a:rPr lang="en-US" sz="800" i="0" dirty="0">
                <a:latin typeface="Arial" charset="0"/>
              </a:rPr>
              <a:t>Loss of keys will cause you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considerable expense.  Both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keys must be returned to us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when box is surrendered.</a:t>
            </a:r>
          </a:p>
        </p:txBody>
      </p:sp>
      <p:sp>
        <p:nvSpPr>
          <p:cNvPr id="241" name="Oval 286"/>
          <p:cNvSpPr>
            <a:spLocks noChangeArrowheads="1"/>
          </p:cNvSpPr>
          <p:nvPr/>
        </p:nvSpPr>
        <p:spPr bwMode="auto">
          <a:xfrm>
            <a:off x="2957518" y="8340182"/>
            <a:ext cx="57150" cy="476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" name="Rectangle 293"/>
          <p:cNvSpPr>
            <a:spLocks noChangeArrowheads="1"/>
          </p:cNvSpPr>
          <p:nvPr/>
        </p:nvSpPr>
        <p:spPr bwMode="auto">
          <a:xfrm rot="10800000">
            <a:off x="2073281" y="9540332"/>
            <a:ext cx="17970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 i="0">
                <a:latin typeface="Arial" charset="0"/>
              </a:rPr>
              <a:t>E. Greene &amp; Co.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Fairfield, NJ 07007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877-838-5250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Form KW-R     Key Wallet</a:t>
            </a:r>
          </a:p>
        </p:txBody>
      </p:sp>
      <p:sp>
        <p:nvSpPr>
          <p:cNvPr id="243" name="Rectangle 294"/>
          <p:cNvSpPr>
            <a:spLocks noChangeArrowheads="1"/>
          </p:cNvSpPr>
          <p:nvPr/>
        </p:nvSpPr>
        <p:spPr bwMode="auto">
          <a:xfrm>
            <a:off x="2066931" y="8611644"/>
            <a:ext cx="1817687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900" b="1" i="0">
                <a:latin typeface="Arial" charset="0"/>
              </a:rPr>
              <a:t>The First National Bank of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Long Island</a:t>
            </a:r>
            <a:endParaRPr lang="en-US" sz="800" i="0">
              <a:latin typeface="Arial" charset="0"/>
            </a:endParaRPr>
          </a:p>
          <a:p>
            <a:pPr algn="ctr" defTabSz="804863" eaLnBrk="0" hangingPunct="0"/>
            <a:r>
              <a:rPr lang="en-US" sz="800" i="0">
                <a:latin typeface="Arial" charset="0"/>
              </a:rPr>
              <a:t>10 Glen Head Road</a:t>
            </a:r>
          </a:p>
          <a:p>
            <a:pPr algn="ctr" defTabSz="804863" eaLnBrk="0" hangingPunct="0"/>
            <a:r>
              <a:rPr lang="en-US" sz="800" i="0">
                <a:latin typeface="Arial" charset="0"/>
              </a:rPr>
              <a:t>Glen Head, NY 11545</a:t>
            </a:r>
          </a:p>
        </p:txBody>
      </p:sp>
      <p:grpSp>
        <p:nvGrpSpPr>
          <p:cNvPr id="244" name="Group 298"/>
          <p:cNvGrpSpPr>
            <a:grpSpLocks/>
          </p:cNvGrpSpPr>
          <p:nvPr/>
        </p:nvGrpSpPr>
        <p:grpSpPr bwMode="auto">
          <a:xfrm>
            <a:off x="3990981" y="9516519"/>
            <a:ext cx="358775" cy="358775"/>
            <a:chOff x="6336" y="3858"/>
            <a:chExt cx="226" cy="226"/>
          </a:xfrm>
        </p:grpSpPr>
        <p:sp>
          <p:nvSpPr>
            <p:cNvPr id="245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7" name="Group 301"/>
          <p:cNvGrpSpPr>
            <a:grpSpLocks/>
          </p:cNvGrpSpPr>
          <p:nvPr/>
        </p:nvGrpSpPr>
        <p:grpSpPr bwMode="auto">
          <a:xfrm>
            <a:off x="1611318" y="6224044"/>
            <a:ext cx="358775" cy="358775"/>
            <a:chOff x="6336" y="3858"/>
            <a:chExt cx="226" cy="226"/>
          </a:xfrm>
        </p:grpSpPr>
        <p:sp>
          <p:nvSpPr>
            <p:cNvPr id="248" name="Oval 30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AutoShape 30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0" name="Text Box 304"/>
          <p:cNvSpPr txBox="1">
            <a:spLocks noChangeArrowheads="1"/>
          </p:cNvSpPr>
          <p:nvPr/>
        </p:nvSpPr>
        <p:spPr bwMode="auto">
          <a:xfrm>
            <a:off x="1284293" y="9140282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i="0"/>
              <a:t># 1656</a:t>
            </a:r>
          </a:p>
        </p:txBody>
      </p:sp>
      <p:sp>
        <p:nvSpPr>
          <p:cNvPr id="251" name="Rectangle 283"/>
          <p:cNvSpPr>
            <a:spLocks noChangeArrowheads="1"/>
          </p:cNvSpPr>
          <p:nvPr/>
        </p:nvSpPr>
        <p:spPr bwMode="auto">
          <a:xfrm>
            <a:off x="6550822" y="6882857"/>
            <a:ext cx="1789112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900" b="1" i="0">
                <a:latin typeface="Arial" charset="0"/>
              </a:rPr>
              <a:t>FOR SAFETY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KEEP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ONE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SAFE DEPOSIT BOX KEY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IN THIS WALLET</a:t>
            </a:r>
          </a:p>
        </p:txBody>
      </p:sp>
      <p:sp>
        <p:nvSpPr>
          <p:cNvPr id="252" name="Line 284"/>
          <p:cNvSpPr>
            <a:spLocks noChangeShapeType="1"/>
          </p:cNvSpPr>
          <p:nvPr/>
        </p:nvSpPr>
        <p:spPr bwMode="auto">
          <a:xfrm>
            <a:off x="7255672" y="7676607"/>
            <a:ext cx="40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3" name="Rectangle 285"/>
          <p:cNvSpPr>
            <a:spLocks noChangeArrowheads="1"/>
          </p:cNvSpPr>
          <p:nvPr/>
        </p:nvSpPr>
        <p:spPr bwMode="auto">
          <a:xfrm>
            <a:off x="6712747" y="7700419"/>
            <a:ext cx="14874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/>
            <a:r>
              <a:rPr lang="en-US" sz="800" i="0" dirty="0">
                <a:latin typeface="Arial" charset="0"/>
              </a:rPr>
              <a:t>Loss of keys will cause you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considerable expense.  Both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keys must be returned to us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when box is surrendered.</a:t>
            </a:r>
          </a:p>
        </p:txBody>
      </p:sp>
      <p:sp>
        <p:nvSpPr>
          <p:cNvPr id="254" name="Oval 286"/>
          <p:cNvSpPr>
            <a:spLocks noChangeArrowheads="1"/>
          </p:cNvSpPr>
          <p:nvPr/>
        </p:nvSpPr>
        <p:spPr bwMode="auto">
          <a:xfrm>
            <a:off x="7428709" y="8340182"/>
            <a:ext cx="57150" cy="476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" name="Rectangle 293"/>
          <p:cNvSpPr>
            <a:spLocks noChangeArrowheads="1"/>
          </p:cNvSpPr>
          <p:nvPr/>
        </p:nvSpPr>
        <p:spPr bwMode="auto">
          <a:xfrm rot="10800000">
            <a:off x="6544472" y="9540332"/>
            <a:ext cx="17970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 i="0">
                <a:latin typeface="Arial" charset="0"/>
              </a:rPr>
              <a:t>E. Greene &amp; Co.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Fairfield, NJ 07007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877-838-5250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Form KW-R     Key Wallet</a:t>
            </a:r>
          </a:p>
        </p:txBody>
      </p:sp>
      <p:sp>
        <p:nvSpPr>
          <p:cNvPr id="256" name="Rectangle 294"/>
          <p:cNvSpPr>
            <a:spLocks noChangeArrowheads="1"/>
          </p:cNvSpPr>
          <p:nvPr/>
        </p:nvSpPr>
        <p:spPr bwMode="auto">
          <a:xfrm>
            <a:off x="6538122" y="8611644"/>
            <a:ext cx="1817687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900" b="1" i="0">
                <a:latin typeface="Arial" charset="0"/>
              </a:rPr>
              <a:t>The First National Bank of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Long Island</a:t>
            </a:r>
            <a:endParaRPr lang="en-US" sz="800" i="0">
              <a:latin typeface="Arial" charset="0"/>
            </a:endParaRPr>
          </a:p>
          <a:p>
            <a:pPr algn="ctr" defTabSz="804863" eaLnBrk="0" hangingPunct="0"/>
            <a:r>
              <a:rPr lang="en-US" sz="800" i="0">
                <a:latin typeface="Arial" charset="0"/>
              </a:rPr>
              <a:t>10 Glen Head Road</a:t>
            </a:r>
          </a:p>
          <a:p>
            <a:pPr algn="ctr" defTabSz="804863" eaLnBrk="0" hangingPunct="0"/>
            <a:r>
              <a:rPr lang="en-US" sz="800" i="0">
                <a:latin typeface="Arial" charset="0"/>
              </a:rPr>
              <a:t>Glen Head, NY 11545</a:t>
            </a:r>
          </a:p>
        </p:txBody>
      </p:sp>
      <p:grpSp>
        <p:nvGrpSpPr>
          <p:cNvPr id="257" name="Group 298"/>
          <p:cNvGrpSpPr>
            <a:grpSpLocks/>
          </p:cNvGrpSpPr>
          <p:nvPr/>
        </p:nvGrpSpPr>
        <p:grpSpPr bwMode="auto">
          <a:xfrm>
            <a:off x="8462172" y="9516519"/>
            <a:ext cx="358775" cy="358775"/>
            <a:chOff x="6336" y="3858"/>
            <a:chExt cx="226" cy="226"/>
          </a:xfrm>
        </p:grpSpPr>
        <p:sp>
          <p:nvSpPr>
            <p:cNvPr id="258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2" name="Group 301"/>
          <p:cNvGrpSpPr>
            <a:grpSpLocks/>
          </p:cNvGrpSpPr>
          <p:nvPr/>
        </p:nvGrpSpPr>
        <p:grpSpPr bwMode="auto">
          <a:xfrm>
            <a:off x="6082509" y="6224044"/>
            <a:ext cx="358775" cy="358775"/>
            <a:chOff x="6336" y="3858"/>
            <a:chExt cx="226" cy="226"/>
          </a:xfrm>
        </p:grpSpPr>
        <p:sp>
          <p:nvSpPr>
            <p:cNvPr id="313" name="Oval 30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" name="AutoShape 30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5" name="Text Box 304"/>
          <p:cNvSpPr txBox="1">
            <a:spLocks noChangeArrowheads="1"/>
          </p:cNvSpPr>
          <p:nvPr/>
        </p:nvSpPr>
        <p:spPr bwMode="auto">
          <a:xfrm>
            <a:off x="5755484" y="9140282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i="0"/>
              <a:t># 1656</a:t>
            </a:r>
          </a:p>
        </p:txBody>
      </p:sp>
      <p:sp>
        <p:nvSpPr>
          <p:cNvPr id="316" name="Rectangle 283"/>
          <p:cNvSpPr>
            <a:spLocks noChangeArrowheads="1"/>
          </p:cNvSpPr>
          <p:nvPr/>
        </p:nvSpPr>
        <p:spPr bwMode="auto">
          <a:xfrm>
            <a:off x="6539708" y="1758005"/>
            <a:ext cx="1789112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900" b="1" i="0" dirty="0">
                <a:latin typeface="Arial" charset="0"/>
              </a:rPr>
              <a:t>FOR SAFETY</a:t>
            </a:r>
          </a:p>
          <a:p>
            <a:pPr algn="ctr" defTabSz="804863" eaLnBrk="0" hangingPunct="0"/>
            <a:r>
              <a:rPr lang="en-US" sz="900" b="1" i="0" dirty="0">
                <a:latin typeface="Arial" charset="0"/>
              </a:rPr>
              <a:t>KEEP</a:t>
            </a:r>
          </a:p>
          <a:p>
            <a:pPr algn="ctr" defTabSz="804863" eaLnBrk="0" hangingPunct="0"/>
            <a:r>
              <a:rPr lang="en-US" sz="900" b="1" i="0" dirty="0">
                <a:latin typeface="Arial" charset="0"/>
              </a:rPr>
              <a:t>ONE</a:t>
            </a:r>
          </a:p>
          <a:p>
            <a:pPr algn="ctr" defTabSz="804863" eaLnBrk="0" hangingPunct="0"/>
            <a:r>
              <a:rPr lang="en-US" sz="900" b="1" i="0" dirty="0">
                <a:latin typeface="Arial" charset="0"/>
              </a:rPr>
              <a:t>SAFE DEPOSIT BOX KEY</a:t>
            </a:r>
          </a:p>
          <a:p>
            <a:pPr algn="ctr" defTabSz="804863" eaLnBrk="0" hangingPunct="0"/>
            <a:r>
              <a:rPr lang="en-US" sz="900" b="1" i="0" dirty="0">
                <a:latin typeface="Arial" charset="0"/>
              </a:rPr>
              <a:t>IN THIS WALLET</a:t>
            </a:r>
          </a:p>
        </p:txBody>
      </p:sp>
      <p:sp>
        <p:nvSpPr>
          <p:cNvPr id="317" name="Line 284"/>
          <p:cNvSpPr>
            <a:spLocks noChangeShapeType="1"/>
          </p:cNvSpPr>
          <p:nvPr/>
        </p:nvSpPr>
        <p:spPr bwMode="auto">
          <a:xfrm>
            <a:off x="7244558" y="2551755"/>
            <a:ext cx="40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" name="Rectangle 285"/>
          <p:cNvSpPr>
            <a:spLocks noChangeArrowheads="1"/>
          </p:cNvSpPr>
          <p:nvPr/>
        </p:nvSpPr>
        <p:spPr bwMode="auto">
          <a:xfrm>
            <a:off x="6701633" y="2575567"/>
            <a:ext cx="14874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/>
            <a:r>
              <a:rPr lang="en-US" sz="800" i="0" dirty="0">
                <a:latin typeface="Arial" charset="0"/>
              </a:rPr>
              <a:t>Loss of keys will cause you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considerable expense.  Both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keys must be returned to us</a:t>
            </a:r>
            <a:br>
              <a:rPr lang="en-US" sz="800" i="0" dirty="0">
                <a:latin typeface="Arial" charset="0"/>
              </a:rPr>
            </a:br>
            <a:r>
              <a:rPr lang="en-US" sz="800" i="0" dirty="0">
                <a:latin typeface="Arial" charset="0"/>
              </a:rPr>
              <a:t>when box is surrendered.</a:t>
            </a:r>
          </a:p>
        </p:txBody>
      </p:sp>
      <p:sp>
        <p:nvSpPr>
          <p:cNvPr id="319" name="Oval 286"/>
          <p:cNvSpPr>
            <a:spLocks noChangeArrowheads="1"/>
          </p:cNvSpPr>
          <p:nvPr/>
        </p:nvSpPr>
        <p:spPr bwMode="auto">
          <a:xfrm>
            <a:off x="7417595" y="3215330"/>
            <a:ext cx="57150" cy="476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" name="Rectangle 293"/>
          <p:cNvSpPr>
            <a:spLocks noChangeArrowheads="1"/>
          </p:cNvSpPr>
          <p:nvPr/>
        </p:nvSpPr>
        <p:spPr bwMode="auto">
          <a:xfrm rot="10800000">
            <a:off x="6533358" y="4415480"/>
            <a:ext cx="17970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 i="0">
                <a:latin typeface="Arial" charset="0"/>
              </a:rPr>
              <a:t>E. Greene &amp; Co.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Fairfield, NJ 07007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877-838-5250</a:t>
            </a:r>
          </a:p>
          <a:p>
            <a:pPr algn="ctr" defTabSz="804863" eaLnBrk="0" hangingPunct="0"/>
            <a:r>
              <a:rPr lang="en-US" sz="600" i="0">
                <a:latin typeface="Arial" charset="0"/>
              </a:rPr>
              <a:t>Form KW-R     Key Wallet</a:t>
            </a:r>
          </a:p>
        </p:txBody>
      </p:sp>
      <p:sp>
        <p:nvSpPr>
          <p:cNvPr id="321" name="Rectangle 294"/>
          <p:cNvSpPr>
            <a:spLocks noChangeArrowheads="1"/>
          </p:cNvSpPr>
          <p:nvPr/>
        </p:nvSpPr>
        <p:spPr bwMode="auto">
          <a:xfrm>
            <a:off x="6527008" y="3486792"/>
            <a:ext cx="1817687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900" b="1" i="0">
                <a:latin typeface="Arial" charset="0"/>
              </a:rPr>
              <a:t>The First National Bank of</a:t>
            </a:r>
          </a:p>
          <a:p>
            <a:pPr algn="ctr" defTabSz="804863" eaLnBrk="0" hangingPunct="0"/>
            <a:r>
              <a:rPr lang="en-US" sz="900" b="1" i="0">
                <a:latin typeface="Arial" charset="0"/>
              </a:rPr>
              <a:t>Long Island</a:t>
            </a:r>
            <a:endParaRPr lang="en-US" sz="800" i="0">
              <a:latin typeface="Arial" charset="0"/>
            </a:endParaRPr>
          </a:p>
          <a:p>
            <a:pPr algn="ctr" defTabSz="804863" eaLnBrk="0" hangingPunct="0"/>
            <a:r>
              <a:rPr lang="en-US" sz="800" i="0">
                <a:latin typeface="Arial" charset="0"/>
              </a:rPr>
              <a:t>10 Glen Head Road</a:t>
            </a:r>
          </a:p>
          <a:p>
            <a:pPr algn="ctr" defTabSz="804863" eaLnBrk="0" hangingPunct="0"/>
            <a:r>
              <a:rPr lang="en-US" sz="800" i="0">
                <a:latin typeface="Arial" charset="0"/>
              </a:rPr>
              <a:t>Glen Head, NY 11545</a:t>
            </a:r>
          </a:p>
        </p:txBody>
      </p:sp>
      <p:grpSp>
        <p:nvGrpSpPr>
          <p:cNvPr id="322" name="Group 298"/>
          <p:cNvGrpSpPr>
            <a:grpSpLocks/>
          </p:cNvGrpSpPr>
          <p:nvPr/>
        </p:nvGrpSpPr>
        <p:grpSpPr bwMode="auto">
          <a:xfrm>
            <a:off x="8451058" y="4391667"/>
            <a:ext cx="358775" cy="358775"/>
            <a:chOff x="6336" y="3858"/>
            <a:chExt cx="226" cy="226"/>
          </a:xfrm>
        </p:grpSpPr>
        <p:sp>
          <p:nvSpPr>
            <p:cNvPr id="323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5" name="Group 301"/>
          <p:cNvGrpSpPr>
            <a:grpSpLocks/>
          </p:cNvGrpSpPr>
          <p:nvPr/>
        </p:nvGrpSpPr>
        <p:grpSpPr bwMode="auto">
          <a:xfrm>
            <a:off x="6071395" y="1099192"/>
            <a:ext cx="358775" cy="358775"/>
            <a:chOff x="6336" y="3858"/>
            <a:chExt cx="226" cy="226"/>
          </a:xfrm>
        </p:grpSpPr>
        <p:sp>
          <p:nvSpPr>
            <p:cNvPr id="326" name="Oval 30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AutoShape 30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8" name="Text Box 304"/>
          <p:cNvSpPr txBox="1">
            <a:spLocks noChangeArrowheads="1"/>
          </p:cNvSpPr>
          <p:nvPr/>
        </p:nvSpPr>
        <p:spPr bwMode="auto">
          <a:xfrm>
            <a:off x="5744370" y="4015430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i="0"/>
              <a:t># 1656</a:t>
            </a:r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224</Words>
  <Application>Microsoft Macintosh PowerPoint</Application>
  <PresentationFormat>Custom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2012-03-27T18:26:22Z</cp:lastPrinted>
  <dcterms:created xsi:type="dcterms:W3CDTF">2012-03-21T20:17:12Z</dcterms:created>
  <dcterms:modified xsi:type="dcterms:W3CDTF">2012-03-29T15:29:40Z</dcterms:modified>
</cp:coreProperties>
</file>