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5943600" cy="10515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3" autoAdjust="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4584" y="-120"/>
      </p:cViewPr>
      <p:guideLst>
        <p:guide orient="horz" pos="3312"/>
        <p:guide pos="18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5770" y="3266653"/>
            <a:ext cx="5052060" cy="22540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1540" y="5958840"/>
            <a:ext cx="4160520" cy="2687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093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359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56096" y="365125"/>
            <a:ext cx="1537494" cy="77747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1551" y="365125"/>
            <a:ext cx="4515485" cy="777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74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503" y="6757249"/>
            <a:ext cx="5052060" cy="208851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9503" y="4456961"/>
            <a:ext cx="5052060" cy="23002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33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1551" y="2127463"/>
            <a:ext cx="3026489" cy="6012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7100" y="2127463"/>
            <a:ext cx="3026490" cy="601239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" y="421112"/>
            <a:ext cx="5349240" cy="1752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80" y="2353839"/>
            <a:ext cx="2626122" cy="9809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0" y="3334807"/>
            <a:ext cx="2626122" cy="60586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19266" y="2353839"/>
            <a:ext cx="2627154" cy="98096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19266" y="3334807"/>
            <a:ext cx="2627154" cy="605864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289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71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03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1" y="418676"/>
            <a:ext cx="1955403" cy="17818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782" y="418678"/>
            <a:ext cx="3322638" cy="89747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7181" y="2200488"/>
            <a:ext cx="1955403" cy="71929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5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4987" y="7360921"/>
            <a:ext cx="3566160" cy="8689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64987" y="939589"/>
            <a:ext cx="3566160" cy="63093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64987" y="8229919"/>
            <a:ext cx="3566160" cy="123412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686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7180" y="421112"/>
            <a:ext cx="534924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7180" y="2453643"/>
            <a:ext cx="5349240" cy="6939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7180" y="9746404"/>
            <a:ext cx="1386840" cy="559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17E46-FBA5-B343-BDC6-D257442A2437}" type="datetimeFigureOut">
              <a:rPr lang="en-US" smtClean="0"/>
              <a:t>4/3/12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0730" y="9746404"/>
            <a:ext cx="1882140" cy="559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59580" y="9746404"/>
            <a:ext cx="1386840" cy="5598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C0345-5650-964C-9501-53E491A81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29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 rot="5400000">
            <a:off x="-2225726" y="1671472"/>
            <a:ext cx="10664344" cy="6992938"/>
            <a:chOff x="-148744" y="-665082"/>
            <a:chExt cx="10664344" cy="6992938"/>
          </a:xfrm>
        </p:grpSpPr>
        <p:grpSp>
          <p:nvGrpSpPr>
            <p:cNvPr id="90" name="Group 89"/>
            <p:cNvGrpSpPr/>
            <p:nvPr/>
          </p:nvGrpSpPr>
          <p:grpSpPr>
            <a:xfrm>
              <a:off x="-148744" y="-665082"/>
              <a:ext cx="10096425" cy="6992938"/>
              <a:chOff x="-148744" y="-665082"/>
              <a:chExt cx="10096425" cy="6992938"/>
            </a:xfrm>
          </p:grpSpPr>
          <p:pic>
            <p:nvPicPr>
              <p:cNvPr id="116" name="Picture 115" descr="kwsp layout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48744" y="311231"/>
                <a:ext cx="5236464" cy="5382768"/>
              </a:xfrm>
              <a:prstGeom prst="rect">
                <a:avLst/>
              </a:prstGeom>
            </p:spPr>
          </p:pic>
          <p:pic>
            <p:nvPicPr>
              <p:cNvPr id="117" name="Picture 116" descr="kwsp layout.JPG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11217" y="311231"/>
                <a:ext cx="5236464" cy="5382768"/>
              </a:xfrm>
              <a:prstGeom prst="rect">
                <a:avLst/>
              </a:prstGeom>
            </p:spPr>
          </p:pic>
          <p:grpSp>
            <p:nvGrpSpPr>
              <p:cNvPr id="118" name="Group 353"/>
              <p:cNvGrpSpPr>
                <a:grpSpLocks/>
              </p:cNvGrpSpPr>
              <p:nvPr/>
            </p:nvGrpSpPr>
            <p:grpSpPr bwMode="auto">
              <a:xfrm>
                <a:off x="1335493" y="-665082"/>
                <a:ext cx="8612188" cy="6992938"/>
                <a:chOff x="1168" y="724"/>
                <a:chExt cx="5425" cy="4405"/>
              </a:xfrm>
            </p:grpSpPr>
            <p:sp>
              <p:nvSpPr>
                <p:cNvPr id="119" name="Text Box 218"/>
                <p:cNvSpPr txBox="1">
                  <a:spLocks noChangeArrowheads="1"/>
                </p:cNvSpPr>
                <p:nvPr/>
              </p:nvSpPr>
              <p:spPr bwMode="auto">
                <a:xfrm>
                  <a:off x="1168" y="724"/>
                  <a:ext cx="4103" cy="3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pPr>
                    <a:defRPr/>
                  </a:pPr>
                  <a:r>
                    <a:rPr lang="en-US" sz="3200" b="1" dirty="0">
                      <a:cs typeface="+mn-cs"/>
                    </a:rPr>
                    <a:t>Click to delete before Printing plate!</a:t>
                  </a:r>
                </a:p>
              </p:txBody>
            </p:sp>
            <p:sp>
              <p:nvSpPr>
                <p:cNvPr id="120" name="Line 294"/>
                <p:cNvSpPr>
                  <a:spLocks noChangeShapeType="1"/>
                </p:cNvSpPr>
                <p:nvPr/>
              </p:nvSpPr>
              <p:spPr bwMode="auto">
                <a:xfrm>
                  <a:off x="1383" y="431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1" name="Line 295"/>
                <p:cNvSpPr>
                  <a:spLocks noChangeShapeType="1"/>
                </p:cNvSpPr>
                <p:nvPr/>
              </p:nvSpPr>
              <p:spPr bwMode="auto">
                <a:xfrm flipV="1">
                  <a:off x="1785" y="3903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2" name="Line 296"/>
                <p:cNvSpPr>
                  <a:spLocks noChangeShapeType="1"/>
                </p:cNvSpPr>
                <p:nvPr/>
              </p:nvSpPr>
              <p:spPr bwMode="auto">
                <a:xfrm>
                  <a:off x="1377" y="469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3" name="Line 297"/>
                <p:cNvSpPr>
                  <a:spLocks noChangeShapeType="1"/>
                </p:cNvSpPr>
                <p:nvPr/>
              </p:nvSpPr>
              <p:spPr bwMode="auto">
                <a:xfrm>
                  <a:off x="1785" y="471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4" name="Line 298"/>
                <p:cNvSpPr>
                  <a:spLocks noChangeShapeType="1"/>
                </p:cNvSpPr>
                <p:nvPr/>
              </p:nvSpPr>
              <p:spPr bwMode="auto">
                <a:xfrm>
                  <a:off x="4465" y="4315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5" name="Line 299"/>
                <p:cNvSpPr>
                  <a:spLocks noChangeShapeType="1"/>
                </p:cNvSpPr>
                <p:nvPr/>
              </p:nvSpPr>
              <p:spPr bwMode="auto">
                <a:xfrm flipV="1">
                  <a:off x="4865" y="3907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6" name="Line 300"/>
                <p:cNvSpPr>
                  <a:spLocks noChangeShapeType="1"/>
                </p:cNvSpPr>
                <p:nvPr/>
              </p:nvSpPr>
              <p:spPr bwMode="auto">
                <a:xfrm>
                  <a:off x="4465" y="4697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7" name="Line 301"/>
                <p:cNvSpPr>
                  <a:spLocks noChangeShapeType="1"/>
                </p:cNvSpPr>
                <p:nvPr/>
              </p:nvSpPr>
              <p:spPr bwMode="auto">
                <a:xfrm>
                  <a:off x="4865" y="4715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8" name="Line 302"/>
                <p:cNvSpPr>
                  <a:spLocks noChangeShapeType="1"/>
                </p:cNvSpPr>
                <p:nvPr/>
              </p:nvSpPr>
              <p:spPr bwMode="auto">
                <a:xfrm flipH="1">
                  <a:off x="6165" y="431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29" name="Line 303"/>
                <p:cNvSpPr>
                  <a:spLocks noChangeShapeType="1"/>
                </p:cNvSpPr>
                <p:nvPr/>
              </p:nvSpPr>
              <p:spPr bwMode="auto">
                <a:xfrm flipV="1">
                  <a:off x="6171" y="390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0" name="Line 304"/>
                <p:cNvSpPr>
                  <a:spLocks noChangeShapeType="1"/>
                </p:cNvSpPr>
                <p:nvPr/>
              </p:nvSpPr>
              <p:spPr bwMode="auto">
                <a:xfrm flipH="1">
                  <a:off x="6165" y="469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1" name="Line 306"/>
                <p:cNvSpPr>
                  <a:spLocks noChangeShapeType="1"/>
                </p:cNvSpPr>
                <p:nvPr/>
              </p:nvSpPr>
              <p:spPr bwMode="auto">
                <a:xfrm flipH="1">
                  <a:off x="3085" y="4315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2" name="Line 307"/>
                <p:cNvSpPr>
                  <a:spLocks noChangeShapeType="1"/>
                </p:cNvSpPr>
                <p:nvPr/>
              </p:nvSpPr>
              <p:spPr bwMode="auto">
                <a:xfrm flipV="1">
                  <a:off x="3097" y="3899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3" name="Line 308"/>
                <p:cNvSpPr>
                  <a:spLocks noChangeShapeType="1"/>
                </p:cNvSpPr>
                <p:nvPr/>
              </p:nvSpPr>
              <p:spPr bwMode="auto">
                <a:xfrm flipH="1">
                  <a:off x="3085" y="4697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4" name="Line 309"/>
                <p:cNvSpPr>
                  <a:spLocks noChangeShapeType="1"/>
                </p:cNvSpPr>
                <p:nvPr/>
              </p:nvSpPr>
              <p:spPr bwMode="auto">
                <a:xfrm>
                  <a:off x="3097" y="4717"/>
                  <a:ext cx="0" cy="4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5" name="Line 310"/>
                <p:cNvSpPr>
                  <a:spLocks noChangeShapeType="1"/>
                </p:cNvSpPr>
                <p:nvPr/>
              </p:nvSpPr>
              <p:spPr bwMode="auto">
                <a:xfrm>
                  <a:off x="4463" y="231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6" name="Line 311"/>
                <p:cNvSpPr>
                  <a:spLocks noChangeShapeType="1"/>
                </p:cNvSpPr>
                <p:nvPr/>
              </p:nvSpPr>
              <p:spPr bwMode="auto">
                <a:xfrm flipV="1">
                  <a:off x="4865" y="188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7" name="Line 312"/>
                <p:cNvSpPr>
                  <a:spLocks noChangeShapeType="1"/>
                </p:cNvSpPr>
                <p:nvPr/>
              </p:nvSpPr>
              <p:spPr bwMode="auto">
                <a:xfrm>
                  <a:off x="1377" y="2311"/>
                  <a:ext cx="4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8" name="Line 313"/>
                <p:cNvSpPr>
                  <a:spLocks noChangeShapeType="1"/>
                </p:cNvSpPr>
                <p:nvPr/>
              </p:nvSpPr>
              <p:spPr bwMode="auto">
                <a:xfrm flipV="1">
                  <a:off x="1785" y="188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39" name="Line 314"/>
                <p:cNvSpPr>
                  <a:spLocks noChangeShapeType="1"/>
                </p:cNvSpPr>
                <p:nvPr/>
              </p:nvSpPr>
              <p:spPr bwMode="auto">
                <a:xfrm flipH="1">
                  <a:off x="3087" y="231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0" name="Line 315"/>
                <p:cNvSpPr>
                  <a:spLocks noChangeShapeType="1"/>
                </p:cNvSpPr>
                <p:nvPr/>
              </p:nvSpPr>
              <p:spPr bwMode="auto">
                <a:xfrm flipV="1">
                  <a:off x="3097" y="188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1" name="Line 316"/>
                <p:cNvSpPr>
                  <a:spLocks noChangeShapeType="1"/>
                </p:cNvSpPr>
                <p:nvPr/>
              </p:nvSpPr>
              <p:spPr bwMode="auto">
                <a:xfrm flipH="1">
                  <a:off x="6163" y="2311"/>
                  <a:ext cx="42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  <p:sp>
              <p:nvSpPr>
                <p:cNvPr id="142" name="Line 317"/>
                <p:cNvSpPr>
                  <a:spLocks noChangeShapeType="1"/>
                </p:cNvSpPr>
                <p:nvPr/>
              </p:nvSpPr>
              <p:spPr bwMode="auto">
                <a:xfrm flipV="1">
                  <a:off x="6171" y="1881"/>
                  <a:ext cx="0" cy="42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cs typeface="+mn-cs"/>
                  </a:endParaRPr>
                </a:p>
              </p:txBody>
            </p:sp>
          </p:grpSp>
        </p:grpSp>
        <p:sp>
          <p:nvSpPr>
            <p:cNvPr id="91" name="Line 305"/>
            <p:cNvSpPr>
              <a:spLocks noChangeShapeType="1"/>
            </p:cNvSpPr>
            <p:nvPr/>
          </p:nvSpPr>
          <p:spPr bwMode="auto">
            <a:xfrm>
              <a:off x="9277756" y="5667456"/>
              <a:ext cx="0" cy="6540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grpSp>
          <p:nvGrpSpPr>
            <p:cNvPr id="94" name="Group 325"/>
            <p:cNvGrpSpPr>
              <a:grpSpLocks/>
            </p:cNvGrpSpPr>
            <p:nvPr/>
          </p:nvGrpSpPr>
          <p:grpSpPr bwMode="auto">
            <a:xfrm>
              <a:off x="2313393" y="1851106"/>
              <a:ext cx="6977063" cy="3797300"/>
              <a:chOff x="663" y="556"/>
              <a:chExt cx="4395" cy="2392"/>
            </a:xfrm>
          </p:grpSpPr>
          <p:sp>
            <p:nvSpPr>
              <p:cNvPr id="101" name="Rectangle 326"/>
              <p:cNvSpPr>
                <a:spLocks noChangeArrowheads="1"/>
              </p:cNvSpPr>
              <p:nvPr/>
            </p:nvSpPr>
            <p:spPr bwMode="auto">
              <a:xfrm>
                <a:off x="663" y="2562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3" name="Rectangle 327"/>
              <p:cNvSpPr>
                <a:spLocks noChangeArrowheads="1"/>
              </p:cNvSpPr>
              <p:nvPr/>
            </p:nvSpPr>
            <p:spPr bwMode="auto">
              <a:xfrm>
                <a:off x="666" y="556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4" name="Rectangle 328"/>
              <p:cNvSpPr>
                <a:spLocks noChangeArrowheads="1"/>
              </p:cNvSpPr>
              <p:nvPr/>
            </p:nvSpPr>
            <p:spPr bwMode="auto">
              <a:xfrm>
                <a:off x="3747" y="2562"/>
                <a:ext cx="1311" cy="386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5" name="Rectangle 329"/>
              <p:cNvSpPr>
                <a:spLocks noChangeArrowheads="1"/>
              </p:cNvSpPr>
              <p:nvPr/>
            </p:nvSpPr>
            <p:spPr bwMode="auto">
              <a:xfrm>
                <a:off x="3746" y="556"/>
                <a:ext cx="1306" cy="2008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cxnSp>
          <p:nvCxnSpPr>
            <p:cNvPr id="99" name="Straight Connector 98"/>
            <p:cNvCxnSpPr/>
            <p:nvPr/>
          </p:nvCxnSpPr>
          <p:spPr>
            <a:xfrm>
              <a:off x="0" y="0"/>
              <a:ext cx="0" cy="59436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10515600" y="0"/>
              <a:ext cx="0" cy="59436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3" name="Group 387"/>
          <p:cNvGrpSpPr>
            <a:grpSpLocks/>
          </p:cNvGrpSpPr>
          <p:nvPr/>
        </p:nvGrpSpPr>
        <p:grpSpPr bwMode="auto">
          <a:xfrm rot="5400000">
            <a:off x="451434" y="4514624"/>
            <a:ext cx="358775" cy="358775"/>
            <a:chOff x="6336" y="3858"/>
            <a:chExt cx="226" cy="226"/>
          </a:xfrm>
        </p:grpSpPr>
        <p:sp>
          <p:nvSpPr>
            <p:cNvPr id="144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5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6" name="Group 390"/>
          <p:cNvGrpSpPr>
            <a:grpSpLocks/>
          </p:cNvGrpSpPr>
          <p:nvPr/>
        </p:nvGrpSpPr>
        <p:grpSpPr bwMode="auto">
          <a:xfrm rot="5400000">
            <a:off x="4185234" y="1817462"/>
            <a:ext cx="358775" cy="358775"/>
            <a:chOff x="6336" y="3858"/>
            <a:chExt cx="226" cy="226"/>
          </a:xfrm>
        </p:grpSpPr>
        <p:sp>
          <p:nvSpPr>
            <p:cNvPr id="147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8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9" name="Group 387"/>
          <p:cNvGrpSpPr>
            <a:grpSpLocks/>
          </p:cNvGrpSpPr>
          <p:nvPr/>
        </p:nvGrpSpPr>
        <p:grpSpPr bwMode="auto">
          <a:xfrm rot="5400000">
            <a:off x="451434" y="9422319"/>
            <a:ext cx="358775" cy="358775"/>
            <a:chOff x="6336" y="3858"/>
            <a:chExt cx="226" cy="226"/>
          </a:xfrm>
        </p:grpSpPr>
        <p:sp>
          <p:nvSpPr>
            <p:cNvPr id="150" name="Oval 388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1" name="AutoShape 389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2" name="Group 390"/>
          <p:cNvGrpSpPr>
            <a:grpSpLocks/>
          </p:cNvGrpSpPr>
          <p:nvPr/>
        </p:nvGrpSpPr>
        <p:grpSpPr bwMode="auto">
          <a:xfrm rot="5400000">
            <a:off x="4185234" y="6725157"/>
            <a:ext cx="358775" cy="358775"/>
            <a:chOff x="6336" y="3858"/>
            <a:chExt cx="226" cy="226"/>
          </a:xfrm>
        </p:grpSpPr>
        <p:sp>
          <p:nvSpPr>
            <p:cNvPr id="153" name="Oval 391"/>
            <p:cNvSpPr>
              <a:spLocks noChangeArrowheads="1"/>
            </p:cNvSpPr>
            <p:nvPr/>
          </p:nvSpPr>
          <p:spPr bwMode="auto">
            <a:xfrm>
              <a:off x="6375" y="3897"/>
              <a:ext cx="149" cy="14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" name="AutoShape 392"/>
            <p:cNvSpPr>
              <a:spLocks noChangeArrowheads="1"/>
            </p:cNvSpPr>
            <p:nvPr/>
          </p:nvSpPr>
          <p:spPr bwMode="auto">
            <a:xfrm>
              <a:off x="6336" y="3858"/>
              <a:ext cx="226" cy="226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5" name="Group 154"/>
          <p:cNvGrpSpPr/>
          <p:nvPr/>
        </p:nvGrpSpPr>
        <p:grpSpPr>
          <a:xfrm rot="5400000">
            <a:off x="735359" y="1063752"/>
            <a:ext cx="3524726" cy="4092575"/>
            <a:chOff x="1885474" y="3206750"/>
            <a:chExt cx="3524726" cy="4092575"/>
          </a:xfrm>
        </p:grpSpPr>
        <p:grpSp>
          <p:nvGrpSpPr>
            <p:cNvPr id="156" name="Group 407"/>
            <p:cNvGrpSpPr>
              <a:grpSpLocks/>
            </p:cNvGrpSpPr>
            <p:nvPr/>
          </p:nvGrpSpPr>
          <p:grpSpPr bwMode="auto">
            <a:xfrm>
              <a:off x="5051425" y="6940550"/>
              <a:ext cx="358775" cy="358775"/>
              <a:chOff x="6336" y="3858"/>
              <a:chExt cx="226" cy="226"/>
            </a:xfrm>
          </p:grpSpPr>
          <p:sp>
            <p:nvSpPr>
              <p:cNvPr id="169" name="Oval 40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70" name="AutoShape 40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57" name="Group 410"/>
            <p:cNvGrpSpPr>
              <a:grpSpLocks/>
            </p:cNvGrpSpPr>
            <p:nvPr/>
          </p:nvGrpSpPr>
          <p:grpSpPr bwMode="auto">
            <a:xfrm>
              <a:off x="2354263" y="3206750"/>
              <a:ext cx="358775" cy="358775"/>
              <a:chOff x="6336" y="3858"/>
              <a:chExt cx="226" cy="226"/>
            </a:xfrm>
          </p:grpSpPr>
          <p:sp>
            <p:nvSpPr>
              <p:cNvPr id="167" name="Oval 41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68" name="AutoShape 41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58" name="Rectangle 413"/>
            <p:cNvSpPr>
              <a:spLocks noChangeArrowheads="1"/>
            </p:cNvSpPr>
            <p:nvPr/>
          </p:nvSpPr>
          <p:spPr bwMode="auto">
            <a:xfrm>
              <a:off x="1885474" y="6616224"/>
              <a:ext cx="544512" cy="196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>
                <a:defRPr/>
              </a:pPr>
              <a:r>
                <a:rPr lang="en-US" sz="800" dirty="0">
                  <a:latin typeface="Arial" charset="0"/>
                  <a:cs typeface="+mn-cs"/>
                </a:rPr>
                <a:t># </a:t>
              </a:r>
              <a:r>
                <a:rPr lang="en-US" sz="800" dirty="0" smtClean="0">
                  <a:latin typeface="Arial" charset="0"/>
                  <a:cs typeface="+mn-cs"/>
                </a:rPr>
                <a:t>1627</a:t>
              </a:r>
              <a:endParaRPr lang="en-US" sz="800" dirty="0">
                <a:latin typeface="Arial" charset="0"/>
                <a:cs typeface="+mn-cs"/>
              </a:endParaRPr>
            </a:p>
          </p:txBody>
        </p:sp>
        <p:sp>
          <p:nvSpPr>
            <p:cNvPr id="159" name="Rectangle 432"/>
            <p:cNvSpPr>
              <a:spLocks noChangeArrowheads="1"/>
            </p:cNvSpPr>
            <p:nvPr/>
          </p:nvSpPr>
          <p:spPr bwMode="auto">
            <a:xfrm>
              <a:off x="2844800" y="3894138"/>
              <a:ext cx="2068513" cy="665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 b="1">
                  <a:latin typeface="Arial" charset="0"/>
                  <a:cs typeface="+mn-cs"/>
                </a:rPr>
                <a:t>KEEP</a:t>
              </a:r>
            </a:p>
            <a:p>
              <a:pPr algn="ctr" defTabSz="715963" eaLnBrk="0" hangingPunct="0">
                <a:defRPr/>
              </a:pPr>
              <a:r>
                <a:rPr lang="en-US" sz="1200" b="1">
                  <a:latin typeface="Arial" charset="0"/>
                  <a:cs typeface="+mn-cs"/>
                </a:rPr>
                <a:t>ONE</a:t>
              </a:r>
              <a:endParaRPr lang="en-US" sz="1400" b="1">
                <a:latin typeface="Arial" charset="0"/>
                <a:cs typeface="+mn-cs"/>
              </a:endParaRPr>
            </a:p>
            <a:p>
              <a:pPr algn="ctr" defTabSz="715963" eaLnBrk="0" hangingPunct="0">
                <a:defRPr/>
              </a:pPr>
              <a:r>
                <a:rPr lang="en-US" sz="900" b="1">
                  <a:latin typeface="Arial" charset="0"/>
                  <a:cs typeface="+mn-cs"/>
                </a:rPr>
                <a:t>SAFE DEPOSIT BOX KEY</a:t>
              </a:r>
            </a:p>
            <a:p>
              <a:pPr algn="ctr" defTabSz="715963" eaLnBrk="0" hangingPunct="0">
                <a:defRPr/>
              </a:pPr>
              <a:r>
                <a:rPr lang="en-US" sz="900" b="1">
                  <a:latin typeface="Arial" charset="0"/>
                  <a:cs typeface="+mn-cs"/>
                </a:rPr>
                <a:t>IN THIS ENVELOPE</a:t>
              </a:r>
            </a:p>
          </p:txBody>
        </p:sp>
        <p:sp>
          <p:nvSpPr>
            <p:cNvPr id="160" name="Rectangle 433"/>
            <p:cNvSpPr>
              <a:spLocks noChangeArrowheads="1"/>
            </p:cNvSpPr>
            <p:nvPr/>
          </p:nvSpPr>
          <p:spPr bwMode="auto">
            <a:xfrm>
              <a:off x="2863850" y="4670425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>
                  <a:latin typeface="Arial" charset="0"/>
                  <a:cs typeface="+mn-cs"/>
                </a:rPr>
                <a:t>Loss of keys will cause you</a:t>
              </a:r>
            </a:p>
            <a:p>
              <a:pPr algn="ctr" defTabSz="715963" eaLnBrk="0" hangingPunct="0">
                <a:defRPr/>
              </a:pPr>
              <a:r>
                <a:rPr lang="en-US" sz="900">
                  <a:latin typeface="Arial" charset="0"/>
                  <a:cs typeface="+mn-cs"/>
                </a:rPr>
                <a:t>considerable expense</a:t>
              </a:r>
              <a:r>
                <a:rPr lang="en-US" sz="800">
                  <a:latin typeface="Arial" charset="0"/>
                  <a:cs typeface="+mn-cs"/>
                </a:rPr>
                <a:t>.</a:t>
              </a:r>
            </a:p>
          </p:txBody>
        </p:sp>
        <p:sp>
          <p:nvSpPr>
            <p:cNvPr id="161" name="Rectangle 434"/>
            <p:cNvSpPr>
              <a:spLocks noChangeArrowheads="1"/>
            </p:cNvSpPr>
            <p:nvPr/>
          </p:nvSpPr>
          <p:spPr bwMode="auto">
            <a:xfrm>
              <a:off x="3059113" y="5087938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>
                  <a:latin typeface="Arial" charset="0"/>
                  <a:cs typeface="+mn-cs"/>
                </a:rPr>
                <a:t>Both Keys must be returned to us when box is surrendered</a:t>
              </a:r>
              <a:r>
                <a:rPr lang="en-US" sz="800">
                  <a:latin typeface="Arial" charset="0"/>
                  <a:cs typeface="+mn-cs"/>
                </a:rPr>
                <a:t>.</a:t>
              </a:r>
            </a:p>
          </p:txBody>
        </p:sp>
        <p:sp>
          <p:nvSpPr>
            <p:cNvPr id="162" name="Line 435"/>
            <p:cNvSpPr>
              <a:spLocks noChangeShapeType="1"/>
            </p:cNvSpPr>
            <p:nvPr/>
          </p:nvSpPr>
          <p:spPr bwMode="auto">
            <a:xfrm>
              <a:off x="3733800" y="4611688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3" name="Line 436"/>
            <p:cNvSpPr>
              <a:spLocks noChangeShapeType="1"/>
            </p:cNvSpPr>
            <p:nvPr/>
          </p:nvSpPr>
          <p:spPr bwMode="auto">
            <a:xfrm>
              <a:off x="3733800" y="5595938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4" name="Rectangle 437"/>
            <p:cNvSpPr>
              <a:spLocks noChangeArrowheads="1"/>
            </p:cNvSpPr>
            <p:nvPr/>
          </p:nvSpPr>
          <p:spPr bwMode="auto">
            <a:xfrm rot="10800000">
              <a:off x="2859088" y="7121525"/>
              <a:ext cx="203835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600" dirty="0">
                  <a:latin typeface="Arial" charset="0"/>
                  <a:cs typeface="+mn-cs"/>
                </a:rPr>
                <a:t>Form # 450-140</a:t>
              </a:r>
            </a:p>
          </p:txBody>
        </p:sp>
        <p:sp>
          <p:nvSpPr>
            <p:cNvPr id="165" name="Line 438"/>
            <p:cNvSpPr>
              <a:spLocks noChangeShapeType="1"/>
            </p:cNvSpPr>
            <p:nvPr/>
          </p:nvSpPr>
          <p:spPr bwMode="auto">
            <a:xfrm>
              <a:off x="3733800" y="5057775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pic>
          <p:nvPicPr>
            <p:cNvPr id="166" name="Picture 1" descr="BCT - new tag line-1 - KE com order 2012-03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3563" y="6015038"/>
              <a:ext cx="1549400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1" name="Group 170"/>
          <p:cNvGrpSpPr/>
          <p:nvPr/>
        </p:nvGrpSpPr>
        <p:grpSpPr>
          <a:xfrm rot="5400000">
            <a:off x="735359" y="5971502"/>
            <a:ext cx="3524726" cy="4092575"/>
            <a:chOff x="1885474" y="3206750"/>
            <a:chExt cx="3524726" cy="4092575"/>
          </a:xfrm>
        </p:grpSpPr>
        <p:grpSp>
          <p:nvGrpSpPr>
            <p:cNvPr id="172" name="Group 407"/>
            <p:cNvGrpSpPr>
              <a:grpSpLocks/>
            </p:cNvGrpSpPr>
            <p:nvPr/>
          </p:nvGrpSpPr>
          <p:grpSpPr bwMode="auto">
            <a:xfrm>
              <a:off x="5051425" y="6940550"/>
              <a:ext cx="358775" cy="358775"/>
              <a:chOff x="6336" y="3858"/>
              <a:chExt cx="226" cy="226"/>
            </a:xfrm>
          </p:grpSpPr>
          <p:sp>
            <p:nvSpPr>
              <p:cNvPr id="185" name="Oval 408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6" name="AutoShape 409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173" name="Group 410"/>
            <p:cNvGrpSpPr>
              <a:grpSpLocks/>
            </p:cNvGrpSpPr>
            <p:nvPr/>
          </p:nvGrpSpPr>
          <p:grpSpPr bwMode="auto">
            <a:xfrm>
              <a:off x="2354263" y="3206750"/>
              <a:ext cx="358775" cy="358775"/>
              <a:chOff x="6336" y="3858"/>
              <a:chExt cx="226" cy="226"/>
            </a:xfrm>
          </p:grpSpPr>
          <p:sp>
            <p:nvSpPr>
              <p:cNvPr id="183" name="Oval 411"/>
              <p:cNvSpPr>
                <a:spLocks noChangeArrowheads="1"/>
              </p:cNvSpPr>
              <p:nvPr/>
            </p:nvSpPr>
            <p:spPr bwMode="auto">
              <a:xfrm>
                <a:off x="6375" y="3897"/>
                <a:ext cx="149" cy="149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84" name="AutoShape 412"/>
              <p:cNvSpPr>
                <a:spLocks noChangeArrowheads="1"/>
              </p:cNvSpPr>
              <p:nvPr/>
            </p:nvSpPr>
            <p:spPr bwMode="auto">
              <a:xfrm>
                <a:off x="6336" y="3858"/>
                <a:ext cx="226" cy="226"/>
              </a:xfrm>
              <a:prstGeom prst="plus">
                <a:avLst>
                  <a:gd name="adj" fmla="val 50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174" name="Rectangle 413"/>
            <p:cNvSpPr>
              <a:spLocks noChangeArrowheads="1"/>
            </p:cNvSpPr>
            <p:nvPr/>
          </p:nvSpPr>
          <p:spPr bwMode="auto">
            <a:xfrm>
              <a:off x="1885474" y="6616224"/>
              <a:ext cx="544512" cy="1968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defTabSz="715963" eaLnBrk="0" hangingPunct="0">
                <a:defRPr/>
              </a:pPr>
              <a:r>
                <a:rPr lang="en-US" sz="800" dirty="0">
                  <a:latin typeface="Arial" charset="0"/>
                  <a:cs typeface="+mn-cs"/>
                </a:rPr>
                <a:t># </a:t>
              </a:r>
              <a:r>
                <a:rPr lang="en-US" sz="800" dirty="0" smtClean="0">
                  <a:latin typeface="Arial" charset="0"/>
                  <a:cs typeface="+mn-cs"/>
                </a:rPr>
                <a:t>1627</a:t>
              </a:r>
              <a:endParaRPr lang="en-US" sz="800" dirty="0">
                <a:latin typeface="Arial" charset="0"/>
                <a:cs typeface="+mn-cs"/>
              </a:endParaRPr>
            </a:p>
          </p:txBody>
        </p:sp>
        <p:sp>
          <p:nvSpPr>
            <p:cNvPr id="175" name="Rectangle 432"/>
            <p:cNvSpPr>
              <a:spLocks noChangeArrowheads="1"/>
            </p:cNvSpPr>
            <p:nvPr/>
          </p:nvSpPr>
          <p:spPr bwMode="auto">
            <a:xfrm>
              <a:off x="2844800" y="3894138"/>
              <a:ext cx="2068513" cy="6651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 b="1">
                  <a:latin typeface="Arial" charset="0"/>
                  <a:cs typeface="+mn-cs"/>
                </a:rPr>
                <a:t>KEEP</a:t>
              </a:r>
            </a:p>
            <a:p>
              <a:pPr algn="ctr" defTabSz="715963" eaLnBrk="0" hangingPunct="0">
                <a:defRPr/>
              </a:pPr>
              <a:r>
                <a:rPr lang="en-US" sz="1200" b="1">
                  <a:latin typeface="Arial" charset="0"/>
                  <a:cs typeface="+mn-cs"/>
                </a:rPr>
                <a:t>ONE</a:t>
              </a:r>
              <a:endParaRPr lang="en-US" sz="1400" b="1">
                <a:latin typeface="Arial" charset="0"/>
                <a:cs typeface="+mn-cs"/>
              </a:endParaRPr>
            </a:p>
            <a:p>
              <a:pPr algn="ctr" defTabSz="715963" eaLnBrk="0" hangingPunct="0">
                <a:defRPr/>
              </a:pPr>
              <a:r>
                <a:rPr lang="en-US" sz="900" b="1">
                  <a:latin typeface="Arial" charset="0"/>
                  <a:cs typeface="+mn-cs"/>
                </a:rPr>
                <a:t>SAFE DEPOSIT BOX KEY</a:t>
              </a:r>
            </a:p>
            <a:p>
              <a:pPr algn="ctr" defTabSz="715963" eaLnBrk="0" hangingPunct="0">
                <a:defRPr/>
              </a:pPr>
              <a:r>
                <a:rPr lang="en-US" sz="900" b="1">
                  <a:latin typeface="Arial" charset="0"/>
                  <a:cs typeface="+mn-cs"/>
                </a:rPr>
                <a:t>IN THIS ENVELOPE</a:t>
              </a:r>
            </a:p>
          </p:txBody>
        </p:sp>
        <p:sp>
          <p:nvSpPr>
            <p:cNvPr id="176" name="Rectangle 433"/>
            <p:cNvSpPr>
              <a:spLocks noChangeArrowheads="1"/>
            </p:cNvSpPr>
            <p:nvPr/>
          </p:nvSpPr>
          <p:spPr bwMode="auto">
            <a:xfrm>
              <a:off x="2863850" y="4670425"/>
              <a:ext cx="2028825" cy="34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>
                  <a:latin typeface="Arial" charset="0"/>
                  <a:cs typeface="+mn-cs"/>
                </a:rPr>
                <a:t>Loss of keys will cause you</a:t>
              </a:r>
            </a:p>
            <a:p>
              <a:pPr algn="ctr" defTabSz="715963" eaLnBrk="0" hangingPunct="0">
                <a:defRPr/>
              </a:pPr>
              <a:r>
                <a:rPr lang="en-US" sz="900">
                  <a:latin typeface="Arial" charset="0"/>
                  <a:cs typeface="+mn-cs"/>
                </a:rPr>
                <a:t>considerable expense</a:t>
              </a:r>
              <a:r>
                <a:rPr lang="en-US" sz="800">
                  <a:latin typeface="Arial" charset="0"/>
                  <a:cs typeface="+mn-cs"/>
                </a:rPr>
                <a:t>.</a:t>
              </a:r>
            </a:p>
          </p:txBody>
        </p:sp>
        <p:sp>
          <p:nvSpPr>
            <p:cNvPr id="177" name="Rectangle 434"/>
            <p:cNvSpPr>
              <a:spLocks noChangeArrowheads="1"/>
            </p:cNvSpPr>
            <p:nvPr/>
          </p:nvSpPr>
          <p:spPr bwMode="auto">
            <a:xfrm>
              <a:off x="3059113" y="5087938"/>
              <a:ext cx="1638300" cy="482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900">
                  <a:latin typeface="Arial" charset="0"/>
                  <a:cs typeface="+mn-cs"/>
                </a:rPr>
                <a:t>Both Keys must be returned to us when box is surrendered</a:t>
              </a:r>
              <a:r>
                <a:rPr lang="en-US" sz="800">
                  <a:latin typeface="Arial" charset="0"/>
                  <a:cs typeface="+mn-cs"/>
                </a:rPr>
                <a:t>.</a:t>
              </a:r>
            </a:p>
          </p:txBody>
        </p:sp>
        <p:sp>
          <p:nvSpPr>
            <p:cNvPr id="178" name="Line 435"/>
            <p:cNvSpPr>
              <a:spLocks noChangeShapeType="1"/>
            </p:cNvSpPr>
            <p:nvPr/>
          </p:nvSpPr>
          <p:spPr bwMode="auto">
            <a:xfrm>
              <a:off x="3733800" y="4611688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9" name="Line 436"/>
            <p:cNvSpPr>
              <a:spLocks noChangeShapeType="1"/>
            </p:cNvSpPr>
            <p:nvPr/>
          </p:nvSpPr>
          <p:spPr bwMode="auto">
            <a:xfrm>
              <a:off x="3733800" y="5595938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0" name="Rectangle 437"/>
            <p:cNvSpPr>
              <a:spLocks noChangeArrowheads="1"/>
            </p:cNvSpPr>
            <p:nvPr/>
          </p:nvSpPr>
          <p:spPr bwMode="auto">
            <a:xfrm rot="10800000">
              <a:off x="2859088" y="7121525"/>
              <a:ext cx="2038350" cy="1651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73025" tIns="36512" rIns="73025" bIns="36512">
              <a:spAutoFit/>
            </a:bodyPr>
            <a:lstStyle/>
            <a:p>
              <a:pPr algn="ctr" defTabSz="715963" eaLnBrk="0" hangingPunct="0">
                <a:defRPr/>
              </a:pPr>
              <a:r>
                <a:rPr lang="en-US" sz="600" dirty="0">
                  <a:latin typeface="Arial" charset="0"/>
                  <a:cs typeface="+mn-cs"/>
                </a:rPr>
                <a:t>Form # 450-140</a:t>
              </a:r>
            </a:p>
          </p:txBody>
        </p:sp>
        <p:sp>
          <p:nvSpPr>
            <p:cNvPr id="181" name="Line 438"/>
            <p:cNvSpPr>
              <a:spLocks noChangeShapeType="1"/>
            </p:cNvSpPr>
            <p:nvPr/>
          </p:nvSpPr>
          <p:spPr bwMode="auto">
            <a:xfrm>
              <a:off x="3733800" y="5057775"/>
              <a:ext cx="288925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pic>
          <p:nvPicPr>
            <p:cNvPr id="182" name="Picture 1" descr="BCT - new tag line-1 - KE com order 2012-03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03563" y="6015038"/>
              <a:ext cx="1549400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22758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81</Words>
  <Application>Microsoft Macintosh PowerPoint</Application>
  <PresentationFormat>Custom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8</cp:revision>
  <cp:lastPrinted>2012-04-03T19:41:19Z</cp:lastPrinted>
  <dcterms:created xsi:type="dcterms:W3CDTF">2012-03-30T14:34:25Z</dcterms:created>
  <dcterms:modified xsi:type="dcterms:W3CDTF">2012-04-03T19:41:57Z</dcterms:modified>
</cp:coreProperties>
</file>