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6012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952" y="704"/>
      </p:cViewPr>
      <p:guideLst>
        <p:guide orient="horz" pos="3240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195638"/>
            <a:ext cx="8161020" cy="220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5829300"/>
            <a:ext cx="672084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9248" y="659609"/>
            <a:ext cx="2268616" cy="140422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398" y="659609"/>
            <a:ext cx="6645831" cy="140422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6610351"/>
            <a:ext cx="8161020" cy="2043113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4360071"/>
            <a:ext cx="8161020" cy="2250280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397" y="3840959"/>
            <a:ext cx="4457224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0640" y="3840959"/>
            <a:ext cx="4457224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411957"/>
            <a:ext cx="864108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1" y="2302670"/>
            <a:ext cx="4242197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1" y="3262313"/>
            <a:ext cx="4242197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2302670"/>
            <a:ext cx="4243864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3262313"/>
            <a:ext cx="4243864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1" y="409575"/>
            <a:ext cx="3158729" cy="1743075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409576"/>
            <a:ext cx="5367338" cy="877967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1" y="2152651"/>
            <a:ext cx="3158729" cy="7036595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7200901"/>
            <a:ext cx="5760720" cy="85010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919163"/>
            <a:ext cx="5760720" cy="617220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8051008"/>
            <a:ext cx="5760720" cy="1207293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411957"/>
            <a:ext cx="8641080" cy="17145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400301"/>
            <a:ext cx="8641080" cy="6788945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9534526"/>
            <a:ext cx="22402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9534526"/>
            <a:ext cx="30403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9534526"/>
            <a:ext cx="22402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" name="Group 195"/>
          <p:cNvGrpSpPr/>
          <p:nvPr/>
        </p:nvGrpSpPr>
        <p:grpSpPr>
          <a:xfrm>
            <a:off x="1604964" y="6217221"/>
            <a:ext cx="2738438" cy="3651250"/>
            <a:chOff x="1597025" y="950439"/>
            <a:chExt cx="2738438" cy="3651250"/>
          </a:xfrm>
        </p:grpSpPr>
        <p:sp>
          <p:nvSpPr>
            <p:cNvPr id="197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8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9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0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6082509" y="6217221"/>
            <a:ext cx="2738438" cy="3651250"/>
            <a:chOff x="1597025" y="950439"/>
            <a:chExt cx="2738438" cy="3651250"/>
          </a:xfrm>
        </p:grpSpPr>
        <p:sp>
          <p:nvSpPr>
            <p:cNvPr id="212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3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4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5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570038" y="1043629"/>
            <a:ext cx="7296946" cy="8850242"/>
            <a:chOff x="1570038" y="1043629"/>
            <a:chExt cx="7296946" cy="8850242"/>
          </a:xfrm>
        </p:grpSpPr>
        <p:grpSp>
          <p:nvGrpSpPr>
            <p:cNvPr id="216" name="Group 215"/>
            <p:cNvGrpSpPr/>
            <p:nvPr/>
          </p:nvGrpSpPr>
          <p:grpSpPr>
            <a:xfrm>
              <a:off x="6044409" y="6164834"/>
              <a:ext cx="2822575" cy="3729037"/>
              <a:chOff x="1570038" y="898052"/>
              <a:chExt cx="2822575" cy="3729037"/>
            </a:xfrm>
          </p:grpSpPr>
          <p:sp>
            <p:nvSpPr>
              <p:cNvPr id="217" name="Rectangle 216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8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19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20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21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59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0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1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2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3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64" name="Group 263"/>
            <p:cNvGrpSpPr/>
            <p:nvPr/>
          </p:nvGrpSpPr>
          <p:grpSpPr>
            <a:xfrm>
              <a:off x="1577977" y="6164834"/>
              <a:ext cx="2822575" cy="3729037"/>
              <a:chOff x="1570038" y="898052"/>
              <a:chExt cx="2822575" cy="3729037"/>
            </a:xfrm>
          </p:grpSpPr>
          <p:sp>
            <p:nvSpPr>
              <p:cNvPr id="265" name="Rectangle 264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66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67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8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9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0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1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2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3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4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75" name="Group 274"/>
            <p:cNvGrpSpPr/>
            <p:nvPr/>
          </p:nvGrpSpPr>
          <p:grpSpPr>
            <a:xfrm>
              <a:off x="6036470" y="1043629"/>
              <a:ext cx="2822575" cy="3729037"/>
              <a:chOff x="1570038" y="898052"/>
              <a:chExt cx="2822575" cy="3729037"/>
            </a:xfrm>
          </p:grpSpPr>
          <p:sp>
            <p:nvSpPr>
              <p:cNvPr id="276" name="Rectangle 275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77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78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9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0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1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2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3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4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5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86" name="Group 285"/>
            <p:cNvGrpSpPr/>
            <p:nvPr/>
          </p:nvGrpSpPr>
          <p:grpSpPr>
            <a:xfrm>
              <a:off x="1570038" y="1043629"/>
              <a:ext cx="2822575" cy="3729037"/>
              <a:chOff x="1570038" y="898052"/>
              <a:chExt cx="2822575" cy="3729037"/>
            </a:xfrm>
          </p:grpSpPr>
          <p:sp>
            <p:nvSpPr>
              <p:cNvPr id="287" name="Rectangle 286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8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89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0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1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2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3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4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5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6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cxnSp>
        <p:nvCxnSpPr>
          <p:cNvPr id="297" name="Straight Connector 296"/>
          <p:cNvCxnSpPr/>
          <p:nvPr/>
        </p:nvCxnSpPr>
        <p:spPr>
          <a:xfrm>
            <a:off x="0" y="5165148"/>
            <a:ext cx="9601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98" name="Group 297"/>
          <p:cNvGrpSpPr/>
          <p:nvPr/>
        </p:nvGrpSpPr>
        <p:grpSpPr>
          <a:xfrm>
            <a:off x="1597025" y="1096016"/>
            <a:ext cx="2738438" cy="3651250"/>
            <a:chOff x="1597025" y="950439"/>
            <a:chExt cx="2738438" cy="3651250"/>
          </a:xfrm>
        </p:grpSpPr>
        <p:sp>
          <p:nvSpPr>
            <p:cNvPr id="299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0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1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2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03" name="Group 302"/>
          <p:cNvGrpSpPr/>
          <p:nvPr/>
        </p:nvGrpSpPr>
        <p:grpSpPr>
          <a:xfrm>
            <a:off x="6074570" y="1096016"/>
            <a:ext cx="2738438" cy="3651250"/>
            <a:chOff x="1597025" y="950439"/>
            <a:chExt cx="2738438" cy="3651250"/>
          </a:xfrm>
        </p:grpSpPr>
        <p:sp>
          <p:nvSpPr>
            <p:cNvPr id="304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5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6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7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08" name="Group 298"/>
          <p:cNvGrpSpPr>
            <a:grpSpLocks/>
          </p:cNvGrpSpPr>
          <p:nvPr/>
        </p:nvGrpSpPr>
        <p:grpSpPr bwMode="auto">
          <a:xfrm>
            <a:off x="8462172" y="9509696"/>
            <a:ext cx="358775" cy="358775"/>
            <a:chOff x="6336" y="3858"/>
            <a:chExt cx="226" cy="226"/>
          </a:xfrm>
        </p:grpSpPr>
        <p:sp>
          <p:nvSpPr>
            <p:cNvPr id="309" name="Oval 299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" name="AutoShape 300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" name="Rectangle 9"/>
          <p:cNvSpPr/>
          <p:nvPr/>
        </p:nvSpPr>
        <p:spPr>
          <a:xfrm rot="5400000">
            <a:off x="-342900" y="342900"/>
            <a:ext cx="10287000" cy="96012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174750" y="1096016"/>
            <a:ext cx="7643023" cy="3651250"/>
            <a:chOff x="1174750" y="1096016"/>
            <a:chExt cx="7643023" cy="3651250"/>
          </a:xfrm>
        </p:grpSpPr>
        <p:grpSp>
          <p:nvGrpSpPr>
            <p:cNvPr id="3" name="Group 2"/>
            <p:cNvGrpSpPr/>
            <p:nvPr/>
          </p:nvGrpSpPr>
          <p:grpSpPr>
            <a:xfrm>
              <a:off x="5657060" y="1096016"/>
              <a:ext cx="3160713" cy="3651250"/>
              <a:chOff x="5657060" y="1096016"/>
              <a:chExt cx="3160713" cy="3651250"/>
            </a:xfrm>
          </p:grpSpPr>
          <p:grpSp>
            <p:nvGrpSpPr>
              <p:cNvPr id="72" name="Group 278"/>
              <p:cNvGrpSpPr>
                <a:grpSpLocks/>
              </p:cNvGrpSpPr>
              <p:nvPr/>
            </p:nvGrpSpPr>
            <p:grpSpPr bwMode="auto">
              <a:xfrm>
                <a:off x="8458998" y="4388491"/>
                <a:ext cx="358775" cy="358775"/>
                <a:chOff x="6336" y="3858"/>
                <a:chExt cx="226" cy="226"/>
              </a:xfrm>
            </p:grpSpPr>
            <p:sp>
              <p:nvSpPr>
                <p:cNvPr id="73" name="Oval 279"/>
                <p:cNvSpPr>
                  <a:spLocks noChangeArrowheads="1"/>
                </p:cNvSpPr>
                <p:nvPr/>
              </p:nvSpPr>
              <p:spPr bwMode="auto">
                <a:xfrm>
                  <a:off x="6375" y="3897"/>
                  <a:ext cx="149" cy="149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74" name="AutoShape 280"/>
                <p:cNvSpPr>
                  <a:spLocks noChangeArrowheads="1"/>
                </p:cNvSpPr>
                <p:nvPr/>
              </p:nvSpPr>
              <p:spPr bwMode="auto">
                <a:xfrm>
                  <a:off x="6336" y="3858"/>
                  <a:ext cx="226" cy="226"/>
                </a:xfrm>
                <a:prstGeom prst="plus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75" name="Group 281"/>
              <p:cNvGrpSpPr>
                <a:grpSpLocks/>
              </p:cNvGrpSpPr>
              <p:nvPr/>
            </p:nvGrpSpPr>
            <p:grpSpPr bwMode="auto">
              <a:xfrm>
                <a:off x="6079335" y="1096016"/>
                <a:ext cx="358775" cy="358775"/>
                <a:chOff x="6336" y="3858"/>
                <a:chExt cx="226" cy="226"/>
              </a:xfrm>
            </p:grpSpPr>
            <p:sp>
              <p:nvSpPr>
                <p:cNvPr id="76" name="Oval 282"/>
                <p:cNvSpPr>
                  <a:spLocks noChangeArrowheads="1"/>
                </p:cNvSpPr>
                <p:nvPr/>
              </p:nvSpPr>
              <p:spPr bwMode="auto">
                <a:xfrm>
                  <a:off x="6375" y="3897"/>
                  <a:ext cx="149" cy="149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77" name="AutoShape 283"/>
                <p:cNvSpPr>
                  <a:spLocks noChangeArrowheads="1"/>
                </p:cNvSpPr>
                <p:nvPr/>
              </p:nvSpPr>
              <p:spPr bwMode="auto">
                <a:xfrm>
                  <a:off x="6336" y="3858"/>
                  <a:ext cx="226" cy="226"/>
                </a:xfrm>
                <a:prstGeom prst="plus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78" name="Rectangle 319"/>
              <p:cNvSpPr>
                <a:spLocks noChangeArrowheads="1"/>
              </p:cNvSpPr>
              <p:nvPr/>
            </p:nvSpPr>
            <p:spPr bwMode="auto">
              <a:xfrm>
                <a:off x="6685760" y="1746891"/>
                <a:ext cx="1546225" cy="7651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80962" tIns="41275" rIns="80962" bIns="41275">
                <a:spAutoFit/>
              </a:bodyPr>
              <a:lstStyle/>
              <a:p>
                <a:pPr algn="ctr" defTabSz="804863" eaLnBrk="0" hangingPunct="0">
                  <a:defRPr/>
                </a:pPr>
                <a:r>
                  <a:rPr lang="en-US" sz="900" b="1">
                    <a:latin typeface="Arial" charset="0"/>
                    <a:cs typeface="+mn-cs"/>
                  </a:rPr>
                  <a:t>FOR SAFETY</a:t>
                </a:r>
              </a:p>
              <a:p>
                <a:pPr algn="ctr" defTabSz="804863" eaLnBrk="0" hangingPunct="0">
                  <a:defRPr/>
                </a:pPr>
                <a:r>
                  <a:rPr lang="en-US" sz="900" b="1">
                    <a:latin typeface="Arial" charset="0"/>
                    <a:cs typeface="+mn-cs"/>
                  </a:rPr>
                  <a:t>KEEP</a:t>
                </a:r>
              </a:p>
              <a:p>
                <a:pPr algn="ctr" defTabSz="804863" eaLnBrk="0" hangingPunct="0">
                  <a:defRPr/>
                </a:pPr>
                <a:r>
                  <a:rPr lang="en-US" sz="900" b="1">
                    <a:latin typeface="Arial" charset="0"/>
                    <a:cs typeface="+mn-cs"/>
                  </a:rPr>
                  <a:t>ONE</a:t>
                </a:r>
              </a:p>
              <a:p>
                <a:pPr algn="ctr" defTabSz="804863" eaLnBrk="0" hangingPunct="0">
                  <a:defRPr/>
                </a:pPr>
                <a:r>
                  <a:rPr lang="en-US" sz="900" b="1">
                    <a:latin typeface="Arial" charset="0"/>
                    <a:cs typeface="+mn-cs"/>
                  </a:rPr>
                  <a:t>SAFE DEPOSIT BOX KEY</a:t>
                </a:r>
              </a:p>
              <a:p>
                <a:pPr algn="ctr" defTabSz="804863" eaLnBrk="0" hangingPunct="0">
                  <a:defRPr/>
                </a:pPr>
                <a:r>
                  <a:rPr lang="en-US" sz="900" b="1">
                    <a:latin typeface="Arial" charset="0"/>
                    <a:cs typeface="+mn-cs"/>
                  </a:rPr>
                  <a:t>IN THIS WALLET</a:t>
                </a:r>
              </a:p>
            </p:txBody>
          </p:sp>
          <p:sp>
            <p:nvSpPr>
              <p:cNvPr id="79" name="Line 320"/>
              <p:cNvSpPr>
                <a:spLocks noChangeShapeType="1"/>
              </p:cNvSpPr>
              <p:nvPr/>
            </p:nvSpPr>
            <p:spPr bwMode="auto">
              <a:xfrm>
                <a:off x="7250910" y="2542229"/>
                <a:ext cx="40322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0" name="Rectangle 321"/>
              <p:cNvSpPr>
                <a:spLocks noChangeArrowheads="1"/>
              </p:cNvSpPr>
              <p:nvPr/>
            </p:nvSpPr>
            <p:spPr bwMode="auto">
              <a:xfrm>
                <a:off x="6707985" y="2566041"/>
                <a:ext cx="1487488" cy="5715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80962" tIns="41275" rIns="80962" bIns="41275">
                <a:spAutoFit/>
              </a:bodyPr>
              <a:lstStyle/>
              <a:p>
                <a:pPr algn="just" defTabSz="804863" eaLnBrk="0" hangingPunct="0">
                  <a:defRPr/>
                </a:pPr>
                <a:r>
                  <a:rPr lang="en-US" sz="800">
                    <a:latin typeface="Arial" charset="0"/>
                    <a:cs typeface="+mn-cs"/>
                  </a:rPr>
                  <a:t>Loss of keys will cause you</a:t>
                </a:r>
                <a:br>
                  <a:rPr lang="en-US" sz="800">
                    <a:latin typeface="Arial" charset="0"/>
                    <a:cs typeface="+mn-cs"/>
                  </a:rPr>
                </a:br>
                <a:r>
                  <a:rPr lang="en-US" sz="800">
                    <a:latin typeface="Arial" charset="0"/>
                    <a:cs typeface="+mn-cs"/>
                  </a:rPr>
                  <a:t>considerable expense.  Both</a:t>
                </a:r>
                <a:br>
                  <a:rPr lang="en-US" sz="800">
                    <a:latin typeface="Arial" charset="0"/>
                    <a:cs typeface="+mn-cs"/>
                  </a:rPr>
                </a:br>
                <a:r>
                  <a:rPr lang="en-US" sz="800">
                    <a:latin typeface="Arial" charset="0"/>
                    <a:cs typeface="+mn-cs"/>
                  </a:rPr>
                  <a:t>keys must be returned to us</a:t>
                </a:r>
                <a:br>
                  <a:rPr lang="en-US" sz="800">
                    <a:latin typeface="Arial" charset="0"/>
                    <a:cs typeface="+mn-cs"/>
                  </a:rPr>
                </a:br>
                <a:r>
                  <a:rPr lang="en-US" sz="800">
                    <a:latin typeface="Arial" charset="0"/>
                    <a:cs typeface="+mn-cs"/>
                  </a:rPr>
                  <a:t>when box is surrendered.</a:t>
                </a:r>
              </a:p>
            </p:txBody>
          </p:sp>
          <p:sp>
            <p:nvSpPr>
              <p:cNvPr id="81" name="Oval 322"/>
              <p:cNvSpPr>
                <a:spLocks noChangeArrowheads="1"/>
              </p:cNvSpPr>
              <p:nvPr/>
            </p:nvSpPr>
            <p:spPr bwMode="auto">
              <a:xfrm>
                <a:off x="7423948" y="3204216"/>
                <a:ext cx="57150" cy="4762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2" name="Rectangle 323"/>
              <p:cNvSpPr>
                <a:spLocks noChangeArrowheads="1"/>
              </p:cNvSpPr>
              <p:nvPr/>
            </p:nvSpPr>
            <p:spPr bwMode="auto">
              <a:xfrm rot="10800000">
                <a:off x="6549235" y="4512316"/>
                <a:ext cx="1809750" cy="1746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80962" tIns="41275" rIns="80962" bIns="41275">
                <a:spAutoFit/>
              </a:bodyPr>
              <a:lstStyle/>
              <a:p>
                <a:pPr algn="ctr" defTabSz="804863" eaLnBrk="0" hangingPunct="0">
                  <a:defRPr/>
                </a:pPr>
                <a:r>
                  <a:rPr lang="en-US" sz="600" dirty="0">
                    <a:latin typeface="Arial" charset="0"/>
                    <a:cs typeface="+mn-cs"/>
                  </a:rPr>
                  <a:t>Form # 250-130</a:t>
                </a:r>
              </a:p>
            </p:txBody>
          </p:sp>
          <p:sp>
            <p:nvSpPr>
              <p:cNvPr id="83" name="Text Box 329"/>
              <p:cNvSpPr txBox="1">
                <a:spLocks noChangeArrowheads="1"/>
              </p:cNvSpPr>
              <p:nvPr/>
            </p:nvSpPr>
            <p:spPr bwMode="auto">
              <a:xfrm>
                <a:off x="5657060" y="4063054"/>
                <a:ext cx="466725" cy="2159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800" dirty="0">
                    <a:cs typeface="+mn-cs"/>
                  </a:rPr>
                  <a:t># 1596</a:t>
                </a:r>
              </a:p>
            </p:txBody>
          </p:sp>
          <p:pic>
            <p:nvPicPr>
              <p:cNvPr id="84" name="Picture 1" descr="members trust bw logo KE order 2012-03.JP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679410" y="3432816"/>
                <a:ext cx="1531938" cy="6715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86" name="Group 85"/>
            <p:cNvGrpSpPr/>
            <p:nvPr/>
          </p:nvGrpSpPr>
          <p:grpSpPr>
            <a:xfrm>
              <a:off x="1174750" y="1096016"/>
              <a:ext cx="3160713" cy="3651250"/>
              <a:chOff x="5657060" y="1096016"/>
              <a:chExt cx="3160713" cy="3651250"/>
            </a:xfrm>
          </p:grpSpPr>
          <p:grpSp>
            <p:nvGrpSpPr>
              <p:cNvPr id="87" name="Group 278"/>
              <p:cNvGrpSpPr>
                <a:grpSpLocks/>
              </p:cNvGrpSpPr>
              <p:nvPr/>
            </p:nvGrpSpPr>
            <p:grpSpPr bwMode="auto">
              <a:xfrm>
                <a:off x="8458998" y="4388491"/>
                <a:ext cx="358775" cy="358775"/>
                <a:chOff x="6336" y="3858"/>
                <a:chExt cx="226" cy="226"/>
              </a:xfrm>
            </p:grpSpPr>
            <p:sp>
              <p:nvSpPr>
                <p:cNvPr id="98" name="Oval 279"/>
                <p:cNvSpPr>
                  <a:spLocks noChangeArrowheads="1"/>
                </p:cNvSpPr>
                <p:nvPr/>
              </p:nvSpPr>
              <p:spPr bwMode="auto">
                <a:xfrm>
                  <a:off x="6375" y="3897"/>
                  <a:ext cx="149" cy="149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9" name="AutoShape 280"/>
                <p:cNvSpPr>
                  <a:spLocks noChangeArrowheads="1"/>
                </p:cNvSpPr>
                <p:nvPr/>
              </p:nvSpPr>
              <p:spPr bwMode="auto">
                <a:xfrm>
                  <a:off x="6336" y="3858"/>
                  <a:ext cx="226" cy="226"/>
                </a:xfrm>
                <a:prstGeom prst="plus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88" name="Group 281"/>
              <p:cNvGrpSpPr>
                <a:grpSpLocks/>
              </p:cNvGrpSpPr>
              <p:nvPr/>
            </p:nvGrpSpPr>
            <p:grpSpPr bwMode="auto">
              <a:xfrm>
                <a:off x="6079335" y="1096016"/>
                <a:ext cx="358775" cy="358775"/>
                <a:chOff x="6336" y="3858"/>
                <a:chExt cx="226" cy="226"/>
              </a:xfrm>
            </p:grpSpPr>
            <p:sp>
              <p:nvSpPr>
                <p:cNvPr id="96" name="Oval 282"/>
                <p:cNvSpPr>
                  <a:spLocks noChangeArrowheads="1"/>
                </p:cNvSpPr>
                <p:nvPr/>
              </p:nvSpPr>
              <p:spPr bwMode="auto">
                <a:xfrm>
                  <a:off x="6375" y="3897"/>
                  <a:ext cx="149" cy="149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7" name="AutoShape 283"/>
                <p:cNvSpPr>
                  <a:spLocks noChangeArrowheads="1"/>
                </p:cNvSpPr>
                <p:nvPr/>
              </p:nvSpPr>
              <p:spPr bwMode="auto">
                <a:xfrm>
                  <a:off x="6336" y="3858"/>
                  <a:ext cx="226" cy="226"/>
                </a:xfrm>
                <a:prstGeom prst="plus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89" name="Rectangle 319"/>
              <p:cNvSpPr>
                <a:spLocks noChangeArrowheads="1"/>
              </p:cNvSpPr>
              <p:nvPr/>
            </p:nvSpPr>
            <p:spPr bwMode="auto">
              <a:xfrm>
                <a:off x="6685760" y="1746891"/>
                <a:ext cx="1546225" cy="7651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80962" tIns="41275" rIns="80962" bIns="41275">
                <a:spAutoFit/>
              </a:bodyPr>
              <a:lstStyle/>
              <a:p>
                <a:pPr algn="ctr" defTabSz="804863" eaLnBrk="0" hangingPunct="0">
                  <a:defRPr/>
                </a:pPr>
                <a:r>
                  <a:rPr lang="en-US" sz="900" b="1">
                    <a:latin typeface="Arial" charset="0"/>
                    <a:cs typeface="+mn-cs"/>
                  </a:rPr>
                  <a:t>FOR SAFETY</a:t>
                </a:r>
              </a:p>
              <a:p>
                <a:pPr algn="ctr" defTabSz="804863" eaLnBrk="0" hangingPunct="0">
                  <a:defRPr/>
                </a:pPr>
                <a:r>
                  <a:rPr lang="en-US" sz="900" b="1">
                    <a:latin typeface="Arial" charset="0"/>
                    <a:cs typeface="+mn-cs"/>
                  </a:rPr>
                  <a:t>KEEP</a:t>
                </a:r>
              </a:p>
              <a:p>
                <a:pPr algn="ctr" defTabSz="804863" eaLnBrk="0" hangingPunct="0">
                  <a:defRPr/>
                </a:pPr>
                <a:r>
                  <a:rPr lang="en-US" sz="900" b="1">
                    <a:latin typeface="Arial" charset="0"/>
                    <a:cs typeface="+mn-cs"/>
                  </a:rPr>
                  <a:t>ONE</a:t>
                </a:r>
              </a:p>
              <a:p>
                <a:pPr algn="ctr" defTabSz="804863" eaLnBrk="0" hangingPunct="0">
                  <a:defRPr/>
                </a:pPr>
                <a:r>
                  <a:rPr lang="en-US" sz="900" b="1">
                    <a:latin typeface="Arial" charset="0"/>
                    <a:cs typeface="+mn-cs"/>
                  </a:rPr>
                  <a:t>SAFE DEPOSIT BOX KEY</a:t>
                </a:r>
              </a:p>
              <a:p>
                <a:pPr algn="ctr" defTabSz="804863" eaLnBrk="0" hangingPunct="0">
                  <a:defRPr/>
                </a:pPr>
                <a:r>
                  <a:rPr lang="en-US" sz="900" b="1">
                    <a:latin typeface="Arial" charset="0"/>
                    <a:cs typeface="+mn-cs"/>
                  </a:rPr>
                  <a:t>IN THIS WALLET</a:t>
                </a:r>
              </a:p>
            </p:txBody>
          </p:sp>
          <p:sp>
            <p:nvSpPr>
              <p:cNvPr id="90" name="Line 320"/>
              <p:cNvSpPr>
                <a:spLocks noChangeShapeType="1"/>
              </p:cNvSpPr>
              <p:nvPr/>
            </p:nvSpPr>
            <p:spPr bwMode="auto">
              <a:xfrm>
                <a:off x="7250910" y="2542229"/>
                <a:ext cx="40322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1" name="Rectangle 321"/>
              <p:cNvSpPr>
                <a:spLocks noChangeArrowheads="1"/>
              </p:cNvSpPr>
              <p:nvPr/>
            </p:nvSpPr>
            <p:spPr bwMode="auto">
              <a:xfrm>
                <a:off x="6707985" y="2566041"/>
                <a:ext cx="1487488" cy="5715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80962" tIns="41275" rIns="80962" bIns="41275">
                <a:spAutoFit/>
              </a:bodyPr>
              <a:lstStyle/>
              <a:p>
                <a:pPr algn="just" defTabSz="804863" eaLnBrk="0" hangingPunct="0">
                  <a:defRPr/>
                </a:pPr>
                <a:r>
                  <a:rPr lang="en-US" sz="800">
                    <a:latin typeface="Arial" charset="0"/>
                    <a:cs typeface="+mn-cs"/>
                  </a:rPr>
                  <a:t>Loss of keys will cause you</a:t>
                </a:r>
                <a:br>
                  <a:rPr lang="en-US" sz="800">
                    <a:latin typeface="Arial" charset="0"/>
                    <a:cs typeface="+mn-cs"/>
                  </a:rPr>
                </a:br>
                <a:r>
                  <a:rPr lang="en-US" sz="800">
                    <a:latin typeface="Arial" charset="0"/>
                    <a:cs typeface="+mn-cs"/>
                  </a:rPr>
                  <a:t>considerable expense.  Both</a:t>
                </a:r>
                <a:br>
                  <a:rPr lang="en-US" sz="800">
                    <a:latin typeface="Arial" charset="0"/>
                    <a:cs typeface="+mn-cs"/>
                  </a:rPr>
                </a:br>
                <a:r>
                  <a:rPr lang="en-US" sz="800">
                    <a:latin typeface="Arial" charset="0"/>
                    <a:cs typeface="+mn-cs"/>
                  </a:rPr>
                  <a:t>keys must be returned to us</a:t>
                </a:r>
                <a:br>
                  <a:rPr lang="en-US" sz="800">
                    <a:latin typeface="Arial" charset="0"/>
                    <a:cs typeface="+mn-cs"/>
                  </a:rPr>
                </a:br>
                <a:r>
                  <a:rPr lang="en-US" sz="800">
                    <a:latin typeface="Arial" charset="0"/>
                    <a:cs typeface="+mn-cs"/>
                  </a:rPr>
                  <a:t>when box is surrendered.</a:t>
                </a:r>
              </a:p>
            </p:txBody>
          </p:sp>
          <p:sp>
            <p:nvSpPr>
              <p:cNvPr id="92" name="Oval 322"/>
              <p:cNvSpPr>
                <a:spLocks noChangeArrowheads="1"/>
              </p:cNvSpPr>
              <p:nvPr/>
            </p:nvSpPr>
            <p:spPr bwMode="auto">
              <a:xfrm>
                <a:off x="7423948" y="3204216"/>
                <a:ext cx="57150" cy="4762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3" name="Rectangle 323"/>
              <p:cNvSpPr>
                <a:spLocks noChangeArrowheads="1"/>
              </p:cNvSpPr>
              <p:nvPr/>
            </p:nvSpPr>
            <p:spPr bwMode="auto">
              <a:xfrm rot="10800000">
                <a:off x="6549235" y="4512316"/>
                <a:ext cx="1809750" cy="1746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80962" tIns="41275" rIns="80962" bIns="41275">
                <a:spAutoFit/>
              </a:bodyPr>
              <a:lstStyle/>
              <a:p>
                <a:pPr algn="ctr" defTabSz="804863" eaLnBrk="0" hangingPunct="0">
                  <a:defRPr/>
                </a:pPr>
                <a:r>
                  <a:rPr lang="en-US" sz="600" dirty="0">
                    <a:latin typeface="Arial" charset="0"/>
                    <a:cs typeface="+mn-cs"/>
                  </a:rPr>
                  <a:t>Form # 250-130</a:t>
                </a:r>
              </a:p>
            </p:txBody>
          </p:sp>
          <p:sp>
            <p:nvSpPr>
              <p:cNvPr id="94" name="Text Box 329"/>
              <p:cNvSpPr txBox="1">
                <a:spLocks noChangeArrowheads="1"/>
              </p:cNvSpPr>
              <p:nvPr/>
            </p:nvSpPr>
            <p:spPr bwMode="auto">
              <a:xfrm>
                <a:off x="5657060" y="4063054"/>
                <a:ext cx="466725" cy="2159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800" dirty="0">
                    <a:cs typeface="+mn-cs"/>
                  </a:rPr>
                  <a:t># 1596</a:t>
                </a:r>
              </a:p>
            </p:txBody>
          </p:sp>
          <p:pic>
            <p:nvPicPr>
              <p:cNvPr id="95" name="Picture 1" descr="members trust bw logo KE order 2012-03.JP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679410" y="3432816"/>
                <a:ext cx="1531938" cy="6715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101" name="Group 100"/>
          <p:cNvGrpSpPr/>
          <p:nvPr/>
        </p:nvGrpSpPr>
        <p:grpSpPr>
          <a:xfrm>
            <a:off x="1174750" y="6217221"/>
            <a:ext cx="7643023" cy="3651250"/>
            <a:chOff x="1174750" y="1096016"/>
            <a:chExt cx="7643023" cy="3651250"/>
          </a:xfrm>
        </p:grpSpPr>
        <p:grpSp>
          <p:nvGrpSpPr>
            <p:cNvPr id="102" name="Group 101"/>
            <p:cNvGrpSpPr/>
            <p:nvPr/>
          </p:nvGrpSpPr>
          <p:grpSpPr>
            <a:xfrm>
              <a:off x="5657060" y="1096016"/>
              <a:ext cx="3160713" cy="3651250"/>
              <a:chOff x="5657060" y="1096016"/>
              <a:chExt cx="3160713" cy="3651250"/>
            </a:xfrm>
          </p:grpSpPr>
          <p:grpSp>
            <p:nvGrpSpPr>
              <p:cNvPr id="117" name="Group 278"/>
              <p:cNvGrpSpPr>
                <a:grpSpLocks/>
              </p:cNvGrpSpPr>
              <p:nvPr/>
            </p:nvGrpSpPr>
            <p:grpSpPr bwMode="auto">
              <a:xfrm>
                <a:off x="8458998" y="4388491"/>
                <a:ext cx="358775" cy="358775"/>
                <a:chOff x="6336" y="3858"/>
                <a:chExt cx="226" cy="226"/>
              </a:xfrm>
            </p:grpSpPr>
            <p:sp>
              <p:nvSpPr>
                <p:cNvPr id="128" name="Oval 279"/>
                <p:cNvSpPr>
                  <a:spLocks noChangeArrowheads="1"/>
                </p:cNvSpPr>
                <p:nvPr/>
              </p:nvSpPr>
              <p:spPr bwMode="auto">
                <a:xfrm>
                  <a:off x="6375" y="3897"/>
                  <a:ext cx="149" cy="149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9" name="AutoShape 280"/>
                <p:cNvSpPr>
                  <a:spLocks noChangeArrowheads="1"/>
                </p:cNvSpPr>
                <p:nvPr/>
              </p:nvSpPr>
              <p:spPr bwMode="auto">
                <a:xfrm>
                  <a:off x="6336" y="3858"/>
                  <a:ext cx="226" cy="226"/>
                </a:xfrm>
                <a:prstGeom prst="plus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118" name="Group 281"/>
              <p:cNvGrpSpPr>
                <a:grpSpLocks/>
              </p:cNvGrpSpPr>
              <p:nvPr/>
            </p:nvGrpSpPr>
            <p:grpSpPr bwMode="auto">
              <a:xfrm>
                <a:off x="6079335" y="1096016"/>
                <a:ext cx="358775" cy="358775"/>
                <a:chOff x="6336" y="3858"/>
                <a:chExt cx="226" cy="226"/>
              </a:xfrm>
            </p:grpSpPr>
            <p:sp>
              <p:nvSpPr>
                <p:cNvPr id="126" name="Oval 282"/>
                <p:cNvSpPr>
                  <a:spLocks noChangeArrowheads="1"/>
                </p:cNvSpPr>
                <p:nvPr/>
              </p:nvSpPr>
              <p:spPr bwMode="auto">
                <a:xfrm>
                  <a:off x="6375" y="3897"/>
                  <a:ext cx="149" cy="149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7" name="AutoShape 283"/>
                <p:cNvSpPr>
                  <a:spLocks noChangeArrowheads="1"/>
                </p:cNvSpPr>
                <p:nvPr/>
              </p:nvSpPr>
              <p:spPr bwMode="auto">
                <a:xfrm>
                  <a:off x="6336" y="3858"/>
                  <a:ext cx="226" cy="226"/>
                </a:xfrm>
                <a:prstGeom prst="plus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119" name="Rectangle 319"/>
              <p:cNvSpPr>
                <a:spLocks noChangeArrowheads="1"/>
              </p:cNvSpPr>
              <p:nvPr/>
            </p:nvSpPr>
            <p:spPr bwMode="auto">
              <a:xfrm>
                <a:off x="6685760" y="1746891"/>
                <a:ext cx="1546225" cy="7651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80962" tIns="41275" rIns="80962" bIns="41275">
                <a:spAutoFit/>
              </a:bodyPr>
              <a:lstStyle/>
              <a:p>
                <a:pPr algn="ctr" defTabSz="804863" eaLnBrk="0" hangingPunct="0">
                  <a:defRPr/>
                </a:pPr>
                <a:r>
                  <a:rPr lang="en-US" sz="900" b="1">
                    <a:latin typeface="Arial" charset="0"/>
                    <a:cs typeface="+mn-cs"/>
                  </a:rPr>
                  <a:t>FOR SAFETY</a:t>
                </a:r>
              </a:p>
              <a:p>
                <a:pPr algn="ctr" defTabSz="804863" eaLnBrk="0" hangingPunct="0">
                  <a:defRPr/>
                </a:pPr>
                <a:r>
                  <a:rPr lang="en-US" sz="900" b="1">
                    <a:latin typeface="Arial" charset="0"/>
                    <a:cs typeface="+mn-cs"/>
                  </a:rPr>
                  <a:t>KEEP</a:t>
                </a:r>
              </a:p>
              <a:p>
                <a:pPr algn="ctr" defTabSz="804863" eaLnBrk="0" hangingPunct="0">
                  <a:defRPr/>
                </a:pPr>
                <a:r>
                  <a:rPr lang="en-US" sz="900" b="1">
                    <a:latin typeface="Arial" charset="0"/>
                    <a:cs typeface="+mn-cs"/>
                  </a:rPr>
                  <a:t>ONE</a:t>
                </a:r>
              </a:p>
              <a:p>
                <a:pPr algn="ctr" defTabSz="804863" eaLnBrk="0" hangingPunct="0">
                  <a:defRPr/>
                </a:pPr>
                <a:r>
                  <a:rPr lang="en-US" sz="900" b="1">
                    <a:latin typeface="Arial" charset="0"/>
                    <a:cs typeface="+mn-cs"/>
                  </a:rPr>
                  <a:t>SAFE DEPOSIT BOX KEY</a:t>
                </a:r>
              </a:p>
              <a:p>
                <a:pPr algn="ctr" defTabSz="804863" eaLnBrk="0" hangingPunct="0">
                  <a:defRPr/>
                </a:pPr>
                <a:r>
                  <a:rPr lang="en-US" sz="900" b="1">
                    <a:latin typeface="Arial" charset="0"/>
                    <a:cs typeface="+mn-cs"/>
                  </a:rPr>
                  <a:t>IN THIS WALLET</a:t>
                </a:r>
              </a:p>
            </p:txBody>
          </p:sp>
          <p:sp>
            <p:nvSpPr>
              <p:cNvPr id="120" name="Line 320"/>
              <p:cNvSpPr>
                <a:spLocks noChangeShapeType="1"/>
              </p:cNvSpPr>
              <p:nvPr/>
            </p:nvSpPr>
            <p:spPr bwMode="auto">
              <a:xfrm>
                <a:off x="7250910" y="2542229"/>
                <a:ext cx="40322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1" name="Rectangle 321"/>
              <p:cNvSpPr>
                <a:spLocks noChangeArrowheads="1"/>
              </p:cNvSpPr>
              <p:nvPr/>
            </p:nvSpPr>
            <p:spPr bwMode="auto">
              <a:xfrm>
                <a:off x="6707985" y="2566041"/>
                <a:ext cx="1487488" cy="5715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80962" tIns="41275" rIns="80962" bIns="41275">
                <a:spAutoFit/>
              </a:bodyPr>
              <a:lstStyle/>
              <a:p>
                <a:pPr algn="just" defTabSz="804863" eaLnBrk="0" hangingPunct="0">
                  <a:defRPr/>
                </a:pPr>
                <a:r>
                  <a:rPr lang="en-US" sz="800">
                    <a:latin typeface="Arial" charset="0"/>
                    <a:cs typeface="+mn-cs"/>
                  </a:rPr>
                  <a:t>Loss of keys will cause you</a:t>
                </a:r>
                <a:br>
                  <a:rPr lang="en-US" sz="800">
                    <a:latin typeface="Arial" charset="0"/>
                    <a:cs typeface="+mn-cs"/>
                  </a:rPr>
                </a:br>
                <a:r>
                  <a:rPr lang="en-US" sz="800">
                    <a:latin typeface="Arial" charset="0"/>
                    <a:cs typeface="+mn-cs"/>
                  </a:rPr>
                  <a:t>considerable expense.  Both</a:t>
                </a:r>
                <a:br>
                  <a:rPr lang="en-US" sz="800">
                    <a:latin typeface="Arial" charset="0"/>
                    <a:cs typeface="+mn-cs"/>
                  </a:rPr>
                </a:br>
                <a:r>
                  <a:rPr lang="en-US" sz="800">
                    <a:latin typeface="Arial" charset="0"/>
                    <a:cs typeface="+mn-cs"/>
                  </a:rPr>
                  <a:t>keys must be returned to us</a:t>
                </a:r>
                <a:br>
                  <a:rPr lang="en-US" sz="800">
                    <a:latin typeface="Arial" charset="0"/>
                    <a:cs typeface="+mn-cs"/>
                  </a:rPr>
                </a:br>
                <a:r>
                  <a:rPr lang="en-US" sz="800">
                    <a:latin typeface="Arial" charset="0"/>
                    <a:cs typeface="+mn-cs"/>
                  </a:rPr>
                  <a:t>when box is surrendered.</a:t>
                </a:r>
              </a:p>
            </p:txBody>
          </p:sp>
          <p:sp>
            <p:nvSpPr>
              <p:cNvPr id="122" name="Oval 322"/>
              <p:cNvSpPr>
                <a:spLocks noChangeArrowheads="1"/>
              </p:cNvSpPr>
              <p:nvPr/>
            </p:nvSpPr>
            <p:spPr bwMode="auto">
              <a:xfrm>
                <a:off x="7423948" y="3204216"/>
                <a:ext cx="57150" cy="4762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3" name="Rectangle 323"/>
              <p:cNvSpPr>
                <a:spLocks noChangeArrowheads="1"/>
              </p:cNvSpPr>
              <p:nvPr/>
            </p:nvSpPr>
            <p:spPr bwMode="auto">
              <a:xfrm rot="10800000">
                <a:off x="6549235" y="4512316"/>
                <a:ext cx="1809750" cy="1746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80962" tIns="41275" rIns="80962" bIns="41275">
                <a:spAutoFit/>
              </a:bodyPr>
              <a:lstStyle/>
              <a:p>
                <a:pPr algn="ctr" defTabSz="804863" eaLnBrk="0" hangingPunct="0">
                  <a:defRPr/>
                </a:pPr>
                <a:r>
                  <a:rPr lang="en-US" sz="600" dirty="0">
                    <a:latin typeface="Arial" charset="0"/>
                    <a:cs typeface="+mn-cs"/>
                  </a:rPr>
                  <a:t>Form # 250-130</a:t>
                </a:r>
              </a:p>
            </p:txBody>
          </p:sp>
          <p:sp>
            <p:nvSpPr>
              <p:cNvPr id="124" name="Text Box 329"/>
              <p:cNvSpPr txBox="1">
                <a:spLocks noChangeArrowheads="1"/>
              </p:cNvSpPr>
              <p:nvPr/>
            </p:nvSpPr>
            <p:spPr bwMode="auto">
              <a:xfrm>
                <a:off x="5657060" y="4063054"/>
                <a:ext cx="466725" cy="2159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800" dirty="0">
                    <a:cs typeface="+mn-cs"/>
                  </a:rPr>
                  <a:t># 1596</a:t>
                </a:r>
              </a:p>
            </p:txBody>
          </p:sp>
          <p:pic>
            <p:nvPicPr>
              <p:cNvPr id="125" name="Picture 1" descr="members trust bw logo KE order 2012-03.JP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679410" y="3432816"/>
                <a:ext cx="1531938" cy="6715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03" name="Group 102"/>
            <p:cNvGrpSpPr/>
            <p:nvPr/>
          </p:nvGrpSpPr>
          <p:grpSpPr>
            <a:xfrm>
              <a:off x="1174750" y="1096016"/>
              <a:ext cx="3160713" cy="3651250"/>
              <a:chOff x="5657060" y="1096016"/>
              <a:chExt cx="3160713" cy="3651250"/>
            </a:xfrm>
          </p:grpSpPr>
          <p:grpSp>
            <p:nvGrpSpPr>
              <p:cNvPr id="104" name="Group 278"/>
              <p:cNvGrpSpPr>
                <a:grpSpLocks/>
              </p:cNvGrpSpPr>
              <p:nvPr/>
            </p:nvGrpSpPr>
            <p:grpSpPr bwMode="auto">
              <a:xfrm>
                <a:off x="8458998" y="4388491"/>
                <a:ext cx="358775" cy="358775"/>
                <a:chOff x="6336" y="3858"/>
                <a:chExt cx="226" cy="226"/>
              </a:xfrm>
            </p:grpSpPr>
            <p:sp>
              <p:nvSpPr>
                <p:cNvPr id="115" name="Oval 279"/>
                <p:cNvSpPr>
                  <a:spLocks noChangeArrowheads="1"/>
                </p:cNvSpPr>
                <p:nvPr/>
              </p:nvSpPr>
              <p:spPr bwMode="auto">
                <a:xfrm>
                  <a:off x="6375" y="3897"/>
                  <a:ext cx="149" cy="149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6" name="AutoShape 280"/>
                <p:cNvSpPr>
                  <a:spLocks noChangeArrowheads="1"/>
                </p:cNvSpPr>
                <p:nvPr/>
              </p:nvSpPr>
              <p:spPr bwMode="auto">
                <a:xfrm>
                  <a:off x="6336" y="3858"/>
                  <a:ext cx="226" cy="226"/>
                </a:xfrm>
                <a:prstGeom prst="plus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105" name="Group 281"/>
              <p:cNvGrpSpPr>
                <a:grpSpLocks/>
              </p:cNvGrpSpPr>
              <p:nvPr/>
            </p:nvGrpSpPr>
            <p:grpSpPr bwMode="auto">
              <a:xfrm>
                <a:off x="6079335" y="1096016"/>
                <a:ext cx="358775" cy="358775"/>
                <a:chOff x="6336" y="3858"/>
                <a:chExt cx="226" cy="226"/>
              </a:xfrm>
            </p:grpSpPr>
            <p:sp>
              <p:nvSpPr>
                <p:cNvPr id="113" name="Oval 282"/>
                <p:cNvSpPr>
                  <a:spLocks noChangeArrowheads="1"/>
                </p:cNvSpPr>
                <p:nvPr/>
              </p:nvSpPr>
              <p:spPr bwMode="auto">
                <a:xfrm>
                  <a:off x="6375" y="3897"/>
                  <a:ext cx="149" cy="149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4" name="AutoShape 283"/>
                <p:cNvSpPr>
                  <a:spLocks noChangeArrowheads="1"/>
                </p:cNvSpPr>
                <p:nvPr/>
              </p:nvSpPr>
              <p:spPr bwMode="auto">
                <a:xfrm>
                  <a:off x="6336" y="3858"/>
                  <a:ext cx="226" cy="226"/>
                </a:xfrm>
                <a:prstGeom prst="plus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106" name="Rectangle 319"/>
              <p:cNvSpPr>
                <a:spLocks noChangeArrowheads="1"/>
              </p:cNvSpPr>
              <p:nvPr/>
            </p:nvSpPr>
            <p:spPr bwMode="auto">
              <a:xfrm>
                <a:off x="6685760" y="1746891"/>
                <a:ext cx="1546225" cy="7651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80962" tIns="41275" rIns="80962" bIns="41275">
                <a:spAutoFit/>
              </a:bodyPr>
              <a:lstStyle/>
              <a:p>
                <a:pPr algn="ctr" defTabSz="804863" eaLnBrk="0" hangingPunct="0">
                  <a:defRPr/>
                </a:pPr>
                <a:r>
                  <a:rPr lang="en-US" sz="900" b="1">
                    <a:latin typeface="Arial" charset="0"/>
                    <a:cs typeface="+mn-cs"/>
                  </a:rPr>
                  <a:t>FOR SAFETY</a:t>
                </a:r>
              </a:p>
              <a:p>
                <a:pPr algn="ctr" defTabSz="804863" eaLnBrk="0" hangingPunct="0">
                  <a:defRPr/>
                </a:pPr>
                <a:r>
                  <a:rPr lang="en-US" sz="900" b="1">
                    <a:latin typeface="Arial" charset="0"/>
                    <a:cs typeface="+mn-cs"/>
                  </a:rPr>
                  <a:t>KEEP</a:t>
                </a:r>
              </a:p>
              <a:p>
                <a:pPr algn="ctr" defTabSz="804863" eaLnBrk="0" hangingPunct="0">
                  <a:defRPr/>
                </a:pPr>
                <a:r>
                  <a:rPr lang="en-US" sz="900" b="1">
                    <a:latin typeface="Arial" charset="0"/>
                    <a:cs typeface="+mn-cs"/>
                  </a:rPr>
                  <a:t>ONE</a:t>
                </a:r>
              </a:p>
              <a:p>
                <a:pPr algn="ctr" defTabSz="804863" eaLnBrk="0" hangingPunct="0">
                  <a:defRPr/>
                </a:pPr>
                <a:r>
                  <a:rPr lang="en-US" sz="900" b="1">
                    <a:latin typeface="Arial" charset="0"/>
                    <a:cs typeface="+mn-cs"/>
                  </a:rPr>
                  <a:t>SAFE DEPOSIT BOX KEY</a:t>
                </a:r>
              </a:p>
              <a:p>
                <a:pPr algn="ctr" defTabSz="804863" eaLnBrk="0" hangingPunct="0">
                  <a:defRPr/>
                </a:pPr>
                <a:r>
                  <a:rPr lang="en-US" sz="900" b="1">
                    <a:latin typeface="Arial" charset="0"/>
                    <a:cs typeface="+mn-cs"/>
                  </a:rPr>
                  <a:t>IN THIS WALLET</a:t>
                </a:r>
              </a:p>
            </p:txBody>
          </p:sp>
          <p:sp>
            <p:nvSpPr>
              <p:cNvPr id="107" name="Line 320"/>
              <p:cNvSpPr>
                <a:spLocks noChangeShapeType="1"/>
              </p:cNvSpPr>
              <p:nvPr/>
            </p:nvSpPr>
            <p:spPr bwMode="auto">
              <a:xfrm>
                <a:off x="7250910" y="2542229"/>
                <a:ext cx="40322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8" name="Rectangle 321"/>
              <p:cNvSpPr>
                <a:spLocks noChangeArrowheads="1"/>
              </p:cNvSpPr>
              <p:nvPr/>
            </p:nvSpPr>
            <p:spPr bwMode="auto">
              <a:xfrm>
                <a:off x="6707985" y="2566041"/>
                <a:ext cx="1487488" cy="5715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80962" tIns="41275" rIns="80962" bIns="41275">
                <a:spAutoFit/>
              </a:bodyPr>
              <a:lstStyle/>
              <a:p>
                <a:pPr algn="just" defTabSz="804863" eaLnBrk="0" hangingPunct="0">
                  <a:defRPr/>
                </a:pPr>
                <a:r>
                  <a:rPr lang="en-US" sz="800">
                    <a:latin typeface="Arial" charset="0"/>
                    <a:cs typeface="+mn-cs"/>
                  </a:rPr>
                  <a:t>Loss of keys will cause you</a:t>
                </a:r>
                <a:br>
                  <a:rPr lang="en-US" sz="800">
                    <a:latin typeface="Arial" charset="0"/>
                    <a:cs typeface="+mn-cs"/>
                  </a:rPr>
                </a:br>
                <a:r>
                  <a:rPr lang="en-US" sz="800">
                    <a:latin typeface="Arial" charset="0"/>
                    <a:cs typeface="+mn-cs"/>
                  </a:rPr>
                  <a:t>considerable expense.  Both</a:t>
                </a:r>
                <a:br>
                  <a:rPr lang="en-US" sz="800">
                    <a:latin typeface="Arial" charset="0"/>
                    <a:cs typeface="+mn-cs"/>
                  </a:rPr>
                </a:br>
                <a:r>
                  <a:rPr lang="en-US" sz="800">
                    <a:latin typeface="Arial" charset="0"/>
                    <a:cs typeface="+mn-cs"/>
                  </a:rPr>
                  <a:t>keys must be returned to us</a:t>
                </a:r>
                <a:br>
                  <a:rPr lang="en-US" sz="800">
                    <a:latin typeface="Arial" charset="0"/>
                    <a:cs typeface="+mn-cs"/>
                  </a:rPr>
                </a:br>
                <a:r>
                  <a:rPr lang="en-US" sz="800">
                    <a:latin typeface="Arial" charset="0"/>
                    <a:cs typeface="+mn-cs"/>
                  </a:rPr>
                  <a:t>when box is surrendered.</a:t>
                </a:r>
              </a:p>
            </p:txBody>
          </p:sp>
          <p:sp>
            <p:nvSpPr>
              <p:cNvPr id="109" name="Oval 322"/>
              <p:cNvSpPr>
                <a:spLocks noChangeArrowheads="1"/>
              </p:cNvSpPr>
              <p:nvPr/>
            </p:nvSpPr>
            <p:spPr bwMode="auto">
              <a:xfrm>
                <a:off x="7423948" y="3204216"/>
                <a:ext cx="57150" cy="4762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10" name="Rectangle 323"/>
              <p:cNvSpPr>
                <a:spLocks noChangeArrowheads="1"/>
              </p:cNvSpPr>
              <p:nvPr/>
            </p:nvSpPr>
            <p:spPr bwMode="auto">
              <a:xfrm rot="10800000">
                <a:off x="6549235" y="4512316"/>
                <a:ext cx="1809750" cy="1746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80962" tIns="41275" rIns="80962" bIns="41275">
                <a:spAutoFit/>
              </a:bodyPr>
              <a:lstStyle/>
              <a:p>
                <a:pPr algn="ctr" defTabSz="804863" eaLnBrk="0" hangingPunct="0">
                  <a:defRPr/>
                </a:pPr>
                <a:r>
                  <a:rPr lang="en-US" sz="600" dirty="0">
                    <a:latin typeface="Arial" charset="0"/>
                    <a:cs typeface="+mn-cs"/>
                  </a:rPr>
                  <a:t>Form # 250-130</a:t>
                </a:r>
              </a:p>
            </p:txBody>
          </p:sp>
          <p:sp>
            <p:nvSpPr>
              <p:cNvPr id="111" name="Text Box 329"/>
              <p:cNvSpPr txBox="1">
                <a:spLocks noChangeArrowheads="1"/>
              </p:cNvSpPr>
              <p:nvPr/>
            </p:nvSpPr>
            <p:spPr bwMode="auto">
              <a:xfrm>
                <a:off x="5657060" y="4063054"/>
                <a:ext cx="466725" cy="2159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800" dirty="0">
                    <a:cs typeface="+mn-cs"/>
                  </a:rPr>
                  <a:t># 1596</a:t>
                </a:r>
              </a:p>
            </p:txBody>
          </p:sp>
          <p:pic>
            <p:nvPicPr>
              <p:cNvPr id="112" name="Picture 1" descr="members trust bw logo KE order 2012-03.JP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679410" y="3432816"/>
                <a:ext cx="1531938" cy="6715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1341</TotalTime>
  <Words>96</Words>
  <Application>Microsoft Macintosh PowerPoint</Application>
  <PresentationFormat>Custom</PresentationFormat>
  <Paragraphs>32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27</cp:revision>
  <cp:lastPrinted>2012-03-27T18:26:22Z</cp:lastPrinted>
  <dcterms:created xsi:type="dcterms:W3CDTF">2012-03-21T20:17:12Z</dcterms:created>
  <dcterms:modified xsi:type="dcterms:W3CDTF">2012-03-30T13:06:29Z</dcterms:modified>
</cp:coreProperties>
</file>