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3716000" cy="10972800"/>
  <p:notesSz cx="6858000" cy="9144000"/>
  <p:defaultTextStyle>
    <a:defPPr>
      <a:defRPr lang="en-US"/>
    </a:defPPr>
    <a:lvl1pPr marL="0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05368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10736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16104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21473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26841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232209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4937577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642945" algn="l" defTabSz="70536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2912" y="-112"/>
      </p:cViewPr>
      <p:guideLst>
        <p:guide orient="horz" pos="3456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408681"/>
            <a:ext cx="1165860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6217920"/>
            <a:ext cx="960120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5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21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32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3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42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1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0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32445" y="878840"/>
            <a:ext cx="3702843" cy="18724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3912" y="878840"/>
            <a:ext cx="10879933" cy="187248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5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7051041"/>
            <a:ext cx="11658600" cy="2179320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4650742"/>
            <a:ext cx="11658600" cy="2400299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5368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073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1610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214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684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3220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375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4294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2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3914" y="5120641"/>
            <a:ext cx="7291388" cy="14483080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43901" y="5120641"/>
            <a:ext cx="7291388" cy="14483080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0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39421"/>
            <a:ext cx="12344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56181"/>
            <a:ext cx="6060283" cy="1023619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479800"/>
            <a:ext cx="6060283" cy="632206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39" y="2456181"/>
            <a:ext cx="6062663" cy="1023619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39" y="3479800"/>
            <a:ext cx="6062663" cy="632206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6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2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36880"/>
            <a:ext cx="4512470" cy="185928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436881"/>
            <a:ext cx="7667625" cy="9364981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296161"/>
            <a:ext cx="4512470" cy="7505701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3" y="7680960"/>
            <a:ext cx="8229600" cy="90678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3" y="980440"/>
            <a:ext cx="8229600" cy="6583680"/>
          </a:xfrm>
        </p:spPr>
        <p:txBody>
          <a:bodyPr/>
          <a:lstStyle>
            <a:lvl1pPr marL="0" indent="0">
              <a:buNone/>
              <a:defRPr sz="4900"/>
            </a:lvl1pPr>
            <a:lvl2pPr marL="705368" indent="0">
              <a:buNone/>
              <a:defRPr sz="4300"/>
            </a:lvl2pPr>
            <a:lvl3pPr marL="1410736" indent="0">
              <a:buNone/>
              <a:defRPr sz="3700"/>
            </a:lvl3pPr>
            <a:lvl4pPr marL="2116104" indent="0">
              <a:buNone/>
              <a:defRPr sz="3100"/>
            </a:lvl4pPr>
            <a:lvl5pPr marL="2821473" indent="0">
              <a:buNone/>
              <a:defRPr sz="3100"/>
            </a:lvl5pPr>
            <a:lvl6pPr marL="3526841" indent="0">
              <a:buNone/>
              <a:defRPr sz="3100"/>
            </a:lvl6pPr>
            <a:lvl7pPr marL="4232209" indent="0">
              <a:buNone/>
              <a:defRPr sz="3100"/>
            </a:lvl7pPr>
            <a:lvl8pPr marL="4937577" indent="0">
              <a:buNone/>
              <a:defRPr sz="3100"/>
            </a:lvl8pPr>
            <a:lvl9pPr marL="5642945" indent="0">
              <a:buNone/>
              <a:defRPr sz="3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3" y="8587741"/>
            <a:ext cx="8229600" cy="1287779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4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39421"/>
            <a:ext cx="12344400" cy="1828800"/>
          </a:xfrm>
          <a:prstGeom prst="rect">
            <a:avLst/>
          </a:prstGeom>
        </p:spPr>
        <p:txBody>
          <a:bodyPr vert="horz" lIns="141074" tIns="70537" rIns="141074" bIns="7053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60321"/>
            <a:ext cx="12344400" cy="7241541"/>
          </a:xfrm>
          <a:prstGeom prst="rect">
            <a:avLst/>
          </a:prstGeom>
        </p:spPr>
        <p:txBody>
          <a:bodyPr vert="horz" lIns="141074" tIns="70537" rIns="141074" bIns="7053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10170161"/>
            <a:ext cx="3200400" cy="584200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C4A0-298F-1B46-A0DA-1B955CFE9047}" type="datetimeFigureOut">
              <a:rPr lang="en-US" smtClean="0"/>
              <a:t>10/16/14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10170161"/>
            <a:ext cx="4343400" cy="584200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10170161"/>
            <a:ext cx="3200400" cy="584200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D3907-96FF-C344-8CDB-1D8C1B0E10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1371600" y="5480770"/>
            <a:ext cx="10972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3402810" y="10603256"/>
            <a:ext cx="858055" cy="8610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2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05368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026" indent="-529026" algn="l" defTabSz="705368" rtl="0" eaLnBrk="1" latinLnBrk="0" hangingPunct="1">
        <a:spcBef>
          <a:spcPct val="20000"/>
        </a:spcBef>
        <a:buFont typeface="Arial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46223" indent="-440855" algn="l" defTabSz="705368" rtl="0" eaLnBrk="1" latinLnBrk="0" hangingPunct="1">
        <a:spcBef>
          <a:spcPct val="20000"/>
        </a:spcBef>
        <a:buFont typeface="Arial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3420" indent="-352684" algn="l" defTabSz="705368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8789" indent="-352684" algn="l" defTabSz="705368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74157" indent="-352684" algn="l" defTabSz="705368" rtl="0" eaLnBrk="1" latinLnBrk="0" hangingPunct="1">
        <a:spcBef>
          <a:spcPct val="20000"/>
        </a:spcBef>
        <a:buFont typeface="Arial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9525" indent="-352684" algn="l" defTabSz="705368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84893" indent="-352684" algn="l" defTabSz="705368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90261" indent="-352684" algn="l" defTabSz="705368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95629" indent="-352684" algn="l" defTabSz="705368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5368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0736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6104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473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6841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32209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37577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42945" algn="l" defTabSz="70536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 rot="5400000">
            <a:off x="-7243763" y="3903146"/>
            <a:ext cx="9151937" cy="3973512"/>
            <a:chOff x="2408238" y="3306763"/>
            <a:chExt cx="9151937" cy="3973512"/>
          </a:xfrm>
        </p:grpSpPr>
        <p:sp>
          <p:nvSpPr>
            <p:cNvPr id="238" name="Rectangle 149"/>
            <p:cNvSpPr>
              <a:spLocks noChangeArrowheads="1"/>
            </p:cNvSpPr>
            <p:nvPr/>
          </p:nvSpPr>
          <p:spPr bwMode="auto">
            <a:xfrm>
              <a:off x="2441575" y="3346450"/>
              <a:ext cx="239712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300" b="1">
                  <a:latin typeface="Arial Narrow" charset="0"/>
                </a:rPr>
                <a:t>DUAL CONTROL OF KEYS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50000"/>
                </a:spcBef>
              </a:pPr>
              <a:r>
                <a:rPr lang="en-US" sz="1300" b="1">
                  <a:latin typeface="Arial Narrow" charset="0"/>
                </a:rPr>
                <a:t>AND / OR COMBINATIONS</a:t>
              </a:r>
            </a:p>
          </p:txBody>
        </p:sp>
        <p:sp>
          <p:nvSpPr>
            <p:cNvPr id="239" name="Rectangle 150"/>
            <p:cNvSpPr>
              <a:spLocks noChangeArrowheads="1"/>
            </p:cNvSpPr>
            <p:nvPr/>
          </p:nvSpPr>
          <p:spPr bwMode="auto">
            <a:xfrm>
              <a:off x="4745038" y="3306763"/>
              <a:ext cx="1704975" cy="530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200">
                  <a:latin typeface="Arial" charset="0"/>
                </a:rPr>
                <a:t>ENVELOPE</a:t>
              </a:r>
            </a:p>
            <a:p>
              <a:pPr defTabSz="790575" eaLnBrk="0" hangingPunct="0">
                <a:lnSpc>
                  <a:spcPts val="1900"/>
                </a:lnSpc>
                <a:spcBef>
                  <a:spcPct val="15000"/>
                </a:spcBef>
              </a:pPr>
              <a:r>
                <a:rPr lang="en-US" sz="1200">
                  <a:latin typeface="Arial" charset="0"/>
                </a:rPr>
                <a:t>NO.  </a:t>
              </a:r>
            </a:p>
          </p:txBody>
        </p:sp>
        <p:sp>
          <p:nvSpPr>
            <p:cNvPr id="240" name="Rectangle 151"/>
            <p:cNvSpPr>
              <a:spLocks noChangeArrowheads="1"/>
            </p:cNvSpPr>
            <p:nvPr/>
          </p:nvSpPr>
          <p:spPr bwMode="auto">
            <a:xfrm>
              <a:off x="2427288" y="3911600"/>
              <a:ext cx="1914525" cy="401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CONTENTS:</a:t>
              </a:r>
            </a:p>
            <a:p>
              <a:pPr defTabSz="790575" hangingPunct="0">
                <a:spcBef>
                  <a:spcPct val="11000"/>
                </a:spcBef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241" name="Rectangle 152"/>
            <p:cNvSpPr>
              <a:spLocks noChangeArrowheads="1"/>
            </p:cNvSpPr>
            <p:nvPr/>
          </p:nvSpPr>
          <p:spPr bwMode="auto">
            <a:xfrm>
              <a:off x="4745038" y="3917950"/>
              <a:ext cx="19145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DATE IN:</a:t>
              </a:r>
            </a:p>
            <a:p>
              <a:pPr defTabSz="790575" hangingPunct="0">
                <a:spcBef>
                  <a:spcPct val="6000"/>
                </a:spcBef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242" name="Rectangle 153"/>
            <p:cNvSpPr>
              <a:spLocks noChangeArrowheads="1"/>
            </p:cNvSpPr>
            <p:nvPr/>
          </p:nvSpPr>
          <p:spPr bwMode="auto">
            <a:xfrm>
              <a:off x="2432050" y="4359275"/>
              <a:ext cx="4419600" cy="720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REPLACES ENVELOPE NO.</a:t>
              </a:r>
            </a:p>
            <a:p>
              <a:pPr defTabSz="790575" eaLnBrk="0" hangingPunct="0">
                <a:spcBef>
                  <a:spcPct val="68000"/>
                </a:spcBef>
              </a:pPr>
              <a:r>
                <a:rPr lang="en-US" sz="1000">
                  <a:latin typeface="Arial" charset="0"/>
                </a:rPr>
                <a:t>SEALED BY:</a:t>
              </a:r>
            </a:p>
            <a:p>
              <a:pPr defTabSz="790575" eaLnBrk="0" hangingPunct="0">
                <a:spcBef>
                  <a:spcPct val="53000"/>
                </a:spcBef>
              </a:pPr>
              <a:r>
                <a:rPr lang="en-US" sz="1000">
                  <a:latin typeface="Arial" charset="0"/>
                </a:rPr>
                <a:t>WITNESSED BY:</a:t>
              </a:r>
            </a:p>
          </p:txBody>
        </p:sp>
        <p:sp>
          <p:nvSpPr>
            <p:cNvPr id="243" name="Rectangle 154"/>
            <p:cNvSpPr>
              <a:spLocks noChangeArrowheads="1"/>
            </p:cNvSpPr>
            <p:nvPr/>
          </p:nvSpPr>
          <p:spPr bwMode="auto">
            <a:xfrm>
              <a:off x="2435225" y="5049838"/>
              <a:ext cx="362585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lnSpc>
                  <a:spcPts val="1700"/>
                </a:lnSpc>
                <a:spcBef>
                  <a:spcPts val="1500"/>
                </a:spcBef>
              </a:pPr>
              <a:r>
                <a:rPr lang="en-US" sz="1000">
                  <a:latin typeface="Arial" charset="0"/>
                </a:rPr>
                <a:t>REMARKS:</a:t>
              </a:r>
            </a:p>
            <a:p>
              <a:pPr defTabSz="790575" hangingPunct="0">
                <a:lnSpc>
                  <a:spcPts val="1700"/>
                </a:lnSpc>
                <a:spcBef>
                  <a:spcPts val="1500"/>
                </a:spcBef>
              </a:pPr>
              <a:endParaRPr lang="en-US" sz="1000">
                <a:latin typeface="Arial" charset="0"/>
              </a:endParaRPr>
            </a:p>
          </p:txBody>
        </p:sp>
        <p:grpSp>
          <p:nvGrpSpPr>
            <p:cNvPr id="244" name="Group 155"/>
            <p:cNvGrpSpPr>
              <a:grpSpLocks/>
            </p:cNvGrpSpPr>
            <p:nvPr/>
          </p:nvGrpSpPr>
          <p:grpSpPr bwMode="auto">
            <a:xfrm>
              <a:off x="2419350" y="3862388"/>
              <a:ext cx="4459288" cy="1200150"/>
              <a:chOff x="291" y="1401"/>
              <a:chExt cx="2809" cy="756"/>
            </a:xfrm>
          </p:grpSpPr>
          <p:sp>
            <p:nvSpPr>
              <p:cNvPr id="270" name="Line 156"/>
              <p:cNvSpPr>
                <a:spLocks noChangeShapeType="1"/>
              </p:cNvSpPr>
              <p:nvPr/>
            </p:nvSpPr>
            <p:spPr bwMode="auto">
              <a:xfrm>
                <a:off x="291" y="1401"/>
                <a:ext cx="280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1" name="Line 157"/>
              <p:cNvSpPr>
                <a:spLocks noChangeShapeType="1"/>
              </p:cNvSpPr>
              <p:nvPr/>
            </p:nvSpPr>
            <p:spPr bwMode="auto">
              <a:xfrm>
                <a:off x="295" y="1695"/>
                <a:ext cx="2801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2" name="Line 158"/>
              <p:cNvSpPr>
                <a:spLocks noChangeShapeType="1"/>
              </p:cNvSpPr>
              <p:nvPr/>
            </p:nvSpPr>
            <p:spPr bwMode="auto">
              <a:xfrm>
                <a:off x="295" y="2157"/>
                <a:ext cx="2801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" name="Line 159"/>
            <p:cNvSpPr>
              <a:spLocks noChangeShapeType="1"/>
            </p:cNvSpPr>
            <p:nvPr/>
          </p:nvSpPr>
          <p:spPr bwMode="auto">
            <a:xfrm>
              <a:off x="2427288" y="5532438"/>
              <a:ext cx="44513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Line 160"/>
            <p:cNvSpPr>
              <a:spLocks noChangeShapeType="1"/>
            </p:cNvSpPr>
            <p:nvPr/>
          </p:nvSpPr>
          <p:spPr bwMode="auto">
            <a:xfrm flipV="1">
              <a:off x="4692650" y="3313113"/>
              <a:ext cx="0" cy="1003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7" name="Group 161"/>
            <p:cNvGrpSpPr>
              <a:grpSpLocks/>
            </p:cNvGrpSpPr>
            <p:nvPr/>
          </p:nvGrpSpPr>
          <p:grpSpPr bwMode="auto">
            <a:xfrm>
              <a:off x="2520950" y="4065588"/>
              <a:ext cx="2097088" cy="182562"/>
              <a:chOff x="355" y="1529"/>
              <a:chExt cx="1321" cy="115"/>
            </a:xfrm>
          </p:grpSpPr>
          <p:sp>
            <p:nvSpPr>
              <p:cNvPr id="268" name="Line 162"/>
              <p:cNvSpPr>
                <a:spLocks noChangeShapeType="1"/>
              </p:cNvSpPr>
              <p:nvPr/>
            </p:nvSpPr>
            <p:spPr bwMode="auto">
              <a:xfrm>
                <a:off x="832" y="1529"/>
                <a:ext cx="83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" name="Line 163"/>
              <p:cNvSpPr>
                <a:spLocks noChangeShapeType="1"/>
              </p:cNvSpPr>
              <p:nvPr/>
            </p:nvSpPr>
            <p:spPr bwMode="auto">
              <a:xfrm>
                <a:off x="355" y="1644"/>
                <a:ext cx="13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8" name="Line 164"/>
            <p:cNvSpPr>
              <a:spLocks noChangeShapeType="1"/>
            </p:cNvSpPr>
            <p:nvPr/>
          </p:nvSpPr>
          <p:spPr bwMode="auto">
            <a:xfrm>
              <a:off x="5402263" y="4071938"/>
              <a:ext cx="11604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9" name="Group 165"/>
            <p:cNvGrpSpPr>
              <a:grpSpLocks/>
            </p:cNvGrpSpPr>
            <p:nvPr/>
          </p:nvGrpSpPr>
          <p:grpSpPr bwMode="auto">
            <a:xfrm>
              <a:off x="2520950" y="4519613"/>
              <a:ext cx="4211638" cy="938212"/>
              <a:chOff x="355" y="1815"/>
              <a:chExt cx="2653" cy="591"/>
            </a:xfrm>
          </p:grpSpPr>
          <p:sp>
            <p:nvSpPr>
              <p:cNvPr id="263" name="Line 166"/>
              <p:cNvSpPr>
                <a:spLocks noChangeShapeType="1"/>
              </p:cNvSpPr>
              <p:nvPr/>
            </p:nvSpPr>
            <p:spPr bwMode="auto">
              <a:xfrm>
                <a:off x="1420" y="1815"/>
                <a:ext cx="15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" name="Line 167"/>
              <p:cNvSpPr>
                <a:spLocks noChangeShapeType="1"/>
              </p:cNvSpPr>
              <p:nvPr/>
            </p:nvSpPr>
            <p:spPr bwMode="auto">
              <a:xfrm>
                <a:off x="844" y="1973"/>
                <a:ext cx="2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" name="Line 168"/>
              <p:cNvSpPr>
                <a:spLocks noChangeShapeType="1"/>
              </p:cNvSpPr>
              <p:nvPr/>
            </p:nvSpPr>
            <p:spPr bwMode="auto">
              <a:xfrm>
                <a:off x="1036" y="2117"/>
                <a:ext cx="19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Line 169"/>
              <p:cNvSpPr>
                <a:spLocks noChangeShapeType="1"/>
              </p:cNvSpPr>
              <p:nvPr/>
            </p:nvSpPr>
            <p:spPr bwMode="auto">
              <a:xfrm>
                <a:off x="808" y="2274"/>
                <a:ext cx="219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" name="Line 170"/>
              <p:cNvSpPr>
                <a:spLocks noChangeShapeType="1"/>
              </p:cNvSpPr>
              <p:nvPr/>
            </p:nvSpPr>
            <p:spPr bwMode="auto">
              <a:xfrm>
                <a:off x="355" y="2406"/>
                <a:ext cx="26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0" name="Rectangle 171"/>
            <p:cNvSpPr>
              <a:spLocks noChangeArrowheads="1"/>
            </p:cNvSpPr>
            <p:nvPr/>
          </p:nvSpPr>
          <p:spPr bwMode="auto">
            <a:xfrm>
              <a:off x="2408238" y="5526088"/>
              <a:ext cx="4564062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8900" tIns="44450" rIns="88900" bIns="44450">
              <a:spAutoFit/>
            </a:bodyPr>
            <a:lstStyle/>
            <a:p>
              <a:pPr algn="ctr" defTabSz="887413"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INDUSTRIAL FEDERAL CREDIT UNION</a:t>
              </a:r>
            </a:p>
          </p:txBody>
        </p:sp>
        <p:sp>
          <p:nvSpPr>
            <p:cNvPr id="251" name="Rectangle 172"/>
            <p:cNvSpPr>
              <a:spLocks noChangeArrowheads="1"/>
            </p:cNvSpPr>
            <p:nvPr/>
          </p:nvSpPr>
          <p:spPr bwMode="auto">
            <a:xfrm>
              <a:off x="3208338" y="5772150"/>
              <a:ext cx="3225800" cy="215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spcBef>
                  <a:spcPct val="50000"/>
                </a:spcBef>
              </a:pPr>
              <a:r>
                <a:rPr lang="en-US" sz="900">
                  <a:latin typeface="Arial" charset="0"/>
                </a:rPr>
                <a:t>Office                                             Dept.</a:t>
              </a:r>
            </a:p>
          </p:txBody>
        </p:sp>
        <p:sp>
          <p:nvSpPr>
            <p:cNvPr id="252" name="Line 173"/>
            <p:cNvSpPr>
              <a:spLocks noChangeShapeType="1"/>
            </p:cNvSpPr>
            <p:nvPr/>
          </p:nvSpPr>
          <p:spPr bwMode="auto">
            <a:xfrm>
              <a:off x="5430838" y="5913438"/>
              <a:ext cx="71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Line 174"/>
            <p:cNvSpPr>
              <a:spLocks noChangeShapeType="1"/>
            </p:cNvSpPr>
            <p:nvPr/>
          </p:nvSpPr>
          <p:spPr bwMode="auto">
            <a:xfrm>
              <a:off x="3698875" y="5903913"/>
              <a:ext cx="12477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Rectangle 175"/>
            <p:cNvSpPr>
              <a:spLocks noChangeArrowheads="1"/>
            </p:cNvSpPr>
            <p:nvPr/>
          </p:nvSpPr>
          <p:spPr bwMode="auto">
            <a:xfrm>
              <a:off x="6977063" y="5607050"/>
              <a:ext cx="4583112" cy="35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algn="ctr" defTabSz="790575" eaLnBrk="0" hangingPunct="0"/>
              <a:r>
                <a:rPr lang="en-US" sz="600">
                  <a:latin typeface="Arial" charset="0"/>
                </a:rPr>
                <a:t>E. GREENE &amp; CO., FAIRFIELD, NJ 07007 </a:t>
              </a:r>
            </a:p>
            <a:p>
              <a:pPr algn="ctr" defTabSz="790575" eaLnBrk="0" hangingPunct="0"/>
              <a:r>
                <a:rPr lang="en-US" sz="600">
                  <a:latin typeface="Arial" charset="0"/>
                </a:rPr>
                <a:t>Form DC-302-W     Dual Control Tamper Evident Key Wallet    877-838-5250</a:t>
              </a:r>
            </a:p>
            <a:p>
              <a:pPr algn="ctr" defTabSz="790575" hangingPunct="0"/>
              <a:endParaRPr lang="en-US" sz="600">
                <a:latin typeface="Arial" charset="0"/>
              </a:endParaRPr>
            </a:p>
          </p:txBody>
        </p:sp>
        <p:sp>
          <p:nvSpPr>
            <p:cNvPr id="255" name="Rectangle 176"/>
            <p:cNvSpPr>
              <a:spLocks noChangeArrowheads="1"/>
            </p:cNvSpPr>
            <p:nvPr/>
          </p:nvSpPr>
          <p:spPr bwMode="auto">
            <a:xfrm>
              <a:off x="7116763" y="3625850"/>
              <a:ext cx="4098925" cy="1936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/>
            <a:p>
              <a:pPr defTabSz="790575" eaLnBrk="0" hangingPunct="0">
                <a:lnSpc>
                  <a:spcPts val="1300"/>
                </a:lnSpc>
                <a:spcBef>
                  <a:spcPts val="900"/>
                </a:spcBef>
              </a:pPr>
              <a:r>
                <a:rPr lang="en-US" sz="1000">
                  <a:latin typeface="Arial" charset="0"/>
                </a:rPr>
                <a:t>		                 DATE OUT:</a:t>
              </a:r>
            </a:p>
            <a:p>
              <a:pPr defTabSz="790575" eaLnBrk="0" hangingPunct="0"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  <a:spcBef>
                  <a:spcPct val="3000"/>
                </a:spcBef>
              </a:pPr>
              <a:r>
                <a:rPr lang="en-US" sz="1000">
                  <a:latin typeface="Arial" charset="0"/>
                </a:rPr>
                <a:t>OPENED BY:</a:t>
              </a:r>
            </a:p>
            <a:p>
              <a:pPr defTabSz="790575" eaLnBrk="0" hangingPunct="0">
                <a:lnSpc>
                  <a:spcPts val="600"/>
                </a:lnSpc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  <a:spcBef>
                  <a:spcPct val="16000"/>
                </a:spcBef>
              </a:pPr>
              <a:r>
                <a:rPr lang="en-US" sz="1000">
                  <a:latin typeface="Arial" charset="0"/>
                </a:rPr>
                <a:t>RECEIVED BY: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102000"/>
                </a:spcBef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ct val="0"/>
                </a:lnSpc>
                <a:spcBef>
                  <a:spcPts val="100"/>
                </a:spcBef>
              </a:pPr>
              <a:r>
                <a:rPr lang="en-US" sz="1000">
                  <a:latin typeface="Arial" charset="0"/>
                </a:rPr>
                <a:t>CONTENTS TRANSFERRED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TO ENVELOPE NO.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  <a:p>
              <a:pPr defTabSz="790575" eaLnBrk="0" hangingPunct="0">
                <a:lnSpc>
                  <a:spcPts val="600"/>
                </a:lnSpc>
                <a:spcBef>
                  <a:spcPct val="81000"/>
                </a:spcBef>
              </a:pPr>
              <a:r>
                <a:rPr lang="en-US" sz="1000">
                  <a:latin typeface="Arial" charset="0"/>
                </a:rPr>
                <a:t>REMARKS:</a:t>
              </a:r>
            </a:p>
            <a:p>
              <a:pPr defTabSz="790575" eaLnBrk="0" hangingPunct="0">
                <a:lnSpc>
                  <a:spcPts val="600"/>
                </a:lnSpc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  <a:p>
              <a:pPr defTabSz="790575" hangingPunct="0">
                <a:lnSpc>
                  <a:spcPts val="600"/>
                </a:lnSpc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256" name="Line 177"/>
            <p:cNvSpPr>
              <a:spLocks noChangeShapeType="1"/>
            </p:cNvSpPr>
            <p:nvPr/>
          </p:nvSpPr>
          <p:spPr bwMode="auto">
            <a:xfrm>
              <a:off x="10131425" y="3786188"/>
              <a:ext cx="1284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Line 178"/>
            <p:cNvSpPr>
              <a:spLocks noChangeShapeType="1"/>
            </p:cNvSpPr>
            <p:nvPr/>
          </p:nvSpPr>
          <p:spPr bwMode="auto">
            <a:xfrm>
              <a:off x="7997825" y="4122738"/>
              <a:ext cx="34401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Line 179"/>
            <p:cNvSpPr>
              <a:spLocks noChangeShapeType="1"/>
            </p:cNvSpPr>
            <p:nvPr/>
          </p:nvSpPr>
          <p:spPr bwMode="auto">
            <a:xfrm>
              <a:off x="8140700" y="4451350"/>
              <a:ext cx="3327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" name="Line 180"/>
            <p:cNvSpPr>
              <a:spLocks noChangeShapeType="1"/>
            </p:cNvSpPr>
            <p:nvPr/>
          </p:nvSpPr>
          <p:spPr bwMode="auto">
            <a:xfrm>
              <a:off x="8397875" y="4851400"/>
              <a:ext cx="30400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Line 181"/>
            <p:cNvSpPr>
              <a:spLocks noChangeShapeType="1"/>
            </p:cNvSpPr>
            <p:nvPr/>
          </p:nvSpPr>
          <p:spPr bwMode="auto">
            <a:xfrm>
              <a:off x="7869238" y="5207000"/>
              <a:ext cx="35687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Line 182"/>
            <p:cNvSpPr>
              <a:spLocks noChangeShapeType="1"/>
            </p:cNvSpPr>
            <p:nvPr/>
          </p:nvSpPr>
          <p:spPr bwMode="auto">
            <a:xfrm>
              <a:off x="7232650" y="5537200"/>
              <a:ext cx="42037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Text Box 207"/>
            <p:cNvSpPr txBox="1">
              <a:spLocks noChangeArrowheads="1"/>
            </p:cNvSpPr>
            <p:nvPr/>
          </p:nvSpPr>
          <p:spPr bwMode="auto">
            <a:xfrm rot="16200000">
              <a:off x="3652044" y="6941344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2367</a:t>
              </a:r>
            </a:p>
          </p:txBody>
        </p:sp>
      </p:grpSp>
      <p:grpSp>
        <p:nvGrpSpPr>
          <p:cNvPr id="320" name="Group 319"/>
          <p:cNvGrpSpPr/>
          <p:nvPr/>
        </p:nvGrpSpPr>
        <p:grpSpPr>
          <a:xfrm rot="5400000">
            <a:off x="1363654" y="-1031335"/>
            <a:ext cx="11042775" cy="13550408"/>
            <a:chOff x="274520" y="60477"/>
            <a:chExt cx="11042775" cy="13550408"/>
          </a:xfrm>
        </p:grpSpPr>
        <p:grpSp>
          <p:nvGrpSpPr>
            <p:cNvPr id="321" name="Group 320"/>
            <p:cNvGrpSpPr/>
            <p:nvPr/>
          </p:nvGrpSpPr>
          <p:grpSpPr>
            <a:xfrm>
              <a:off x="274520" y="60477"/>
              <a:ext cx="10607041" cy="13550408"/>
              <a:chOff x="274520" y="60477"/>
              <a:chExt cx="10607041" cy="13550408"/>
            </a:xfrm>
          </p:grpSpPr>
          <p:pic>
            <p:nvPicPr>
              <p:cNvPr id="364" name="Picture 363" descr="dclyout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34385" y="-1899387"/>
                <a:ext cx="6687312" cy="10607040"/>
              </a:xfrm>
              <a:prstGeom prst="rect">
                <a:avLst/>
              </a:prstGeom>
            </p:spPr>
          </p:pic>
          <p:pic>
            <p:nvPicPr>
              <p:cNvPr id="365" name="Picture 364" descr="dclyout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34384" y="4963709"/>
                <a:ext cx="6687312" cy="10607040"/>
              </a:xfrm>
              <a:prstGeom prst="rect">
                <a:avLst/>
              </a:prstGeom>
            </p:spPr>
          </p:pic>
        </p:grpSp>
        <p:grpSp>
          <p:nvGrpSpPr>
            <p:cNvPr id="322" name="Group 321"/>
            <p:cNvGrpSpPr/>
            <p:nvPr/>
          </p:nvGrpSpPr>
          <p:grpSpPr>
            <a:xfrm>
              <a:off x="1498079" y="1819278"/>
              <a:ext cx="9817101" cy="3327400"/>
              <a:chOff x="1498079" y="1819278"/>
              <a:chExt cx="9817101" cy="3327400"/>
            </a:xfrm>
          </p:grpSpPr>
          <p:sp>
            <p:nvSpPr>
              <p:cNvPr id="344" name="Line 183"/>
              <p:cNvSpPr>
                <a:spLocks noChangeShapeType="1"/>
              </p:cNvSpPr>
              <p:nvPr/>
            </p:nvSpPr>
            <p:spPr bwMode="auto">
              <a:xfrm flipV="1">
                <a:off x="10953230" y="4559303"/>
                <a:ext cx="0" cy="584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5" name="Line 184"/>
              <p:cNvSpPr>
                <a:spLocks noChangeShapeType="1"/>
              </p:cNvSpPr>
              <p:nvPr/>
            </p:nvSpPr>
            <p:spPr bwMode="auto">
              <a:xfrm flipH="1">
                <a:off x="10762730" y="4930778"/>
                <a:ext cx="5461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" name="Line 185"/>
              <p:cNvSpPr>
                <a:spLocks noChangeShapeType="1"/>
              </p:cNvSpPr>
              <p:nvPr/>
            </p:nvSpPr>
            <p:spPr bwMode="auto">
              <a:xfrm flipV="1">
                <a:off x="10953230" y="1819278"/>
                <a:ext cx="0" cy="584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7" name="Line 186"/>
              <p:cNvSpPr>
                <a:spLocks noChangeShapeType="1"/>
              </p:cNvSpPr>
              <p:nvPr/>
            </p:nvSpPr>
            <p:spPr bwMode="auto">
              <a:xfrm flipH="1">
                <a:off x="10769080" y="2187578"/>
                <a:ext cx="5461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8" name="Group 187"/>
              <p:cNvGrpSpPr>
                <a:grpSpLocks/>
              </p:cNvGrpSpPr>
              <p:nvPr/>
            </p:nvGrpSpPr>
            <p:grpSpPr bwMode="auto">
              <a:xfrm>
                <a:off x="1498079" y="1819278"/>
                <a:ext cx="539750" cy="3327400"/>
                <a:chOff x="76" y="800"/>
                <a:chExt cx="340" cy="2096"/>
              </a:xfrm>
            </p:grpSpPr>
            <p:grpSp>
              <p:nvGrpSpPr>
                <p:cNvPr id="358" name="Group 188"/>
                <p:cNvGrpSpPr>
                  <a:grpSpLocks/>
                </p:cNvGrpSpPr>
                <p:nvPr/>
              </p:nvGrpSpPr>
              <p:grpSpPr bwMode="auto">
                <a:xfrm>
                  <a:off x="76" y="2528"/>
                  <a:ext cx="328" cy="368"/>
                  <a:chOff x="76" y="2528"/>
                  <a:chExt cx="328" cy="368"/>
                </a:xfrm>
              </p:grpSpPr>
              <p:sp>
                <p:nvSpPr>
                  <p:cNvPr id="362" name="Line 1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6" y="2528"/>
                    <a:ext cx="0" cy="36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3" name="Line 190"/>
                  <p:cNvSpPr>
                    <a:spLocks noChangeShapeType="1"/>
                  </p:cNvSpPr>
                  <p:nvPr/>
                </p:nvSpPr>
                <p:spPr bwMode="auto">
                  <a:xfrm>
                    <a:off x="76" y="2760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9" name="Group 191"/>
                <p:cNvGrpSpPr>
                  <a:grpSpLocks/>
                </p:cNvGrpSpPr>
                <p:nvPr/>
              </p:nvGrpSpPr>
              <p:grpSpPr bwMode="auto">
                <a:xfrm>
                  <a:off x="88" y="800"/>
                  <a:ext cx="328" cy="368"/>
                  <a:chOff x="88" y="800"/>
                  <a:chExt cx="328" cy="368"/>
                </a:xfrm>
              </p:grpSpPr>
              <p:sp>
                <p:nvSpPr>
                  <p:cNvPr id="360" name="Line 19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6" y="800"/>
                    <a:ext cx="0" cy="36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88" y="103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9" name="Group 194"/>
              <p:cNvGrpSpPr>
                <a:grpSpLocks/>
              </p:cNvGrpSpPr>
              <p:nvPr/>
            </p:nvGrpSpPr>
            <p:grpSpPr bwMode="auto">
              <a:xfrm>
                <a:off x="1817167" y="1819278"/>
                <a:ext cx="9151938" cy="3327400"/>
                <a:chOff x="285" y="800"/>
                <a:chExt cx="5765" cy="2096"/>
              </a:xfrm>
            </p:grpSpPr>
            <p:grpSp>
              <p:nvGrpSpPr>
                <p:cNvPr id="350" name="Group 195"/>
                <p:cNvGrpSpPr>
                  <a:grpSpLocks/>
                </p:cNvGrpSpPr>
                <p:nvPr/>
              </p:nvGrpSpPr>
              <p:grpSpPr bwMode="auto">
                <a:xfrm>
                  <a:off x="2964" y="800"/>
                  <a:ext cx="340" cy="2096"/>
                  <a:chOff x="76" y="800"/>
                  <a:chExt cx="340" cy="2096"/>
                </a:xfrm>
              </p:grpSpPr>
              <p:grpSp>
                <p:nvGrpSpPr>
                  <p:cNvPr id="352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76" y="2528"/>
                    <a:ext cx="328" cy="368"/>
                    <a:chOff x="76" y="2528"/>
                    <a:chExt cx="328" cy="368"/>
                  </a:xfrm>
                </p:grpSpPr>
                <p:sp>
                  <p:nvSpPr>
                    <p:cNvPr id="356" name="Line 19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6" y="2528"/>
                      <a:ext cx="0" cy="3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7" name="Line 1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6" y="2760"/>
                      <a:ext cx="32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53" name="Group 199"/>
                  <p:cNvGrpSpPr>
                    <a:grpSpLocks/>
                  </p:cNvGrpSpPr>
                  <p:nvPr/>
                </p:nvGrpSpPr>
                <p:grpSpPr bwMode="auto">
                  <a:xfrm>
                    <a:off x="88" y="800"/>
                    <a:ext cx="328" cy="368"/>
                    <a:chOff x="88" y="800"/>
                    <a:chExt cx="328" cy="368"/>
                  </a:xfrm>
                </p:grpSpPr>
                <p:sp>
                  <p:nvSpPr>
                    <p:cNvPr id="354" name="Line 20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6" y="800"/>
                      <a:ext cx="0" cy="3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5" name="Line 2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8" y="1032"/>
                      <a:ext cx="32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51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5" y="1035"/>
                  <a:ext cx="5765" cy="172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23" name="Group 205"/>
            <p:cNvGrpSpPr>
              <a:grpSpLocks/>
            </p:cNvGrpSpPr>
            <p:nvPr/>
          </p:nvGrpSpPr>
          <p:grpSpPr bwMode="auto">
            <a:xfrm>
              <a:off x="1500195" y="8689458"/>
              <a:ext cx="9817100" cy="3327400"/>
              <a:chOff x="1317" y="1832"/>
              <a:chExt cx="6184" cy="2096"/>
            </a:xfrm>
          </p:grpSpPr>
          <p:sp>
            <p:nvSpPr>
              <p:cNvPr id="324" name="Line 183"/>
              <p:cNvSpPr>
                <a:spLocks noChangeShapeType="1"/>
              </p:cNvSpPr>
              <p:nvPr/>
            </p:nvSpPr>
            <p:spPr bwMode="auto">
              <a:xfrm flipV="1">
                <a:off x="7273" y="3558"/>
                <a:ext cx="0" cy="3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5" name="Line 184"/>
              <p:cNvSpPr>
                <a:spLocks noChangeShapeType="1"/>
              </p:cNvSpPr>
              <p:nvPr/>
            </p:nvSpPr>
            <p:spPr bwMode="auto">
              <a:xfrm flipH="1">
                <a:off x="7153" y="3792"/>
                <a:ext cx="3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6" name="Line 185"/>
              <p:cNvSpPr>
                <a:spLocks noChangeShapeType="1"/>
              </p:cNvSpPr>
              <p:nvPr/>
            </p:nvSpPr>
            <p:spPr bwMode="auto">
              <a:xfrm flipV="1">
                <a:off x="7273" y="1832"/>
                <a:ext cx="0" cy="3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Line 186"/>
              <p:cNvSpPr>
                <a:spLocks noChangeShapeType="1"/>
              </p:cNvSpPr>
              <p:nvPr/>
            </p:nvSpPr>
            <p:spPr bwMode="auto">
              <a:xfrm flipH="1">
                <a:off x="7157" y="2064"/>
                <a:ext cx="3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28" name="Group 187"/>
              <p:cNvGrpSpPr>
                <a:grpSpLocks/>
              </p:cNvGrpSpPr>
              <p:nvPr/>
            </p:nvGrpSpPr>
            <p:grpSpPr bwMode="auto">
              <a:xfrm>
                <a:off x="1317" y="1832"/>
                <a:ext cx="340" cy="2096"/>
                <a:chOff x="76" y="800"/>
                <a:chExt cx="340" cy="2096"/>
              </a:xfrm>
            </p:grpSpPr>
            <p:grpSp>
              <p:nvGrpSpPr>
                <p:cNvPr id="338" name="Group 188"/>
                <p:cNvGrpSpPr>
                  <a:grpSpLocks/>
                </p:cNvGrpSpPr>
                <p:nvPr/>
              </p:nvGrpSpPr>
              <p:grpSpPr bwMode="auto">
                <a:xfrm>
                  <a:off x="76" y="2528"/>
                  <a:ext cx="328" cy="368"/>
                  <a:chOff x="76" y="2528"/>
                  <a:chExt cx="328" cy="368"/>
                </a:xfrm>
              </p:grpSpPr>
              <p:sp>
                <p:nvSpPr>
                  <p:cNvPr id="342" name="Line 1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6" y="2528"/>
                    <a:ext cx="0" cy="36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3" name="Line 190"/>
                  <p:cNvSpPr>
                    <a:spLocks noChangeShapeType="1"/>
                  </p:cNvSpPr>
                  <p:nvPr/>
                </p:nvSpPr>
                <p:spPr bwMode="auto">
                  <a:xfrm>
                    <a:off x="76" y="2760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9" name="Group 191"/>
                <p:cNvGrpSpPr>
                  <a:grpSpLocks/>
                </p:cNvGrpSpPr>
                <p:nvPr/>
              </p:nvGrpSpPr>
              <p:grpSpPr bwMode="auto">
                <a:xfrm>
                  <a:off x="88" y="800"/>
                  <a:ext cx="328" cy="368"/>
                  <a:chOff x="88" y="800"/>
                  <a:chExt cx="328" cy="368"/>
                </a:xfrm>
              </p:grpSpPr>
              <p:sp>
                <p:nvSpPr>
                  <p:cNvPr id="340" name="Line 19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6" y="800"/>
                    <a:ext cx="0" cy="36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88" y="103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9" name="Group 194"/>
              <p:cNvGrpSpPr>
                <a:grpSpLocks/>
              </p:cNvGrpSpPr>
              <p:nvPr/>
            </p:nvGrpSpPr>
            <p:grpSpPr bwMode="auto">
              <a:xfrm>
                <a:off x="1518" y="1832"/>
                <a:ext cx="5765" cy="2096"/>
                <a:chOff x="285" y="800"/>
                <a:chExt cx="5765" cy="2096"/>
              </a:xfrm>
            </p:grpSpPr>
            <p:grpSp>
              <p:nvGrpSpPr>
                <p:cNvPr id="330" name="Group 195"/>
                <p:cNvGrpSpPr>
                  <a:grpSpLocks/>
                </p:cNvGrpSpPr>
                <p:nvPr/>
              </p:nvGrpSpPr>
              <p:grpSpPr bwMode="auto">
                <a:xfrm>
                  <a:off x="2964" y="800"/>
                  <a:ext cx="340" cy="2096"/>
                  <a:chOff x="76" y="800"/>
                  <a:chExt cx="340" cy="2096"/>
                </a:xfrm>
              </p:grpSpPr>
              <p:grpSp>
                <p:nvGrpSpPr>
                  <p:cNvPr id="332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76" y="2528"/>
                    <a:ext cx="328" cy="368"/>
                    <a:chOff x="76" y="2528"/>
                    <a:chExt cx="328" cy="368"/>
                  </a:xfrm>
                </p:grpSpPr>
                <p:sp>
                  <p:nvSpPr>
                    <p:cNvPr id="336" name="Line 19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6" y="2528"/>
                      <a:ext cx="0" cy="3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7" name="Line 1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6" y="2760"/>
                      <a:ext cx="32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33" name="Group 199"/>
                  <p:cNvGrpSpPr>
                    <a:grpSpLocks/>
                  </p:cNvGrpSpPr>
                  <p:nvPr/>
                </p:nvGrpSpPr>
                <p:grpSpPr bwMode="auto">
                  <a:xfrm>
                    <a:off x="88" y="800"/>
                    <a:ext cx="328" cy="368"/>
                    <a:chOff x="88" y="800"/>
                    <a:chExt cx="328" cy="368"/>
                  </a:xfrm>
                </p:grpSpPr>
                <p:sp>
                  <p:nvSpPr>
                    <p:cNvPr id="334" name="Line 20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6" y="800"/>
                      <a:ext cx="0" cy="3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5" name="Line 2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8" y="1032"/>
                      <a:ext cx="32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31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5" y="1035"/>
                  <a:ext cx="5765" cy="172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4" name="Group 83"/>
          <p:cNvGrpSpPr/>
          <p:nvPr/>
        </p:nvGrpSpPr>
        <p:grpSpPr>
          <a:xfrm rot="5400000">
            <a:off x="513388" y="2198893"/>
            <a:ext cx="4524375" cy="3624263"/>
            <a:chOff x="2397125" y="3349625"/>
            <a:chExt cx="4524375" cy="3624263"/>
          </a:xfrm>
        </p:grpSpPr>
        <p:sp>
          <p:nvSpPr>
            <p:cNvPr id="85" name="Text Box 207"/>
            <p:cNvSpPr txBox="1">
              <a:spLocks noChangeArrowheads="1"/>
            </p:cNvSpPr>
            <p:nvPr/>
          </p:nvSpPr>
          <p:spPr bwMode="auto">
            <a:xfrm>
              <a:off x="2397125" y="3349625"/>
              <a:ext cx="4505325" cy="2235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000">
                  <a:latin typeface="Arial" charset="0"/>
                </a:rPr>
                <a:t>DEPT. OR		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FINANCIAL CENTER:		</a:t>
              </a:r>
            </a:p>
            <a:p>
              <a:pPr eaLnBrk="0" hangingPunct="0">
                <a:lnSpc>
                  <a:spcPct val="225000"/>
                </a:lnSpc>
              </a:pPr>
              <a:r>
                <a:rPr lang="en-US" sz="1000">
                  <a:latin typeface="Arial" charset="0"/>
                </a:rPr>
                <a:t>KEY OR		KEY NO.</a:t>
              </a:r>
            </a:p>
            <a:p>
              <a:pPr eaLnBrk="0" hangingPunct="0">
                <a:lnSpc>
                  <a:spcPct val="135000"/>
                </a:lnSpc>
              </a:pPr>
              <a:r>
                <a:rPr lang="en-US" sz="1000">
                  <a:latin typeface="Arial" charset="0"/>
                </a:rPr>
                <a:t>COMBINATION OF:		DATE COMB. SET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sz="1000">
                  <a:latin typeface="Arial" charset="0"/>
                </a:rPr>
                <a:t>DATE SEALED	DATE OPENED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sz="1000">
                  <a:latin typeface="Arial" charset="0"/>
                </a:rPr>
                <a:t>BY 1.	BY 1.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sz="1000">
                  <a:latin typeface="Arial" charset="0"/>
                </a:rPr>
                <a:t>      2.	      2.</a:t>
              </a:r>
            </a:p>
            <a:p>
              <a:pPr eaLnBrk="0" hangingPunct="0">
                <a:lnSpc>
                  <a:spcPct val="110000"/>
                </a:lnSpc>
              </a:pPr>
              <a:r>
                <a:rPr lang="en-US" sz="1000">
                  <a:latin typeface="Arial" charset="0"/>
                </a:rPr>
                <a:t>REASON OPENED:</a:t>
              </a:r>
            </a:p>
            <a:p>
              <a:pPr eaLnBrk="0" hangingPunct="0">
                <a:lnSpc>
                  <a:spcPct val="135000"/>
                </a:lnSpc>
              </a:pPr>
              <a:r>
                <a:rPr lang="en-US" sz="1000">
                  <a:latin typeface="Arial" charset="0"/>
                </a:rPr>
                <a:t>LOCATION OF DUPLICATE (IF APPLIC.):</a:t>
              </a:r>
            </a:p>
          </p:txBody>
        </p:sp>
        <p:sp>
          <p:nvSpPr>
            <p:cNvPr id="86" name="Line 208"/>
            <p:cNvSpPr>
              <a:spLocks noChangeShapeType="1"/>
            </p:cNvSpPr>
            <p:nvPr/>
          </p:nvSpPr>
          <p:spPr bwMode="auto">
            <a:xfrm>
              <a:off x="2492375" y="372586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209"/>
            <p:cNvSpPr>
              <a:spLocks noChangeShapeType="1"/>
            </p:cNvSpPr>
            <p:nvPr/>
          </p:nvSpPr>
          <p:spPr bwMode="auto">
            <a:xfrm>
              <a:off x="2492375" y="4254500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210"/>
            <p:cNvSpPr>
              <a:spLocks noChangeShapeType="1"/>
            </p:cNvSpPr>
            <p:nvPr/>
          </p:nvSpPr>
          <p:spPr bwMode="auto">
            <a:xfrm>
              <a:off x="2492375" y="513556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211"/>
            <p:cNvSpPr>
              <a:spLocks noChangeShapeType="1"/>
            </p:cNvSpPr>
            <p:nvPr/>
          </p:nvSpPr>
          <p:spPr bwMode="auto">
            <a:xfrm>
              <a:off x="2492375" y="534511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212"/>
            <p:cNvSpPr>
              <a:spLocks noChangeShapeType="1"/>
            </p:cNvSpPr>
            <p:nvPr/>
          </p:nvSpPr>
          <p:spPr bwMode="auto">
            <a:xfrm>
              <a:off x="2492375" y="5564188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213"/>
            <p:cNvSpPr>
              <a:spLocks noChangeShapeType="1"/>
            </p:cNvSpPr>
            <p:nvPr/>
          </p:nvSpPr>
          <p:spPr bwMode="auto">
            <a:xfrm>
              <a:off x="5676900" y="3997325"/>
              <a:ext cx="1244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214"/>
            <p:cNvSpPr>
              <a:spLocks noChangeShapeType="1"/>
            </p:cNvSpPr>
            <p:nvPr/>
          </p:nvSpPr>
          <p:spPr bwMode="auto">
            <a:xfrm rot="5400000">
              <a:off x="4252119" y="4699794"/>
              <a:ext cx="8620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215"/>
            <p:cNvSpPr>
              <a:spLocks noChangeShapeType="1"/>
            </p:cNvSpPr>
            <p:nvPr/>
          </p:nvSpPr>
          <p:spPr bwMode="auto">
            <a:xfrm>
              <a:off x="3416300" y="4478338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216"/>
            <p:cNvSpPr>
              <a:spLocks noChangeShapeType="1"/>
            </p:cNvSpPr>
            <p:nvPr/>
          </p:nvSpPr>
          <p:spPr bwMode="auto">
            <a:xfrm>
              <a:off x="2863850" y="4783138"/>
              <a:ext cx="1695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217"/>
            <p:cNvSpPr>
              <a:spLocks noChangeShapeType="1"/>
            </p:cNvSpPr>
            <p:nvPr/>
          </p:nvSpPr>
          <p:spPr bwMode="auto">
            <a:xfrm>
              <a:off x="5721350" y="4478338"/>
              <a:ext cx="1200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218"/>
            <p:cNvSpPr>
              <a:spLocks noChangeShapeType="1"/>
            </p:cNvSpPr>
            <p:nvPr/>
          </p:nvSpPr>
          <p:spPr bwMode="auto">
            <a:xfrm>
              <a:off x="5140325" y="4783138"/>
              <a:ext cx="1781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Text Box 227"/>
            <p:cNvSpPr txBox="1">
              <a:spLocks noChangeArrowheads="1"/>
            </p:cNvSpPr>
            <p:nvPr/>
          </p:nvSpPr>
          <p:spPr bwMode="auto">
            <a:xfrm>
              <a:off x="2397125" y="5762625"/>
              <a:ext cx="4505325" cy="198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700">
                  <a:latin typeface="Arial" charset="0"/>
                </a:rPr>
                <a:t>75-498 (1/02)</a:t>
              </a:r>
            </a:p>
          </p:txBody>
        </p:sp>
        <p:sp>
          <p:nvSpPr>
            <p:cNvPr id="98" name="Rectangle 228"/>
            <p:cNvSpPr>
              <a:spLocks noChangeArrowheads="1"/>
            </p:cNvSpPr>
            <p:nvPr/>
          </p:nvSpPr>
          <p:spPr bwMode="auto">
            <a:xfrm rot="16200000">
              <a:off x="4220369" y="6634957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1496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 rot="5400000">
            <a:off x="7388971" y="2198893"/>
            <a:ext cx="4524375" cy="3624263"/>
            <a:chOff x="2397125" y="3349625"/>
            <a:chExt cx="4524375" cy="3624263"/>
          </a:xfrm>
        </p:grpSpPr>
        <p:sp>
          <p:nvSpPr>
            <p:cNvPr id="100" name="Text Box 207"/>
            <p:cNvSpPr txBox="1">
              <a:spLocks noChangeArrowheads="1"/>
            </p:cNvSpPr>
            <p:nvPr/>
          </p:nvSpPr>
          <p:spPr bwMode="auto">
            <a:xfrm>
              <a:off x="2397125" y="3349625"/>
              <a:ext cx="4505325" cy="2235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000">
                  <a:latin typeface="Arial" charset="0"/>
                </a:rPr>
                <a:t>DEPT. OR		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FINANCIAL CENTER:		</a:t>
              </a:r>
            </a:p>
            <a:p>
              <a:pPr eaLnBrk="0" hangingPunct="0">
                <a:lnSpc>
                  <a:spcPct val="225000"/>
                </a:lnSpc>
              </a:pPr>
              <a:r>
                <a:rPr lang="en-US" sz="1000">
                  <a:latin typeface="Arial" charset="0"/>
                </a:rPr>
                <a:t>KEY OR		KEY NO.</a:t>
              </a:r>
            </a:p>
            <a:p>
              <a:pPr eaLnBrk="0" hangingPunct="0">
                <a:lnSpc>
                  <a:spcPct val="135000"/>
                </a:lnSpc>
              </a:pPr>
              <a:r>
                <a:rPr lang="en-US" sz="1000">
                  <a:latin typeface="Arial" charset="0"/>
                </a:rPr>
                <a:t>COMBINATION OF:		DATE COMB. SET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sz="1000">
                  <a:latin typeface="Arial" charset="0"/>
                </a:rPr>
                <a:t>DATE SEALED	DATE OPENED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sz="1000">
                  <a:latin typeface="Arial" charset="0"/>
                </a:rPr>
                <a:t>BY 1.	BY 1.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sz="1000">
                  <a:latin typeface="Arial" charset="0"/>
                </a:rPr>
                <a:t>      2.	      2.</a:t>
              </a:r>
            </a:p>
            <a:p>
              <a:pPr eaLnBrk="0" hangingPunct="0">
                <a:lnSpc>
                  <a:spcPct val="110000"/>
                </a:lnSpc>
              </a:pPr>
              <a:r>
                <a:rPr lang="en-US" sz="1000">
                  <a:latin typeface="Arial" charset="0"/>
                </a:rPr>
                <a:t>REASON OPENED:</a:t>
              </a:r>
            </a:p>
            <a:p>
              <a:pPr eaLnBrk="0" hangingPunct="0">
                <a:lnSpc>
                  <a:spcPct val="135000"/>
                </a:lnSpc>
              </a:pPr>
              <a:r>
                <a:rPr lang="en-US" sz="1000">
                  <a:latin typeface="Arial" charset="0"/>
                </a:rPr>
                <a:t>LOCATION OF DUPLICATE (IF APPLIC.):</a:t>
              </a:r>
            </a:p>
          </p:txBody>
        </p:sp>
        <p:sp>
          <p:nvSpPr>
            <p:cNvPr id="101" name="Line 208"/>
            <p:cNvSpPr>
              <a:spLocks noChangeShapeType="1"/>
            </p:cNvSpPr>
            <p:nvPr/>
          </p:nvSpPr>
          <p:spPr bwMode="auto">
            <a:xfrm>
              <a:off x="2492375" y="372586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209"/>
            <p:cNvSpPr>
              <a:spLocks noChangeShapeType="1"/>
            </p:cNvSpPr>
            <p:nvPr/>
          </p:nvSpPr>
          <p:spPr bwMode="auto">
            <a:xfrm>
              <a:off x="2492375" y="4254500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10"/>
            <p:cNvSpPr>
              <a:spLocks noChangeShapeType="1"/>
            </p:cNvSpPr>
            <p:nvPr/>
          </p:nvSpPr>
          <p:spPr bwMode="auto">
            <a:xfrm>
              <a:off x="2492375" y="513556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11"/>
            <p:cNvSpPr>
              <a:spLocks noChangeShapeType="1"/>
            </p:cNvSpPr>
            <p:nvPr/>
          </p:nvSpPr>
          <p:spPr bwMode="auto">
            <a:xfrm>
              <a:off x="2492375" y="534511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212"/>
            <p:cNvSpPr>
              <a:spLocks noChangeShapeType="1"/>
            </p:cNvSpPr>
            <p:nvPr/>
          </p:nvSpPr>
          <p:spPr bwMode="auto">
            <a:xfrm>
              <a:off x="2492375" y="5564188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213"/>
            <p:cNvSpPr>
              <a:spLocks noChangeShapeType="1"/>
            </p:cNvSpPr>
            <p:nvPr/>
          </p:nvSpPr>
          <p:spPr bwMode="auto">
            <a:xfrm>
              <a:off x="5676900" y="3997325"/>
              <a:ext cx="1244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214"/>
            <p:cNvSpPr>
              <a:spLocks noChangeShapeType="1"/>
            </p:cNvSpPr>
            <p:nvPr/>
          </p:nvSpPr>
          <p:spPr bwMode="auto">
            <a:xfrm rot="5400000">
              <a:off x="4252119" y="4699794"/>
              <a:ext cx="8620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215"/>
            <p:cNvSpPr>
              <a:spLocks noChangeShapeType="1"/>
            </p:cNvSpPr>
            <p:nvPr/>
          </p:nvSpPr>
          <p:spPr bwMode="auto">
            <a:xfrm>
              <a:off x="3416300" y="4478338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216"/>
            <p:cNvSpPr>
              <a:spLocks noChangeShapeType="1"/>
            </p:cNvSpPr>
            <p:nvPr/>
          </p:nvSpPr>
          <p:spPr bwMode="auto">
            <a:xfrm>
              <a:off x="2863850" y="4783138"/>
              <a:ext cx="1695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217"/>
            <p:cNvSpPr>
              <a:spLocks noChangeShapeType="1"/>
            </p:cNvSpPr>
            <p:nvPr/>
          </p:nvSpPr>
          <p:spPr bwMode="auto">
            <a:xfrm>
              <a:off x="5721350" y="4478338"/>
              <a:ext cx="1200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218"/>
            <p:cNvSpPr>
              <a:spLocks noChangeShapeType="1"/>
            </p:cNvSpPr>
            <p:nvPr/>
          </p:nvSpPr>
          <p:spPr bwMode="auto">
            <a:xfrm>
              <a:off x="5140325" y="4783138"/>
              <a:ext cx="1781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Text Box 227"/>
            <p:cNvSpPr txBox="1">
              <a:spLocks noChangeArrowheads="1"/>
            </p:cNvSpPr>
            <p:nvPr/>
          </p:nvSpPr>
          <p:spPr bwMode="auto">
            <a:xfrm>
              <a:off x="2397125" y="5762625"/>
              <a:ext cx="4505325" cy="198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700">
                  <a:latin typeface="Arial" charset="0"/>
                </a:rPr>
                <a:t>75-498 (1/02)</a:t>
              </a:r>
            </a:p>
          </p:txBody>
        </p:sp>
        <p:sp>
          <p:nvSpPr>
            <p:cNvPr id="113" name="Rectangle 228"/>
            <p:cNvSpPr>
              <a:spLocks noChangeArrowheads="1"/>
            </p:cNvSpPr>
            <p:nvPr/>
          </p:nvSpPr>
          <p:spPr bwMode="auto">
            <a:xfrm rot="16200000">
              <a:off x="4220369" y="6634957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1496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513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91</Words>
  <Application>Microsoft Macintosh PowerPoint</Application>
  <PresentationFormat>Custom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8</cp:revision>
  <dcterms:created xsi:type="dcterms:W3CDTF">2012-03-29T20:01:33Z</dcterms:created>
  <dcterms:modified xsi:type="dcterms:W3CDTF">2014-10-16T15:55:50Z</dcterms:modified>
</cp:coreProperties>
</file>