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400800" cy="8229600"/>
  <p:notesSz cx="6858000" cy="9144000"/>
  <p:defaultTextStyle>
    <a:defPPr>
      <a:defRPr lang="en-US"/>
    </a:defPPr>
    <a:lvl1pPr marL="0" algn="l" defTabSz="627004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27004" algn="l" defTabSz="627004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54008" algn="l" defTabSz="627004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881012" algn="l" defTabSz="627004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08016" algn="l" defTabSz="627004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135020" algn="l" defTabSz="627004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762024" algn="l" defTabSz="627004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389029" algn="l" defTabSz="627004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016033" algn="l" defTabSz="627004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92">
          <p15:clr>
            <a:srgbClr val="A4A3A4"/>
          </p15:clr>
        </p15:guide>
        <p15:guide id="2" pos="201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03" d="100"/>
          <a:sy n="103" d="100"/>
        </p:scale>
        <p:origin x="3312" y="160"/>
      </p:cViewPr>
      <p:guideLst>
        <p:guide orient="horz" pos="2592"/>
        <p:guide pos="201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" y="2556511"/>
            <a:ext cx="5440680" cy="176403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0120" y="4663440"/>
            <a:ext cx="4480560" cy="21031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270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540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810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08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1350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7620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389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0160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00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A67BD0B9-694B-B84E-850A-F673113A3512}" type="datetimeFigureOut">
              <a:rPr lang="en-US" smtClean="0"/>
              <a:t>9/22/15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6940" y="7627621"/>
            <a:ext cx="2026920" cy="4381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872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BD5D7C2A-F9A4-3A4B-9B03-319CB4987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722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" y="329566"/>
            <a:ext cx="5760720" cy="1371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0040" y="1920240"/>
            <a:ext cx="5760720" cy="543115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00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A67BD0B9-694B-B84E-850A-F673113A3512}" type="datetimeFigureOut">
              <a:rPr lang="en-US" smtClean="0"/>
              <a:t>9/22/15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6940" y="7627621"/>
            <a:ext cx="2026920" cy="4381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872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BD5D7C2A-F9A4-3A4B-9B03-319CB4987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82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60870" y="396240"/>
            <a:ext cx="2160270" cy="8425816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0060" y="396240"/>
            <a:ext cx="6374130" cy="842581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00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A67BD0B9-694B-B84E-850A-F673113A3512}" type="datetimeFigureOut">
              <a:rPr lang="en-US" smtClean="0"/>
              <a:t>9/22/15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6940" y="7627621"/>
            <a:ext cx="2026920" cy="4381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872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BD5D7C2A-F9A4-3A4B-9B03-319CB4987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942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" y="329566"/>
            <a:ext cx="5760720" cy="1371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" y="1920240"/>
            <a:ext cx="5760720" cy="543115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00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A67BD0B9-694B-B84E-850A-F673113A3512}" type="datetimeFigureOut">
              <a:rPr lang="en-US" smtClean="0"/>
              <a:t>9/22/15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6940" y="7627621"/>
            <a:ext cx="2026920" cy="4381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872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BD5D7C2A-F9A4-3A4B-9B03-319CB4987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786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619" y="5288281"/>
            <a:ext cx="5440680" cy="1634490"/>
          </a:xfrm>
          <a:prstGeom prst="rect">
            <a:avLst/>
          </a:prstGeom>
        </p:spPr>
        <p:txBody>
          <a:bodyPr anchor="t"/>
          <a:lstStyle>
            <a:lvl1pPr algn="l">
              <a:defRPr sz="5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5619" y="3488056"/>
            <a:ext cx="5440680" cy="18002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2700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5400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881012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50801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13502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76202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38902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501603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00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A67BD0B9-694B-B84E-850A-F673113A3512}" type="datetimeFigureOut">
              <a:rPr lang="en-US" smtClean="0"/>
              <a:t>9/22/15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6940" y="7627621"/>
            <a:ext cx="2026920" cy="4381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872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BD5D7C2A-F9A4-3A4B-9B03-319CB4987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409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" y="329566"/>
            <a:ext cx="5760720" cy="1371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0060" y="2305050"/>
            <a:ext cx="4267200" cy="6517006"/>
          </a:xfrm>
          <a:prstGeom prst="rect">
            <a:avLst/>
          </a:prstGeo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7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53940" y="2305050"/>
            <a:ext cx="4267200" cy="6517006"/>
          </a:xfrm>
          <a:prstGeom prst="rect">
            <a:avLst/>
          </a:prstGeo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7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200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A67BD0B9-694B-B84E-850A-F673113A3512}" type="datetimeFigureOut">
              <a:rPr lang="en-US" smtClean="0"/>
              <a:t>9/22/15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86940" y="7627621"/>
            <a:ext cx="2026920" cy="4381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5872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BD5D7C2A-F9A4-3A4B-9B03-319CB4987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893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" y="329566"/>
            <a:ext cx="5760720" cy="1371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040" y="1842136"/>
            <a:ext cx="2828132" cy="76771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300" b="1"/>
            </a:lvl1pPr>
            <a:lvl2pPr marL="627004" indent="0">
              <a:buNone/>
              <a:defRPr sz="2700" b="1"/>
            </a:lvl2pPr>
            <a:lvl3pPr marL="1254008" indent="0">
              <a:buNone/>
              <a:defRPr sz="2500" b="1"/>
            </a:lvl3pPr>
            <a:lvl4pPr marL="1881012" indent="0">
              <a:buNone/>
              <a:defRPr sz="2200" b="1"/>
            </a:lvl4pPr>
            <a:lvl5pPr marL="2508016" indent="0">
              <a:buNone/>
              <a:defRPr sz="2200" b="1"/>
            </a:lvl5pPr>
            <a:lvl6pPr marL="3135020" indent="0">
              <a:buNone/>
              <a:defRPr sz="2200" b="1"/>
            </a:lvl6pPr>
            <a:lvl7pPr marL="3762024" indent="0">
              <a:buNone/>
              <a:defRPr sz="2200" b="1"/>
            </a:lvl7pPr>
            <a:lvl8pPr marL="4389029" indent="0">
              <a:buNone/>
              <a:defRPr sz="2200" b="1"/>
            </a:lvl8pPr>
            <a:lvl9pPr marL="5016033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0040" y="2609850"/>
            <a:ext cx="2828132" cy="4741546"/>
          </a:xfrm>
          <a:prstGeom prst="rect">
            <a:avLst/>
          </a:prstGeom>
        </p:spPr>
        <p:txBody>
          <a:bodyPr/>
          <a:lstStyle>
            <a:lvl1pPr>
              <a:defRPr sz="3300"/>
            </a:lvl1pPr>
            <a:lvl2pPr>
              <a:defRPr sz="27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51518" y="1842136"/>
            <a:ext cx="2829243" cy="76771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300" b="1"/>
            </a:lvl1pPr>
            <a:lvl2pPr marL="627004" indent="0">
              <a:buNone/>
              <a:defRPr sz="2700" b="1"/>
            </a:lvl2pPr>
            <a:lvl3pPr marL="1254008" indent="0">
              <a:buNone/>
              <a:defRPr sz="2500" b="1"/>
            </a:lvl3pPr>
            <a:lvl4pPr marL="1881012" indent="0">
              <a:buNone/>
              <a:defRPr sz="2200" b="1"/>
            </a:lvl4pPr>
            <a:lvl5pPr marL="2508016" indent="0">
              <a:buNone/>
              <a:defRPr sz="2200" b="1"/>
            </a:lvl5pPr>
            <a:lvl6pPr marL="3135020" indent="0">
              <a:buNone/>
              <a:defRPr sz="2200" b="1"/>
            </a:lvl6pPr>
            <a:lvl7pPr marL="3762024" indent="0">
              <a:buNone/>
              <a:defRPr sz="2200" b="1"/>
            </a:lvl7pPr>
            <a:lvl8pPr marL="4389029" indent="0">
              <a:buNone/>
              <a:defRPr sz="2200" b="1"/>
            </a:lvl8pPr>
            <a:lvl9pPr marL="5016033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251518" y="2609850"/>
            <a:ext cx="2829243" cy="4741546"/>
          </a:xfrm>
          <a:prstGeom prst="rect">
            <a:avLst/>
          </a:prstGeom>
        </p:spPr>
        <p:txBody>
          <a:bodyPr/>
          <a:lstStyle>
            <a:lvl1pPr>
              <a:defRPr sz="3300"/>
            </a:lvl1pPr>
            <a:lvl2pPr>
              <a:defRPr sz="27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3200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A67BD0B9-694B-B84E-850A-F673113A3512}" type="datetimeFigureOut">
              <a:rPr lang="en-US" smtClean="0"/>
              <a:t>9/22/15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186940" y="7627621"/>
            <a:ext cx="2026920" cy="4381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5872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BD5D7C2A-F9A4-3A4B-9B03-319CB4987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419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" y="329566"/>
            <a:ext cx="5760720" cy="1371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200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A67BD0B9-694B-B84E-850A-F673113A3512}" type="datetimeFigureOut">
              <a:rPr lang="en-US" smtClean="0"/>
              <a:t>9/22/15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186940" y="7627621"/>
            <a:ext cx="2026920" cy="4381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5872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BD5D7C2A-F9A4-3A4B-9B03-319CB4987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911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200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A67BD0B9-694B-B84E-850A-F673113A3512}" type="datetimeFigureOut">
              <a:rPr lang="en-US" smtClean="0"/>
              <a:t>9/22/15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186940" y="7627621"/>
            <a:ext cx="2026920" cy="4381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5872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BD5D7C2A-F9A4-3A4B-9B03-319CB4987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316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2" y="327660"/>
            <a:ext cx="2105819" cy="1394460"/>
          </a:xfrm>
          <a:prstGeom prst="rect">
            <a:avLst/>
          </a:prstGeo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2536" y="327660"/>
            <a:ext cx="3578225" cy="7023736"/>
          </a:xfrm>
          <a:prstGeom prst="rect">
            <a:avLst/>
          </a:prstGeo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3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042" y="1722120"/>
            <a:ext cx="2105819" cy="56292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900"/>
            </a:lvl1pPr>
            <a:lvl2pPr marL="627004" indent="0">
              <a:buNone/>
              <a:defRPr sz="1600"/>
            </a:lvl2pPr>
            <a:lvl3pPr marL="1254008" indent="0">
              <a:buNone/>
              <a:defRPr sz="1400"/>
            </a:lvl3pPr>
            <a:lvl4pPr marL="1881012" indent="0">
              <a:buNone/>
              <a:defRPr sz="1200"/>
            </a:lvl4pPr>
            <a:lvl5pPr marL="2508016" indent="0">
              <a:buNone/>
              <a:defRPr sz="1200"/>
            </a:lvl5pPr>
            <a:lvl6pPr marL="3135020" indent="0">
              <a:buNone/>
              <a:defRPr sz="1200"/>
            </a:lvl6pPr>
            <a:lvl7pPr marL="3762024" indent="0">
              <a:buNone/>
              <a:defRPr sz="1200"/>
            </a:lvl7pPr>
            <a:lvl8pPr marL="4389029" indent="0">
              <a:buNone/>
              <a:defRPr sz="1200"/>
            </a:lvl8pPr>
            <a:lvl9pPr marL="5016033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200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A67BD0B9-694B-B84E-850A-F673113A3512}" type="datetimeFigureOut">
              <a:rPr lang="en-US" smtClean="0"/>
              <a:t>9/22/15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86940" y="7627621"/>
            <a:ext cx="2026920" cy="4381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5872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BD5D7C2A-F9A4-3A4B-9B03-319CB4987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540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4602" y="5760720"/>
            <a:ext cx="3840480" cy="680086"/>
          </a:xfrm>
          <a:prstGeom prst="rect">
            <a:avLst/>
          </a:prstGeo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54602" y="735330"/>
            <a:ext cx="3840480" cy="49377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400"/>
            </a:lvl1pPr>
            <a:lvl2pPr marL="627004" indent="0">
              <a:buNone/>
              <a:defRPr sz="3800"/>
            </a:lvl2pPr>
            <a:lvl3pPr marL="1254008" indent="0">
              <a:buNone/>
              <a:defRPr sz="3300"/>
            </a:lvl3pPr>
            <a:lvl4pPr marL="1881012" indent="0">
              <a:buNone/>
              <a:defRPr sz="2700"/>
            </a:lvl4pPr>
            <a:lvl5pPr marL="2508016" indent="0">
              <a:buNone/>
              <a:defRPr sz="2700"/>
            </a:lvl5pPr>
            <a:lvl6pPr marL="3135020" indent="0">
              <a:buNone/>
              <a:defRPr sz="2700"/>
            </a:lvl6pPr>
            <a:lvl7pPr marL="3762024" indent="0">
              <a:buNone/>
              <a:defRPr sz="2700"/>
            </a:lvl7pPr>
            <a:lvl8pPr marL="4389029" indent="0">
              <a:buNone/>
              <a:defRPr sz="2700"/>
            </a:lvl8pPr>
            <a:lvl9pPr marL="5016033" indent="0">
              <a:buNone/>
              <a:defRPr sz="27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4602" y="6440806"/>
            <a:ext cx="3840480" cy="96583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900"/>
            </a:lvl1pPr>
            <a:lvl2pPr marL="627004" indent="0">
              <a:buNone/>
              <a:defRPr sz="1600"/>
            </a:lvl2pPr>
            <a:lvl3pPr marL="1254008" indent="0">
              <a:buNone/>
              <a:defRPr sz="1400"/>
            </a:lvl3pPr>
            <a:lvl4pPr marL="1881012" indent="0">
              <a:buNone/>
              <a:defRPr sz="1200"/>
            </a:lvl4pPr>
            <a:lvl5pPr marL="2508016" indent="0">
              <a:buNone/>
              <a:defRPr sz="1200"/>
            </a:lvl5pPr>
            <a:lvl6pPr marL="3135020" indent="0">
              <a:buNone/>
              <a:defRPr sz="1200"/>
            </a:lvl6pPr>
            <a:lvl7pPr marL="3762024" indent="0">
              <a:buNone/>
              <a:defRPr sz="1200"/>
            </a:lvl7pPr>
            <a:lvl8pPr marL="4389029" indent="0">
              <a:buNone/>
              <a:defRPr sz="1200"/>
            </a:lvl8pPr>
            <a:lvl9pPr marL="5016033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200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A67BD0B9-694B-B84E-850A-F673113A3512}" type="datetimeFigureOut">
              <a:rPr lang="en-US" smtClean="0"/>
              <a:t>9/22/15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86940" y="7627621"/>
            <a:ext cx="2026920" cy="4381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5872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BD5D7C2A-F9A4-3A4B-9B03-319CB4987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73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Line 195"/>
          <p:cNvSpPr>
            <a:spLocks noChangeShapeType="1"/>
          </p:cNvSpPr>
          <p:nvPr userDrawn="1"/>
        </p:nvSpPr>
        <p:spPr bwMode="auto">
          <a:xfrm rot="16200000">
            <a:off x="5359472" y="8634375"/>
            <a:ext cx="155733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2" name="Line 196"/>
          <p:cNvSpPr>
            <a:spLocks noChangeShapeType="1"/>
          </p:cNvSpPr>
          <p:nvPr userDrawn="1"/>
        </p:nvSpPr>
        <p:spPr bwMode="auto">
          <a:xfrm>
            <a:off x="6142903" y="7865231"/>
            <a:ext cx="4762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4466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27004" rtl="0" eaLnBrk="1" latinLnBrk="0" hangingPunct="1">
        <a:spcBef>
          <a:spcPct val="0"/>
        </a:spcBef>
        <a:buNone/>
        <a:defRPr sz="6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70253" indent="-470253" algn="l" defTabSz="627004" rtl="0" eaLnBrk="1" latinLnBrk="0" hangingPunct="1">
        <a:spcBef>
          <a:spcPct val="20000"/>
        </a:spcBef>
        <a:buFont typeface="Arial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1pPr>
      <a:lvl2pPr marL="1018882" indent="-391878" algn="l" defTabSz="627004" rtl="0" eaLnBrk="1" latinLnBrk="0" hangingPunct="1">
        <a:spcBef>
          <a:spcPct val="20000"/>
        </a:spcBef>
        <a:buFont typeface="Arial"/>
        <a:buChar char="–"/>
        <a:defRPr sz="3800" kern="1200">
          <a:solidFill>
            <a:schemeClr val="tx1"/>
          </a:solidFill>
          <a:latin typeface="+mn-lt"/>
          <a:ea typeface="+mn-ea"/>
          <a:cs typeface="+mn-cs"/>
        </a:defRPr>
      </a:lvl2pPr>
      <a:lvl3pPr marL="1567510" indent="-313502" algn="l" defTabSz="627004" rtl="0" eaLnBrk="1" latinLnBrk="0" hangingPunct="1">
        <a:spcBef>
          <a:spcPct val="20000"/>
        </a:spcBef>
        <a:buFont typeface="Arial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3pPr>
      <a:lvl4pPr marL="2194514" indent="-313502" algn="l" defTabSz="627004" rtl="0" eaLnBrk="1" latinLnBrk="0" hangingPunct="1">
        <a:spcBef>
          <a:spcPct val="20000"/>
        </a:spcBef>
        <a:buFont typeface="Arial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821518" indent="-313502" algn="l" defTabSz="627004" rtl="0" eaLnBrk="1" latinLnBrk="0" hangingPunct="1">
        <a:spcBef>
          <a:spcPct val="20000"/>
        </a:spcBef>
        <a:buFont typeface="Arial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48522" indent="-313502" algn="l" defTabSz="627004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075527" indent="-313502" algn="l" defTabSz="627004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702531" indent="-313502" algn="l" defTabSz="627004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329535" indent="-313502" algn="l" defTabSz="627004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2700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27004" algn="l" defTabSz="62700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54008" algn="l" defTabSz="62700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881012" algn="l" defTabSz="62700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08016" algn="l" defTabSz="62700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135020" algn="l" defTabSz="62700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762024" algn="l" defTabSz="62700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389029" algn="l" defTabSz="62700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016033" algn="l" defTabSz="62700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Line 195"/>
          <p:cNvSpPr>
            <a:spLocks noChangeShapeType="1"/>
          </p:cNvSpPr>
          <p:nvPr/>
        </p:nvSpPr>
        <p:spPr bwMode="auto">
          <a:xfrm rot="10800000">
            <a:off x="6451600" y="612950"/>
            <a:ext cx="155733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4" name="Line 196"/>
          <p:cNvSpPr>
            <a:spLocks noChangeShapeType="1"/>
          </p:cNvSpPr>
          <p:nvPr/>
        </p:nvSpPr>
        <p:spPr bwMode="auto">
          <a:xfrm rot="16200000">
            <a:off x="5999163" y="146225"/>
            <a:ext cx="9239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5" name="Text Box 301"/>
          <p:cNvSpPr txBox="1">
            <a:spLocks noChangeArrowheads="1"/>
          </p:cNvSpPr>
          <p:nvPr/>
        </p:nvSpPr>
        <p:spPr bwMode="auto">
          <a:xfrm rot="5400000">
            <a:off x="-934243" y="3663331"/>
            <a:ext cx="5486400" cy="41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889125" algn="l"/>
              </a:tabLst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>
              <a:tabLst>
                <a:tab pos="1889125" algn="l"/>
              </a:tabLst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>
              <a:tabLst>
                <a:tab pos="1889125" algn="l"/>
              </a:tabLst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>
              <a:tabLst>
                <a:tab pos="1889125" algn="l"/>
              </a:tabLst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>
              <a:tabLst>
                <a:tab pos="1889125" algn="l"/>
              </a:tabLst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89125" algn="l"/>
              </a:tabLs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89125" algn="l"/>
              </a:tabLs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89125" algn="l"/>
              </a:tabLs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89125" algn="l"/>
              </a:tabLs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en-US" altLang="en-US" sz="600">
                <a:latin typeface="Arial" charset="0"/>
                <a:ea typeface="Arial" charset="0"/>
                <a:cs typeface="Arial" charset="0"/>
              </a:rPr>
              <a:t>E. Greene &amp; Company, Fairfield, NJ 07007</a:t>
            </a:r>
          </a:p>
          <a:p>
            <a:pPr algn="ctr">
              <a:lnSpc>
                <a:spcPct val="115000"/>
              </a:lnSpc>
            </a:pPr>
            <a:r>
              <a:rPr lang="en-US" altLang="en-US" sz="600">
                <a:latin typeface="Arial" charset="0"/>
                <a:ea typeface="Arial" charset="0"/>
                <a:cs typeface="Arial" charset="0"/>
              </a:rPr>
              <a:t>(877) 838-5250            www.egreeneonline.com</a:t>
            </a:r>
          </a:p>
          <a:p>
            <a:pPr algn="ctr">
              <a:lnSpc>
                <a:spcPct val="115000"/>
              </a:lnSpc>
            </a:pPr>
            <a:r>
              <a:rPr lang="en-US" altLang="en-US" sz="600">
                <a:latin typeface="Arial" charset="0"/>
                <a:ea typeface="Arial" charset="0"/>
                <a:cs typeface="Arial" charset="0"/>
              </a:rPr>
              <a:t>Form 6667-XR-SP – Caution Signal Index Pocket</a:t>
            </a:r>
          </a:p>
        </p:txBody>
      </p:sp>
      <p:sp>
        <p:nvSpPr>
          <p:cNvPr id="46" name="Text Box 336"/>
          <p:cNvSpPr txBox="1">
            <a:spLocks noChangeArrowheads="1"/>
          </p:cNvSpPr>
          <p:nvPr/>
        </p:nvSpPr>
        <p:spPr bwMode="auto">
          <a:xfrm rot="16200000">
            <a:off x="2501901" y="4924600"/>
            <a:ext cx="30321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1600" b="1">
                <a:latin typeface="Arial" charset="0"/>
                <a:ea typeface="Arial" charset="0"/>
                <a:cs typeface="Arial" charset="0"/>
              </a:rPr>
              <a:t>CAUTION</a:t>
            </a:r>
          </a:p>
        </p:txBody>
      </p:sp>
      <p:sp>
        <p:nvSpPr>
          <p:cNvPr id="47" name="Text Box 352"/>
          <p:cNvSpPr txBox="1">
            <a:spLocks noChangeArrowheads="1"/>
          </p:cNvSpPr>
          <p:nvPr/>
        </p:nvSpPr>
        <p:spPr bwMode="auto">
          <a:xfrm rot="5400000">
            <a:off x="669132" y="3141287"/>
            <a:ext cx="4403725" cy="18997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45000"/>
              </a:lnSpc>
            </a:pPr>
            <a:r>
              <a:rPr lang="en-US" altLang="en-US" sz="800">
                <a:latin typeface="Arial" charset="0"/>
                <a:ea typeface="Arial" charset="0"/>
                <a:cs typeface="Arial" charset="0"/>
              </a:rPr>
              <a:t>SPECIAL INFORMATION</a:t>
            </a:r>
            <a:r>
              <a:rPr lang="en-US" altLang="en-US" sz="900" b="1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altLang="en-US" sz="900">
                <a:latin typeface="Arial" charset="0"/>
                <a:ea typeface="Arial" charset="0"/>
                <a:cs typeface="Arial" charset="0"/>
              </a:rPr>
              <a:t>_______________________________________________ 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48" name="Text Box 353"/>
          <p:cNvSpPr txBox="1">
            <a:spLocks noChangeArrowheads="1"/>
          </p:cNvSpPr>
          <p:nvPr/>
        </p:nvSpPr>
        <p:spPr bwMode="auto">
          <a:xfrm rot="16200000">
            <a:off x="4648200" y="5275438"/>
            <a:ext cx="14890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14300" indent="-1143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7155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54305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211455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68605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31432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6004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40576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5148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lnSpc>
                <a:spcPct val="165000"/>
              </a:lnSpc>
              <a:buFontTx/>
              <a:buAutoNum type="arabicPeriod"/>
            </a:pPr>
            <a:r>
              <a:rPr lang="en-US" altLang="en-US" sz="600">
                <a:latin typeface="Arial" charset="0"/>
                <a:ea typeface="Arial" charset="0"/>
                <a:cs typeface="Arial" charset="0"/>
              </a:rPr>
              <a:t>BOOK LOST</a:t>
            </a:r>
          </a:p>
          <a:p>
            <a:pPr>
              <a:lnSpc>
                <a:spcPct val="165000"/>
              </a:lnSpc>
              <a:buFontTx/>
              <a:buAutoNum type="arabicPeriod"/>
            </a:pPr>
            <a:r>
              <a:rPr lang="en-US" altLang="en-US" sz="600">
                <a:latin typeface="Arial" charset="0"/>
                <a:ea typeface="Arial" charset="0"/>
                <a:cs typeface="Arial" charset="0"/>
              </a:rPr>
              <a:t>DECEASED</a:t>
            </a:r>
          </a:p>
          <a:p>
            <a:pPr>
              <a:lnSpc>
                <a:spcPct val="165000"/>
              </a:lnSpc>
              <a:buFontTx/>
              <a:buAutoNum type="arabicPeriod"/>
            </a:pPr>
            <a:r>
              <a:rPr lang="en-US" altLang="en-US" sz="600">
                <a:latin typeface="Arial" charset="0"/>
                <a:ea typeface="Arial" charset="0"/>
                <a:cs typeface="Arial" charset="0"/>
              </a:rPr>
              <a:t>HOLD $ _____________</a:t>
            </a:r>
            <a:br>
              <a:rPr lang="en-US" altLang="en-US" sz="600">
                <a:latin typeface="Arial" charset="0"/>
                <a:ea typeface="Arial" charset="0"/>
                <a:cs typeface="Arial" charset="0"/>
              </a:rPr>
            </a:br>
            <a:r>
              <a:rPr lang="en-US" altLang="en-US" sz="600">
                <a:latin typeface="Arial" charset="0"/>
                <a:ea typeface="Arial" charset="0"/>
                <a:cs typeface="Arial" charset="0"/>
              </a:rPr>
              <a:t>TILL __________20____</a:t>
            </a:r>
          </a:p>
          <a:p>
            <a:pPr>
              <a:lnSpc>
                <a:spcPct val="165000"/>
              </a:lnSpc>
              <a:buFontTx/>
              <a:buAutoNum type="arabicPeriod"/>
            </a:pPr>
            <a:r>
              <a:rPr lang="en-US" altLang="en-US" sz="600">
                <a:latin typeface="Arial" charset="0"/>
                <a:ea typeface="Arial" charset="0"/>
                <a:cs typeface="Arial" charset="0"/>
              </a:rPr>
              <a:t>ASSIGNED</a:t>
            </a:r>
          </a:p>
          <a:p>
            <a:pPr>
              <a:lnSpc>
                <a:spcPct val="165000"/>
              </a:lnSpc>
              <a:buFontTx/>
              <a:buAutoNum type="arabicPeriod"/>
            </a:pPr>
            <a:r>
              <a:rPr lang="en-US" altLang="en-US" sz="600">
                <a:latin typeface="Arial" charset="0"/>
                <a:ea typeface="Arial" charset="0"/>
                <a:cs typeface="Arial" charset="0"/>
              </a:rPr>
              <a:t>ACCT. ATTACHED</a:t>
            </a:r>
          </a:p>
        </p:txBody>
      </p:sp>
      <p:sp>
        <p:nvSpPr>
          <p:cNvPr id="49" name="Text Box 363"/>
          <p:cNvSpPr txBox="1">
            <a:spLocks noChangeArrowheads="1"/>
          </p:cNvSpPr>
          <p:nvPr/>
        </p:nvSpPr>
        <p:spPr bwMode="auto">
          <a:xfrm rot="16200000">
            <a:off x="4500563" y="3584750"/>
            <a:ext cx="178435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1450" indent="-17145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7155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54305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211455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68605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31432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6004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40576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5148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lnSpc>
                <a:spcPct val="165000"/>
              </a:lnSpc>
              <a:buFontTx/>
              <a:buAutoNum type="arabicPeriod" startAt="6"/>
            </a:pPr>
            <a:r>
              <a:rPr lang="en-US" altLang="en-US" sz="600">
                <a:latin typeface="Arial" charset="0"/>
                <a:ea typeface="Arial" charset="0"/>
                <a:cs typeface="Arial" charset="0"/>
              </a:rPr>
              <a:t>CHECK CASHED</a:t>
            </a:r>
          </a:p>
          <a:p>
            <a:pPr>
              <a:lnSpc>
                <a:spcPct val="165000"/>
              </a:lnSpc>
              <a:buFontTx/>
              <a:buAutoNum type="arabicPeriod" startAt="6"/>
            </a:pPr>
            <a:r>
              <a:rPr lang="en-US" altLang="en-US" sz="600">
                <a:latin typeface="Arial" charset="0"/>
                <a:ea typeface="Arial" charset="0"/>
                <a:cs typeface="Arial" charset="0"/>
              </a:rPr>
              <a:t>UNCOLLECTED DEPOSIT</a:t>
            </a:r>
          </a:p>
          <a:p>
            <a:pPr>
              <a:lnSpc>
                <a:spcPct val="165000"/>
              </a:lnSpc>
              <a:buFontTx/>
              <a:buAutoNum type="arabicPeriod" startAt="6"/>
            </a:pPr>
            <a:r>
              <a:rPr lang="en-US" altLang="en-US" sz="600">
                <a:latin typeface="Arial" charset="0"/>
                <a:ea typeface="Arial" charset="0"/>
                <a:cs typeface="Arial" charset="0"/>
              </a:rPr>
              <a:t>HELD AS COLLATERAL</a:t>
            </a:r>
          </a:p>
          <a:p>
            <a:pPr>
              <a:lnSpc>
                <a:spcPct val="165000"/>
              </a:lnSpc>
              <a:buFontTx/>
              <a:buAutoNum type="arabicPeriod" startAt="6"/>
            </a:pPr>
            <a:r>
              <a:rPr lang="en-US" altLang="en-US" sz="600">
                <a:latin typeface="Arial" charset="0"/>
                <a:ea typeface="Arial" charset="0"/>
                <a:cs typeface="Arial" charset="0"/>
              </a:rPr>
              <a:t>HOLD BALANCE</a:t>
            </a:r>
            <a:br>
              <a:rPr lang="en-US" altLang="en-US" sz="600">
                <a:latin typeface="Arial" charset="0"/>
                <a:ea typeface="Arial" charset="0"/>
                <a:cs typeface="Arial" charset="0"/>
              </a:rPr>
            </a:br>
            <a:r>
              <a:rPr lang="en-US" altLang="en-US" sz="600">
                <a:latin typeface="Arial" charset="0"/>
                <a:ea typeface="Arial" charset="0"/>
                <a:cs typeface="Arial" charset="0"/>
              </a:rPr>
              <a:t>REFER TO ___________________</a:t>
            </a:r>
          </a:p>
          <a:p>
            <a:pPr>
              <a:lnSpc>
                <a:spcPct val="165000"/>
              </a:lnSpc>
              <a:buFontTx/>
              <a:buAutoNum type="arabicPeriod" startAt="6"/>
            </a:pPr>
            <a:r>
              <a:rPr lang="en-US" altLang="en-US" sz="600">
                <a:latin typeface="Arial" charset="0"/>
                <a:ea typeface="Arial" charset="0"/>
                <a:cs typeface="Arial" charset="0"/>
              </a:rPr>
              <a:t>SURETY CO. JOINT CONTROL</a:t>
            </a:r>
          </a:p>
        </p:txBody>
      </p:sp>
      <p:sp>
        <p:nvSpPr>
          <p:cNvPr id="50" name="Text Box 364"/>
          <p:cNvSpPr txBox="1">
            <a:spLocks noChangeArrowheads="1"/>
          </p:cNvSpPr>
          <p:nvPr/>
        </p:nvSpPr>
        <p:spPr bwMode="auto">
          <a:xfrm rot="16200000">
            <a:off x="4412457" y="1515444"/>
            <a:ext cx="1784350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1450" indent="-17145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7155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54305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211455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68605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31432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6004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40576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5148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lnSpc>
                <a:spcPct val="165000"/>
              </a:lnSpc>
            </a:pPr>
            <a:r>
              <a:rPr lang="en-US" altLang="en-US" sz="700" b="1">
                <a:latin typeface="Arial" charset="0"/>
                <a:ea typeface="Arial" charset="0"/>
                <a:cs typeface="Arial" charset="0"/>
              </a:rPr>
              <a:t>	</a:t>
            </a:r>
            <a:r>
              <a:rPr lang="en-US" altLang="en-US" sz="600">
                <a:latin typeface="Arial" charset="0"/>
                <a:ea typeface="Arial" charset="0"/>
                <a:cs typeface="Arial" charset="0"/>
              </a:rPr>
              <a:t>NO.________________</a:t>
            </a:r>
          </a:p>
          <a:p>
            <a:pPr>
              <a:lnSpc>
                <a:spcPct val="165000"/>
              </a:lnSpc>
            </a:pPr>
            <a:r>
              <a:rPr lang="en-US" altLang="en-US" sz="600">
                <a:latin typeface="Arial" charset="0"/>
                <a:ea typeface="Arial" charset="0"/>
                <a:cs typeface="Arial" charset="0"/>
              </a:rPr>
              <a:t>	DATE ______________</a:t>
            </a:r>
          </a:p>
          <a:p>
            <a:pPr>
              <a:lnSpc>
                <a:spcPct val="165000"/>
              </a:lnSpc>
              <a:buFontTx/>
              <a:buAutoNum type="arabicPeriod" startAt="11"/>
            </a:pPr>
            <a:r>
              <a:rPr lang="en-US" altLang="en-US" sz="600">
                <a:latin typeface="Arial" charset="0"/>
                <a:ea typeface="Arial" charset="0"/>
                <a:cs typeface="Arial" charset="0"/>
              </a:rPr>
              <a:t>MAIL DIVIDENDS</a:t>
            </a:r>
          </a:p>
          <a:p>
            <a:pPr>
              <a:lnSpc>
                <a:spcPct val="165000"/>
              </a:lnSpc>
              <a:buFontTx/>
              <a:buAutoNum type="arabicPeriod" startAt="11"/>
            </a:pPr>
            <a:r>
              <a:rPr lang="en-US" altLang="en-US" sz="600">
                <a:latin typeface="Arial" charset="0"/>
                <a:ea typeface="Arial" charset="0"/>
                <a:cs typeface="Arial" charset="0"/>
              </a:rPr>
              <a:t>PAYMENT STOPPED</a:t>
            </a:r>
          </a:p>
          <a:p>
            <a:pPr>
              <a:lnSpc>
                <a:spcPct val="165000"/>
              </a:lnSpc>
              <a:buFontTx/>
              <a:buAutoNum type="arabicPeriod" startAt="11"/>
            </a:pPr>
            <a:r>
              <a:rPr lang="en-US" altLang="en-US" sz="600">
                <a:latin typeface="Arial" charset="0"/>
                <a:ea typeface="Arial" charset="0"/>
                <a:cs typeface="Arial" charset="0"/>
              </a:rPr>
              <a:t>WRONG BALANCE</a:t>
            </a:r>
            <a:br>
              <a:rPr lang="en-US" altLang="en-US" sz="600">
                <a:latin typeface="Arial" charset="0"/>
                <a:ea typeface="Arial" charset="0"/>
                <a:cs typeface="Arial" charset="0"/>
              </a:rPr>
            </a:br>
            <a:r>
              <a:rPr lang="en-US" altLang="en-US" sz="600">
                <a:latin typeface="Arial" charset="0"/>
                <a:ea typeface="Arial" charset="0"/>
                <a:cs typeface="Arial" charset="0"/>
              </a:rPr>
              <a:t>____________________</a:t>
            </a:r>
            <a:br>
              <a:rPr lang="en-US" altLang="en-US" sz="600">
                <a:latin typeface="Arial" charset="0"/>
                <a:ea typeface="Arial" charset="0"/>
                <a:cs typeface="Arial" charset="0"/>
              </a:rPr>
            </a:br>
            <a:r>
              <a:rPr lang="en-US" altLang="en-US" sz="600">
                <a:latin typeface="Arial" charset="0"/>
                <a:ea typeface="Arial" charset="0"/>
                <a:cs typeface="Arial" charset="0"/>
              </a:rPr>
              <a:t>____________________</a:t>
            </a:r>
          </a:p>
        </p:txBody>
      </p:sp>
      <p:grpSp>
        <p:nvGrpSpPr>
          <p:cNvPr id="66" name="Group 374"/>
          <p:cNvGrpSpPr>
            <a:grpSpLocks/>
          </p:cNvGrpSpPr>
          <p:nvPr/>
        </p:nvGrpSpPr>
        <p:grpSpPr bwMode="auto">
          <a:xfrm rot="16200000">
            <a:off x="290513" y="1882950"/>
            <a:ext cx="6848475" cy="4419600"/>
            <a:chOff x="720" y="948"/>
            <a:chExt cx="4314" cy="2784"/>
          </a:xfrm>
        </p:grpSpPr>
        <p:sp>
          <p:nvSpPr>
            <p:cNvPr id="67" name="Freeform 365"/>
            <p:cNvSpPr>
              <a:spLocks/>
            </p:cNvSpPr>
            <p:nvPr/>
          </p:nvSpPr>
          <p:spPr bwMode="auto">
            <a:xfrm>
              <a:off x="720" y="948"/>
              <a:ext cx="4314" cy="2784"/>
            </a:xfrm>
            <a:custGeom>
              <a:avLst/>
              <a:gdLst>
                <a:gd name="T0" fmla="*/ 402 w 4314"/>
                <a:gd name="T1" fmla="*/ 1500 h 2784"/>
                <a:gd name="T2" fmla="*/ 108 w 4314"/>
                <a:gd name="T3" fmla="*/ 1572 h 2784"/>
                <a:gd name="T4" fmla="*/ 24 w 4314"/>
                <a:gd name="T5" fmla="*/ 1626 h 2784"/>
                <a:gd name="T6" fmla="*/ 0 w 4314"/>
                <a:gd name="T7" fmla="*/ 1746 h 2784"/>
                <a:gd name="T8" fmla="*/ 6 w 4314"/>
                <a:gd name="T9" fmla="*/ 2646 h 2784"/>
                <a:gd name="T10" fmla="*/ 42 w 4314"/>
                <a:gd name="T11" fmla="*/ 2736 h 2784"/>
                <a:gd name="T12" fmla="*/ 144 w 4314"/>
                <a:gd name="T13" fmla="*/ 2784 h 2784"/>
                <a:gd name="T14" fmla="*/ 4194 w 4314"/>
                <a:gd name="T15" fmla="*/ 2784 h 2784"/>
                <a:gd name="T16" fmla="*/ 4296 w 4314"/>
                <a:gd name="T17" fmla="*/ 2736 h 2784"/>
                <a:gd name="T18" fmla="*/ 4314 w 4314"/>
                <a:gd name="T19" fmla="*/ 2682 h 2784"/>
                <a:gd name="T20" fmla="*/ 4308 w 4314"/>
                <a:gd name="T21" fmla="*/ 1656 h 2784"/>
                <a:gd name="T22" fmla="*/ 4272 w 4314"/>
                <a:gd name="T23" fmla="*/ 1602 h 2784"/>
                <a:gd name="T24" fmla="*/ 4218 w 4314"/>
                <a:gd name="T25" fmla="*/ 1572 h 2784"/>
                <a:gd name="T26" fmla="*/ 3918 w 4314"/>
                <a:gd name="T27" fmla="*/ 1512 h 2784"/>
                <a:gd name="T28" fmla="*/ 3906 w 4314"/>
                <a:gd name="T29" fmla="*/ 114 h 2784"/>
                <a:gd name="T30" fmla="*/ 3864 w 4314"/>
                <a:gd name="T31" fmla="*/ 48 h 2784"/>
                <a:gd name="T32" fmla="*/ 3798 w 4314"/>
                <a:gd name="T33" fmla="*/ 12 h 2784"/>
                <a:gd name="T34" fmla="*/ 564 w 4314"/>
                <a:gd name="T35" fmla="*/ 0 h 2784"/>
                <a:gd name="T36" fmla="*/ 456 w 4314"/>
                <a:gd name="T37" fmla="*/ 42 h 2784"/>
                <a:gd name="T38" fmla="*/ 408 w 4314"/>
                <a:gd name="T39" fmla="*/ 114 h 2784"/>
                <a:gd name="T40" fmla="*/ 402 w 4314"/>
                <a:gd name="T41" fmla="*/ 1500 h 27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314" h="2784">
                  <a:moveTo>
                    <a:pt x="402" y="1500"/>
                  </a:moveTo>
                  <a:lnTo>
                    <a:pt x="108" y="1572"/>
                  </a:lnTo>
                  <a:lnTo>
                    <a:pt x="24" y="1626"/>
                  </a:lnTo>
                  <a:lnTo>
                    <a:pt x="0" y="1746"/>
                  </a:lnTo>
                  <a:lnTo>
                    <a:pt x="6" y="2646"/>
                  </a:lnTo>
                  <a:lnTo>
                    <a:pt x="42" y="2736"/>
                  </a:lnTo>
                  <a:lnTo>
                    <a:pt x="144" y="2784"/>
                  </a:lnTo>
                  <a:lnTo>
                    <a:pt x="4194" y="2784"/>
                  </a:lnTo>
                  <a:lnTo>
                    <a:pt x="4296" y="2736"/>
                  </a:lnTo>
                  <a:lnTo>
                    <a:pt x="4314" y="2682"/>
                  </a:lnTo>
                  <a:lnTo>
                    <a:pt x="4308" y="1656"/>
                  </a:lnTo>
                  <a:lnTo>
                    <a:pt x="4272" y="1602"/>
                  </a:lnTo>
                  <a:lnTo>
                    <a:pt x="4218" y="1572"/>
                  </a:lnTo>
                  <a:lnTo>
                    <a:pt x="3918" y="1512"/>
                  </a:lnTo>
                  <a:lnTo>
                    <a:pt x="3906" y="114"/>
                  </a:lnTo>
                  <a:lnTo>
                    <a:pt x="3864" y="48"/>
                  </a:lnTo>
                  <a:lnTo>
                    <a:pt x="3798" y="12"/>
                  </a:lnTo>
                  <a:lnTo>
                    <a:pt x="564" y="0"/>
                  </a:lnTo>
                  <a:lnTo>
                    <a:pt x="456" y="42"/>
                  </a:lnTo>
                  <a:lnTo>
                    <a:pt x="408" y="114"/>
                  </a:lnTo>
                  <a:lnTo>
                    <a:pt x="402" y="1500"/>
                  </a:lnTo>
                  <a:close/>
                </a:path>
              </a:pathLst>
            </a:custGeom>
            <a:noFill/>
            <a:ln w="9525" cap="flat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68" name="Line 366"/>
            <p:cNvSpPr>
              <a:spLocks noChangeShapeType="1"/>
            </p:cNvSpPr>
            <p:nvPr/>
          </p:nvSpPr>
          <p:spPr bwMode="auto">
            <a:xfrm>
              <a:off x="1122" y="2448"/>
              <a:ext cx="35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69" name="Line 367"/>
            <p:cNvSpPr>
              <a:spLocks noChangeShapeType="1"/>
            </p:cNvSpPr>
            <p:nvPr/>
          </p:nvSpPr>
          <p:spPr bwMode="auto">
            <a:xfrm rot="5400000">
              <a:off x="486" y="3084"/>
              <a:ext cx="12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70" name="Line 368"/>
            <p:cNvSpPr>
              <a:spLocks noChangeShapeType="1"/>
            </p:cNvSpPr>
            <p:nvPr/>
          </p:nvSpPr>
          <p:spPr bwMode="auto">
            <a:xfrm rot="5400000">
              <a:off x="4008" y="3084"/>
              <a:ext cx="12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Arial" charset="0"/>
                <a:ea typeface="Arial" charset="0"/>
                <a:cs typeface="Arial" charset="0"/>
              </a:endParaRPr>
            </a:p>
          </p:txBody>
        </p:sp>
        <p:grpSp>
          <p:nvGrpSpPr>
            <p:cNvPr id="71" name="Group 372"/>
            <p:cNvGrpSpPr>
              <a:grpSpLocks/>
            </p:cNvGrpSpPr>
            <p:nvPr/>
          </p:nvGrpSpPr>
          <p:grpSpPr bwMode="auto">
            <a:xfrm>
              <a:off x="1284" y="2598"/>
              <a:ext cx="1974" cy="480"/>
              <a:chOff x="1284" y="2598"/>
              <a:chExt cx="1974" cy="480"/>
            </a:xfrm>
          </p:grpSpPr>
          <p:sp>
            <p:nvSpPr>
              <p:cNvPr id="78" name="Rectangle 369"/>
              <p:cNvSpPr>
                <a:spLocks noChangeArrowheads="1"/>
              </p:cNvSpPr>
              <p:nvPr/>
            </p:nvSpPr>
            <p:spPr bwMode="auto">
              <a:xfrm>
                <a:off x="1518" y="2598"/>
                <a:ext cx="1500" cy="480"/>
              </a:xfrm>
              <a:prstGeom prst="rect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prstDash val="sysDot"/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Arial" charset="0"/>
                  <a:ea typeface="Arial" charset="0"/>
                  <a:cs typeface="Arial" charset="0"/>
                </a:endParaRPr>
              </a:p>
            </p:txBody>
          </p:sp>
          <p:sp>
            <p:nvSpPr>
              <p:cNvPr id="79" name="Oval 370"/>
              <p:cNvSpPr>
                <a:spLocks noChangeArrowheads="1"/>
              </p:cNvSpPr>
              <p:nvPr/>
            </p:nvSpPr>
            <p:spPr bwMode="auto">
              <a:xfrm>
                <a:off x="1284" y="2598"/>
                <a:ext cx="480" cy="480"/>
              </a:xfrm>
              <a:prstGeom prst="ellipse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Arial" charset="0"/>
                  <a:ea typeface="Arial" charset="0"/>
                  <a:cs typeface="Arial" charset="0"/>
                </a:endParaRPr>
              </a:p>
            </p:txBody>
          </p:sp>
          <p:sp>
            <p:nvSpPr>
              <p:cNvPr id="80" name="Oval 371"/>
              <p:cNvSpPr>
                <a:spLocks noChangeArrowheads="1"/>
              </p:cNvSpPr>
              <p:nvPr/>
            </p:nvSpPr>
            <p:spPr bwMode="auto">
              <a:xfrm>
                <a:off x="2778" y="2598"/>
                <a:ext cx="480" cy="480"/>
              </a:xfrm>
              <a:prstGeom prst="ellipse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  <p:sp>
          <p:nvSpPr>
            <p:cNvPr id="74" name="Freeform 373"/>
            <p:cNvSpPr>
              <a:spLocks/>
            </p:cNvSpPr>
            <p:nvPr/>
          </p:nvSpPr>
          <p:spPr bwMode="auto">
            <a:xfrm>
              <a:off x="3552" y="2466"/>
              <a:ext cx="1092" cy="294"/>
            </a:xfrm>
            <a:custGeom>
              <a:avLst/>
              <a:gdLst>
                <a:gd name="T0" fmla="*/ 1086 w 1092"/>
                <a:gd name="T1" fmla="*/ 0 h 294"/>
                <a:gd name="T2" fmla="*/ 1092 w 1092"/>
                <a:gd name="T3" fmla="*/ 294 h 294"/>
                <a:gd name="T4" fmla="*/ 252 w 1092"/>
                <a:gd name="T5" fmla="*/ 288 h 294"/>
                <a:gd name="T6" fmla="*/ 138 w 1092"/>
                <a:gd name="T7" fmla="*/ 264 h 294"/>
                <a:gd name="T8" fmla="*/ 42 w 1092"/>
                <a:gd name="T9" fmla="*/ 186 h 294"/>
                <a:gd name="T10" fmla="*/ 0 w 1092"/>
                <a:gd name="T11" fmla="*/ 108 h 294"/>
                <a:gd name="T12" fmla="*/ 0 w 1092"/>
                <a:gd name="T13" fmla="*/ 0 h 294"/>
                <a:gd name="T14" fmla="*/ 1086 w 1092"/>
                <a:gd name="T15" fmla="*/ 0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92" h="294">
                  <a:moveTo>
                    <a:pt x="1086" y="0"/>
                  </a:moveTo>
                  <a:lnTo>
                    <a:pt x="1092" y="294"/>
                  </a:lnTo>
                  <a:lnTo>
                    <a:pt x="252" y="288"/>
                  </a:lnTo>
                  <a:lnTo>
                    <a:pt x="138" y="264"/>
                  </a:lnTo>
                  <a:lnTo>
                    <a:pt x="42" y="186"/>
                  </a:lnTo>
                  <a:lnTo>
                    <a:pt x="0" y="108"/>
                  </a:lnTo>
                  <a:lnTo>
                    <a:pt x="0" y="0"/>
                  </a:lnTo>
                  <a:lnTo>
                    <a:pt x="1086" y="0"/>
                  </a:lnTo>
                  <a:close/>
                </a:path>
              </a:pathLst>
            </a:custGeom>
            <a:solidFill>
              <a:schemeClr val="folHlink"/>
            </a:solidFill>
            <a:ln w="9525" cap="flat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Arial" charset="0"/>
                <a:ea typeface="Arial" charset="0"/>
                <a:cs typeface="Arial" charset="0"/>
              </a:endParaRPr>
            </a:p>
          </p:txBody>
        </p:sp>
      </p:grpSp>
      <p:sp>
        <p:nvSpPr>
          <p:cNvPr id="81" name="Text Box 375"/>
          <p:cNvSpPr txBox="1">
            <a:spLocks noChangeArrowheads="1"/>
          </p:cNvSpPr>
          <p:nvPr/>
        </p:nvSpPr>
        <p:spPr bwMode="auto">
          <a:xfrm rot="16200000">
            <a:off x="3326543" y="7225116"/>
            <a:ext cx="473206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800">
                <a:latin typeface="Arial" charset="0"/>
                <a:ea typeface="Arial" charset="0"/>
                <a:cs typeface="Arial" charset="0"/>
              </a:rPr>
              <a:t>#1464</a:t>
            </a:r>
          </a:p>
        </p:txBody>
      </p:sp>
    </p:spTree>
    <p:extLst>
      <p:ext uri="{BB962C8B-B14F-4D97-AF65-F5344CB8AC3E}">
        <p14:creationId xmlns:p14="http://schemas.microsoft.com/office/powerpoint/2010/main" val="12736749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1674</TotalTime>
  <Words>44</Words>
  <Application>Microsoft Macintosh PowerPoint</Application>
  <PresentationFormat>Custom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Arial</vt:lpstr>
      <vt:lpstr>Office Theme</vt:lpstr>
      <vt:lpstr>PowerPoint Presentation</vt:lpstr>
    </vt:vector>
  </TitlesOfParts>
  <Company>E. Greene of NC,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 Firestone</dc:creator>
  <cp:lastModifiedBy>Jed Firestone</cp:lastModifiedBy>
  <cp:revision>19</cp:revision>
  <cp:lastPrinted>2015-09-22T12:56:58Z</cp:lastPrinted>
  <dcterms:created xsi:type="dcterms:W3CDTF">2012-04-10T14:01:50Z</dcterms:created>
  <dcterms:modified xsi:type="dcterms:W3CDTF">2015-09-22T13:00:40Z</dcterms:modified>
</cp:coreProperties>
</file>