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304" y="-80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70" name="Group 69"/>
          <p:cNvGrpSpPr/>
          <p:nvPr/>
        </p:nvGrpSpPr>
        <p:grpSpPr>
          <a:xfrm>
            <a:off x="1322388" y="1092200"/>
            <a:ext cx="3538537" cy="3757613"/>
            <a:chOff x="9767888" y="2714625"/>
            <a:chExt cx="3538537" cy="3757613"/>
          </a:xfrm>
        </p:grpSpPr>
        <p:grpSp>
          <p:nvGrpSpPr>
            <p:cNvPr id="71" name="Group 278"/>
            <p:cNvGrpSpPr>
              <a:grpSpLocks/>
            </p:cNvGrpSpPr>
            <p:nvPr/>
          </p:nvGrpSpPr>
          <p:grpSpPr bwMode="auto">
            <a:xfrm>
              <a:off x="12580938" y="6007100"/>
              <a:ext cx="358775" cy="358775"/>
              <a:chOff x="6336" y="3858"/>
              <a:chExt cx="226" cy="226"/>
            </a:xfrm>
          </p:grpSpPr>
          <p:sp>
            <p:nvSpPr>
              <p:cNvPr id="82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" name="Group 281"/>
            <p:cNvGrpSpPr>
              <a:grpSpLocks/>
            </p:cNvGrpSpPr>
            <p:nvPr/>
          </p:nvGrpSpPr>
          <p:grpSpPr bwMode="auto">
            <a:xfrm>
              <a:off x="10201275" y="2714625"/>
              <a:ext cx="358775" cy="358775"/>
              <a:chOff x="6336" y="3858"/>
              <a:chExt cx="226" cy="226"/>
            </a:xfrm>
          </p:grpSpPr>
          <p:sp>
            <p:nvSpPr>
              <p:cNvPr id="80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3" name="Text Box 329"/>
            <p:cNvSpPr txBox="1">
              <a:spLocks noChangeArrowheads="1"/>
            </p:cNvSpPr>
            <p:nvPr/>
          </p:nvSpPr>
          <p:spPr bwMode="auto">
            <a:xfrm>
              <a:off x="9767888" y="5673725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1300</a:t>
              </a:r>
            </a:p>
          </p:txBody>
        </p:sp>
        <p:sp>
          <p:nvSpPr>
            <p:cNvPr id="74" name="Text Box 330"/>
            <p:cNvSpPr txBox="1">
              <a:spLocks noChangeArrowheads="1"/>
            </p:cNvSpPr>
            <p:nvPr/>
          </p:nvSpPr>
          <p:spPr bwMode="auto">
            <a:xfrm>
              <a:off x="12611100" y="2781300"/>
              <a:ext cx="695325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800"/>
                <a:t># 1300</a:t>
              </a:r>
            </a:p>
          </p:txBody>
        </p:sp>
        <p:sp>
          <p:nvSpPr>
            <p:cNvPr id="75" name="Rectangle 367"/>
            <p:cNvSpPr>
              <a:spLocks noChangeArrowheads="1"/>
            </p:cNvSpPr>
            <p:nvPr/>
          </p:nvSpPr>
          <p:spPr bwMode="auto">
            <a:xfrm rot="10800000">
              <a:off x="10677525" y="6113463"/>
              <a:ext cx="180975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endParaRPr lang="en-US" sz="600">
                <a:latin typeface="Arial" charset="0"/>
              </a:endParaRP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KT-3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Key Wallet</a:t>
              </a:r>
            </a:p>
          </p:txBody>
        </p:sp>
        <p:sp>
          <p:nvSpPr>
            <p:cNvPr id="76" name="Rectangle 372"/>
            <p:cNvSpPr>
              <a:spLocks noChangeArrowheads="1"/>
            </p:cNvSpPr>
            <p:nvPr/>
          </p:nvSpPr>
          <p:spPr bwMode="auto">
            <a:xfrm>
              <a:off x="10942653" y="3384550"/>
              <a:ext cx="1292195" cy="1270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200" b="1" dirty="0">
                  <a:latin typeface="Arial" charset="0"/>
                </a:rPr>
                <a:t>KEEP</a:t>
              </a:r>
              <a:endParaRPr lang="en-US" sz="900" b="1" dirty="0">
                <a:latin typeface="Arial" charset="0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600" b="1" dirty="0">
                  <a:latin typeface="Times New Roman"/>
                  <a:cs typeface="Times New Roman"/>
                </a:rPr>
                <a:t>ONE</a:t>
              </a:r>
              <a:endParaRPr lang="en-US" sz="1400" b="1" dirty="0">
                <a:latin typeface="Times New Roman"/>
                <a:cs typeface="Times New Roman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900" b="1" dirty="0">
                  <a:latin typeface="Arial" charset="0"/>
                </a:rPr>
                <a:t>SAFE DEPOSIT BOX</a:t>
              </a: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600" b="1" dirty="0">
                  <a:latin typeface="Times New Roman"/>
                  <a:cs typeface="Times New Roman"/>
                </a:rPr>
                <a:t>KEY</a:t>
              </a:r>
              <a:endParaRPr lang="en-US" sz="1400" b="1" dirty="0">
                <a:latin typeface="Times New Roman"/>
                <a:cs typeface="Times New Roman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900" b="1" dirty="0">
                  <a:latin typeface="Arial" charset="0"/>
                </a:rPr>
                <a:t>IN THIS ENVELOPE</a:t>
              </a:r>
            </a:p>
          </p:txBody>
        </p:sp>
        <p:grpSp>
          <p:nvGrpSpPr>
            <p:cNvPr id="77" name="Group 373"/>
            <p:cNvGrpSpPr>
              <a:grpSpLocks/>
            </p:cNvGrpSpPr>
            <p:nvPr/>
          </p:nvGrpSpPr>
          <p:grpSpPr bwMode="auto">
            <a:xfrm>
              <a:off x="11231563" y="4716463"/>
              <a:ext cx="711200" cy="133350"/>
              <a:chOff x="1185" y="1640"/>
              <a:chExt cx="448" cy="84"/>
            </a:xfrm>
          </p:grpSpPr>
          <p:sp>
            <p:nvSpPr>
              <p:cNvPr id="78" name="AutoShape 374"/>
              <p:cNvSpPr>
                <a:spLocks noChangeArrowheads="1"/>
              </p:cNvSpPr>
              <p:nvPr/>
            </p:nvSpPr>
            <p:spPr bwMode="auto">
              <a:xfrm>
                <a:off x="1185" y="1640"/>
                <a:ext cx="84" cy="84"/>
              </a:xfrm>
              <a:prstGeom prst="star5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AutoShape 375"/>
              <p:cNvSpPr>
                <a:spLocks noChangeArrowheads="1"/>
              </p:cNvSpPr>
              <p:nvPr/>
            </p:nvSpPr>
            <p:spPr bwMode="auto">
              <a:xfrm>
                <a:off x="1549" y="1640"/>
                <a:ext cx="84" cy="84"/>
              </a:xfrm>
              <a:prstGeom prst="star5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51" name="Group 150"/>
          <p:cNvGrpSpPr/>
          <p:nvPr/>
        </p:nvGrpSpPr>
        <p:grpSpPr>
          <a:xfrm>
            <a:off x="6567488" y="1092200"/>
            <a:ext cx="3538537" cy="3757613"/>
            <a:chOff x="9767888" y="2714625"/>
            <a:chExt cx="3538537" cy="3757613"/>
          </a:xfrm>
        </p:grpSpPr>
        <p:grpSp>
          <p:nvGrpSpPr>
            <p:cNvPr id="152" name="Group 278"/>
            <p:cNvGrpSpPr>
              <a:grpSpLocks/>
            </p:cNvGrpSpPr>
            <p:nvPr/>
          </p:nvGrpSpPr>
          <p:grpSpPr bwMode="auto">
            <a:xfrm>
              <a:off x="12580938" y="6007100"/>
              <a:ext cx="358775" cy="358775"/>
              <a:chOff x="6336" y="3858"/>
              <a:chExt cx="226" cy="226"/>
            </a:xfrm>
          </p:grpSpPr>
          <p:sp>
            <p:nvSpPr>
              <p:cNvPr id="163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3" name="Group 281"/>
            <p:cNvGrpSpPr>
              <a:grpSpLocks/>
            </p:cNvGrpSpPr>
            <p:nvPr/>
          </p:nvGrpSpPr>
          <p:grpSpPr bwMode="auto">
            <a:xfrm>
              <a:off x="10201275" y="2714625"/>
              <a:ext cx="358775" cy="358775"/>
              <a:chOff x="6336" y="3858"/>
              <a:chExt cx="226" cy="226"/>
            </a:xfrm>
          </p:grpSpPr>
          <p:sp>
            <p:nvSpPr>
              <p:cNvPr id="161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" name="Text Box 329"/>
            <p:cNvSpPr txBox="1">
              <a:spLocks noChangeArrowheads="1"/>
            </p:cNvSpPr>
            <p:nvPr/>
          </p:nvSpPr>
          <p:spPr bwMode="auto">
            <a:xfrm>
              <a:off x="9767888" y="5673725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1300</a:t>
              </a:r>
            </a:p>
          </p:txBody>
        </p:sp>
        <p:sp>
          <p:nvSpPr>
            <p:cNvPr id="155" name="Text Box 330"/>
            <p:cNvSpPr txBox="1">
              <a:spLocks noChangeArrowheads="1"/>
            </p:cNvSpPr>
            <p:nvPr/>
          </p:nvSpPr>
          <p:spPr bwMode="auto">
            <a:xfrm>
              <a:off x="12611100" y="2781300"/>
              <a:ext cx="695325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800"/>
                <a:t># 1300</a:t>
              </a:r>
            </a:p>
          </p:txBody>
        </p:sp>
        <p:sp>
          <p:nvSpPr>
            <p:cNvPr id="156" name="Rectangle 367"/>
            <p:cNvSpPr>
              <a:spLocks noChangeArrowheads="1"/>
            </p:cNvSpPr>
            <p:nvPr/>
          </p:nvSpPr>
          <p:spPr bwMode="auto">
            <a:xfrm rot="10800000">
              <a:off x="10677525" y="6113463"/>
              <a:ext cx="180975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endParaRPr lang="en-US" sz="600">
                <a:latin typeface="Arial" charset="0"/>
              </a:endParaRP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KT-3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Key Wallet</a:t>
              </a:r>
            </a:p>
          </p:txBody>
        </p:sp>
        <p:sp>
          <p:nvSpPr>
            <p:cNvPr id="157" name="Rectangle 372"/>
            <p:cNvSpPr>
              <a:spLocks noChangeArrowheads="1"/>
            </p:cNvSpPr>
            <p:nvPr/>
          </p:nvSpPr>
          <p:spPr bwMode="auto">
            <a:xfrm>
              <a:off x="10942653" y="3384550"/>
              <a:ext cx="1292195" cy="1270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200" b="1" dirty="0">
                  <a:latin typeface="Arial" charset="0"/>
                </a:rPr>
                <a:t>KEEP</a:t>
              </a:r>
              <a:endParaRPr lang="en-US" sz="900" b="1" dirty="0">
                <a:latin typeface="Arial" charset="0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600" b="1" dirty="0">
                  <a:latin typeface="Times New Roman"/>
                  <a:cs typeface="Times New Roman"/>
                </a:rPr>
                <a:t>ONE</a:t>
              </a:r>
              <a:endParaRPr lang="en-US" sz="1400" b="1" dirty="0">
                <a:latin typeface="Times New Roman"/>
                <a:cs typeface="Times New Roman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900" b="1" dirty="0">
                  <a:latin typeface="Arial" charset="0"/>
                </a:rPr>
                <a:t>SAFE DEPOSIT BOX</a:t>
              </a: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600" b="1" dirty="0">
                  <a:latin typeface="Times New Roman"/>
                  <a:cs typeface="Times New Roman"/>
                </a:rPr>
                <a:t>KEY</a:t>
              </a:r>
              <a:endParaRPr lang="en-US" sz="1400" b="1" dirty="0">
                <a:latin typeface="Times New Roman"/>
                <a:cs typeface="Times New Roman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900" b="1" dirty="0">
                  <a:latin typeface="Arial" charset="0"/>
                </a:rPr>
                <a:t>IN THIS ENVELOPE</a:t>
              </a:r>
            </a:p>
          </p:txBody>
        </p:sp>
        <p:grpSp>
          <p:nvGrpSpPr>
            <p:cNvPr id="158" name="Group 373"/>
            <p:cNvGrpSpPr>
              <a:grpSpLocks/>
            </p:cNvGrpSpPr>
            <p:nvPr/>
          </p:nvGrpSpPr>
          <p:grpSpPr bwMode="auto">
            <a:xfrm>
              <a:off x="11231563" y="4716463"/>
              <a:ext cx="711200" cy="133350"/>
              <a:chOff x="1185" y="1640"/>
              <a:chExt cx="448" cy="84"/>
            </a:xfrm>
          </p:grpSpPr>
          <p:sp>
            <p:nvSpPr>
              <p:cNvPr id="159" name="AutoShape 374"/>
              <p:cNvSpPr>
                <a:spLocks noChangeArrowheads="1"/>
              </p:cNvSpPr>
              <p:nvPr/>
            </p:nvSpPr>
            <p:spPr bwMode="auto">
              <a:xfrm>
                <a:off x="1185" y="1640"/>
                <a:ext cx="84" cy="84"/>
              </a:xfrm>
              <a:prstGeom prst="star5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" name="AutoShape 375"/>
              <p:cNvSpPr>
                <a:spLocks noChangeArrowheads="1"/>
              </p:cNvSpPr>
              <p:nvPr/>
            </p:nvSpPr>
            <p:spPr bwMode="auto">
              <a:xfrm>
                <a:off x="1549" y="1640"/>
                <a:ext cx="84" cy="84"/>
              </a:xfrm>
              <a:prstGeom prst="star5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1319213" y="6242501"/>
            <a:ext cx="8783637" cy="3757613"/>
            <a:chOff x="1474788" y="1244600"/>
            <a:chExt cx="8783637" cy="3757613"/>
          </a:xfrm>
        </p:grpSpPr>
        <p:grpSp>
          <p:nvGrpSpPr>
            <p:cNvPr id="176" name="Group 175"/>
            <p:cNvGrpSpPr/>
            <p:nvPr/>
          </p:nvGrpSpPr>
          <p:grpSpPr>
            <a:xfrm>
              <a:off x="1474788" y="1244600"/>
              <a:ext cx="3538537" cy="3757613"/>
              <a:chOff x="9767888" y="2714625"/>
              <a:chExt cx="3538537" cy="3757613"/>
            </a:xfrm>
          </p:grpSpPr>
          <p:grpSp>
            <p:nvGrpSpPr>
              <p:cNvPr id="177" name="Group 278"/>
              <p:cNvGrpSpPr>
                <a:grpSpLocks/>
              </p:cNvGrpSpPr>
              <p:nvPr/>
            </p:nvGrpSpPr>
            <p:grpSpPr bwMode="auto">
              <a:xfrm>
                <a:off x="12580938" y="6007100"/>
                <a:ext cx="358775" cy="358775"/>
                <a:chOff x="6336" y="3858"/>
                <a:chExt cx="226" cy="226"/>
              </a:xfrm>
            </p:grpSpPr>
            <p:sp>
              <p:nvSpPr>
                <p:cNvPr id="188" name="Oval 279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9" name="AutoShape 280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8" name="Group 281"/>
              <p:cNvGrpSpPr>
                <a:grpSpLocks/>
              </p:cNvGrpSpPr>
              <p:nvPr/>
            </p:nvGrpSpPr>
            <p:grpSpPr bwMode="auto">
              <a:xfrm>
                <a:off x="10201275" y="2714625"/>
                <a:ext cx="358775" cy="358775"/>
                <a:chOff x="6336" y="3858"/>
                <a:chExt cx="226" cy="226"/>
              </a:xfrm>
            </p:grpSpPr>
            <p:sp>
              <p:nvSpPr>
                <p:cNvPr id="186" name="Oval 282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7" name="AutoShape 283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9" name="Text Box 329"/>
              <p:cNvSpPr txBox="1">
                <a:spLocks noChangeArrowheads="1"/>
              </p:cNvSpPr>
              <p:nvPr/>
            </p:nvSpPr>
            <p:spPr bwMode="auto">
              <a:xfrm>
                <a:off x="9767888" y="5673725"/>
                <a:ext cx="463550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800"/>
                  <a:t># 1300</a:t>
                </a:r>
              </a:p>
            </p:txBody>
          </p:sp>
          <p:sp>
            <p:nvSpPr>
              <p:cNvPr id="180" name="Text Box 330"/>
              <p:cNvSpPr txBox="1">
                <a:spLocks noChangeArrowheads="1"/>
              </p:cNvSpPr>
              <p:nvPr/>
            </p:nvSpPr>
            <p:spPr bwMode="auto">
              <a:xfrm>
                <a:off x="12611100" y="2781300"/>
                <a:ext cx="69532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800"/>
                  <a:t># 1300</a:t>
                </a:r>
              </a:p>
            </p:txBody>
          </p:sp>
          <p:sp>
            <p:nvSpPr>
              <p:cNvPr id="181" name="Rectangle 367"/>
              <p:cNvSpPr>
                <a:spLocks noChangeArrowheads="1"/>
              </p:cNvSpPr>
              <p:nvPr/>
            </p:nvSpPr>
            <p:spPr bwMode="auto">
              <a:xfrm rot="10800000">
                <a:off x="10677525" y="6113463"/>
                <a:ext cx="1809750" cy="358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/>
                <a:endParaRPr lang="en-US" sz="600">
                  <a:latin typeface="Arial" charset="0"/>
                </a:endParaRPr>
              </a:p>
              <a:p>
                <a:pPr algn="ctr" defTabSz="804863" eaLnBrk="0" hangingPunct="0"/>
                <a:r>
                  <a:rPr lang="en-US" sz="600">
                    <a:latin typeface="Arial" charset="0"/>
                  </a:rPr>
                  <a:t>Form KT-3</a:t>
                </a:r>
              </a:p>
              <a:p>
                <a:pPr algn="ctr" defTabSz="804863" eaLnBrk="0" hangingPunct="0"/>
                <a:r>
                  <a:rPr lang="en-US" sz="600">
                    <a:latin typeface="Arial" charset="0"/>
                  </a:rPr>
                  <a:t>Key Wallet</a:t>
                </a:r>
              </a:p>
            </p:txBody>
          </p:sp>
          <p:sp>
            <p:nvSpPr>
              <p:cNvPr id="182" name="Rectangle 372"/>
              <p:cNvSpPr>
                <a:spLocks noChangeArrowheads="1"/>
              </p:cNvSpPr>
              <p:nvPr/>
            </p:nvSpPr>
            <p:spPr bwMode="auto">
              <a:xfrm>
                <a:off x="10942653" y="3384550"/>
                <a:ext cx="1292195" cy="1270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>
                  <a:lnSpc>
                    <a:spcPct val="125000"/>
                  </a:lnSpc>
                </a:pPr>
                <a:r>
                  <a:rPr lang="en-US" sz="1200" b="1" dirty="0">
                    <a:latin typeface="Arial" charset="0"/>
                  </a:rPr>
                  <a:t>KEEP</a:t>
                </a:r>
                <a:endParaRPr lang="en-US" sz="900" b="1" dirty="0">
                  <a:latin typeface="Arial" charset="0"/>
                </a:endParaRPr>
              </a:p>
              <a:p>
                <a:pPr algn="ctr" defTabSz="804863" eaLnBrk="0" hangingPunct="0">
                  <a:lnSpc>
                    <a:spcPct val="125000"/>
                  </a:lnSpc>
                </a:pPr>
                <a:r>
                  <a:rPr lang="en-US" sz="1600" b="1" dirty="0">
                    <a:latin typeface="Times New Roman"/>
                    <a:cs typeface="Times New Roman"/>
                  </a:rPr>
                  <a:t>ONE</a:t>
                </a:r>
                <a:endParaRPr lang="en-US" sz="1400" b="1" dirty="0">
                  <a:latin typeface="Times New Roman"/>
                  <a:cs typeface="Times New Roman"/>
                </a:endParaRPr>
              </a:p>
              <a:p>
                <a:pPr algn="ctr" defTabSz="804863" eaLnBrk="0" hangingPunct="0">
                  <a:lnSpc>
                    <a:spcPct val="125000"/>
                  </a:lnSpc>
                </a:pPr>
                <a:r>
                  <a:rPr lang="en-US" sz="900" b="1" dirty="0">
                    <a:latin typeface="Arial" charset="0"/>
                  </a:rPr>
                  <a:t>SAFE DEPOSIT BOX</a:t>
                </a:r>
              </a:p>
              <a:p>
                <a:pPr algn="ctr" defTabSz="804863" eaLnBrk="0" hangingPunct="0">
                  <a:lnSpc>
                    <a:spcPct val="125000"/>
                  </a:lnSpc>
                </a:pPr>
                <a:r>
                  <a:rPr lang="en-US" sz="1600" b="1" dirty="0">
                    <a:latin typeface="Times New Roman"/>
                    <a:cs typeface="Times New Roman"/>
                  </a:rPr>
                  <a:t>KEY</a:t>
                </a:r>
                <a:endParaRPr lang="en-US" sz="1400" b="1" dirty="0">
                  <a:latin typeface="Times New Roman"/>
                  <a:cs typeface="Times New Roman"/>
                </a:endParaRPr>
              </a:p>
              <a:p>
                <a:pPr algn="ctr" defTabSz="804863" eaLnBrk="0" hangingPunct="0">
                  <a:lnSpc>
                    <a:spcPct val="125000"/>
                  </a:lnSpc>
                </a:pPr>
                <a:r>
                  <a:rPr lang="en-US" sz="900" b="1" dirty="0">
                    <a:latin typeface="Arial" charset="0"/>
                  </a:rPr>
                  <a:t>IN THIS ENVELOPE</a:t>
                </a:r>
              </a:p>
            </p:txBody>
          </p:sp>
          <p:grpSp>
            <p:nvGrpSpPr>
              <p:cNvPr id="183" name="Group 373"/>
              <p:cNvGrpSpPr>
                <a:grpSpLocks/>
              </p:cNvGrpSpPr>
              <p:nvPr/>
            </p:nvGrpSpPr>
            <p:grpSpPr bwMode="auto">
              <a:xfrm>
                <a:off x="11231563" y="4716463"/>
                <a:ext cx="711200" cy="133350"/>
                <a:chOff x="1185" y="1640"/>
                <a:chExt cx="448" cy="84"/>
              </a:xfrm>
            </p:grpSpPr>
            <p:sp>
              <p:nvSpPr>
                <p:cNvPr id="184" name="AutoShape 374"/>
                <p:cNvSpPr>
                  <a:spLocks noChangeArrowheads="1"/>
                </p:cNvSpPr>
                <p:nvPr/>
              </p:nvSpPr>
              <p:spPr bwMode="auto">
                <a:xfrm>
                  <a:off x="1185" y="1640"/>
                  <a:ext cx="84" cy="84"/>
                </a:xfrm>
                <a:prstGeom prst="star5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" name="AutoShape 375"/>
                <p:cNvSpPr>
                  <a:spLocks noChangeArrowheads="1"/>
                </p:cNvSpPr>
                <p:nvPr/>
              </p:nvSpPr>
              <p:spPr bwMode="auto">
                <a:xfrm>
                  <a:off x="1549" y="1640"/>
                  <a:ext cx="84" cy="84"/>
                </a:xfrm>
                <a:prstGeom prst="star5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90" name="Group 189"/>
            <p:cNvGrpSpPr/>
            <p:nvPr/>
          </p:nvGrpSpPr>
          <p:grpSpPr>
            <a:xfrm>
              <a:off x="6719888" y="1244600"/>
              <a:ext cx="3538537" cy="3757613"/>
              <a:chOff x="9767888" y="2714625"/>
              <a:chExt cx="3538537" cy="3757613"/>
            </a:xfrm>
          </p:grpSpPr>
          <p:grpSp>
            <p:nvGrpSpPr>
              <p:cNvPr id="191" name="Group 278"/>
              <p:cNvGrpSpPr>
                <a:grpSpLocks/>
              </p:cNvGrpSpPr>
              <p:nvPr/>
            </p:nvGrpSpPr>
            <p:grpSpPr bwMode="auto">
              <a:xfrm>
                <a:off x="12580938" y="6007100"/>
                <a:ext cx="358775" cy="358775"/>
                <a:chOff x="6336" y="3858"/>
                <a:chExt cx="226" cy="226"/>
              </a:xfrm>
            </p:grpSpPr>
            <p:sp>
              <p:nvSpPr>
                <p:cNvPr id="202" name="Oval 279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" name="AutoShape 280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2" name="Group 281"/>
              <p:cNvGrpSpPr>
                <a:grpSpLocks/>
              </p:cNvGrpSpPr>
              <p:nvPr/>
            </p:nvGrpSpPr>
            <p:grpSpPr bwMode="auto">
              <a:xfrm>
                <a:off x="10201275" y="2714625"/>
                <a:ext cx="358775" cy="358775"/>
                <a:chOff x="6336" y="3858"/>
                <a:chExt cx="226" cy="226"/>
              </a:xfrm>
            </p:grpSpPr>
            <p:sp>
              <p:nvSpPr>
                <p:cNvPr id="200" name="Oval 282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1" name="AutoShape 283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93" name="Text Box 329"/>
              <p:cNvSpPr txBox="1">
                <a:spLocks noChangeArrowheads="1"/>
              </p:cNvSpPr>
              <p:nvPr/>
            </p:nvSpPr>
            <p:spPr bwMode="auto">
              <a:xfrm>
                <a:off x="9767888" y="5673725"/>
                <a:ext cx="463550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800"/>
                  <a:t># 1300</a:t>
                </a:r>
              </a:p>
            </p:txBody>
          </p:sp>
          <p:sp>
            <p:nvSpPr>
              <p:cNvPr id="194" name="Text Box 330"/>
              <p:cNvSpPr txBox="1">
                <a:spLocks noChangeArrowheads="1"/>
              </p:cNvSpPr>
              <p:nvPr/>
            </p:nvSpPr>
            <p:spPr bwMode="auto">
              <a:xfrm>
                <a:off x="12611100" y="2781300"/>
                <a:ext cx="69532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800"/>
                  <a:t># 1300</a:t>
                </a:r>
              </a:p>
            </p:txBody>
          </p:sp>
          <p:sp>
            <p:nvSpPr>
              <p:cNvPr id="195" name="Rectangle 367"/>
              <p:cNvSpPr>
                <a:spLocks noChangeArrowheads="1"/>
              </p:cNvSpPr>
              <p:nvPr/>
            </p:nvSpPr>
            <p:spPr bwMode="auto">
              <a:xfrm rot="10800000">
                <a:off x="10677525" y="6113463"/>
                <a:ext cx="1809750" cy="358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/>
                <a:endParaRPr lang="en-US" sz="600">
                  <a:latin typeface="Arial" charset="0"/>
                </a:endParaRPr>
              </a:p>
              <a:p>
                <a:pPr algn="ctr" defTabSz="804863" eaLnBrk="0" hangingPunct="0"/>
                <a:r>
                  <a:rPr lang="en-US" sz="600">
                    <a:latin typeface="Arial" charset="0"/>
                  </a:rPr>
                  <a:t>Form KT-3</a:t>
                </a:r>
              </a:p>
              <a:p>
                <a:pPr algn="ctr" defTabSz="804863" eaLnBrk="0" hangingPunct="0"/>
                <a:r>
                  <a:rPr lang="en-US" sz="600">
                    <a:latin typeface="Arial" charset="0"/>
                  </a:rPr>
                  <a:t>Key Wallet</a:t>
                </a:r>
              </a:p>
            </p:txBody>
          </p:sp>
          <p:sp>
            <p:nvSpPr>
              <p:cNvPr id="196" name="Rectangle 372"/>
              <p:cNvSpPr>
                <a:spLocks noChangeArrowheads="1"/>
              </p:cNvSpPr>
              <p:nvPr/>
            </p:nvSpPr>
            <p:spPr bwMode="auto">
              <a:xfrm>
                <a:off x="10942653" y="3384550"/>
                <a:ext cx="1292195" cy="1270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>
                  <a:lnSpc>
                    <a:spcPct val="125000"/>
                  </a:lnSpc>
                </a:pPr>
                <a:r>
                  <a:rPr lang="en-US" sz="1200" b="1" dirty="0">
                    <a:latin typeface="Arial" charset="0"/>
                  </a:rPr>
                  <a:t>KEEP</a:t>
                </a:r>
                <a:endParaRPr lang="en-US" sz="900" b="1" dirty="0">
                  <a:latin typeface="Arial" charset="0"/>
                </a:endParaRPr>
              </a:p>
              <a:p>
                <a:pPr algn="ctr" defTabSz="804863" eaLnBrk="0" hangingPunct="0">
                  <a:lnSpc>
                    <a:spcPct val="125000"/>
                  </a:lnSpc>
                </a:pPr>
                <a:r>
                  <a:rPr lang="en-US" sz="1600" b="1" dirty="0">
                    <a:latin typeface="Times New Roman"/>
                    <a:cs typeface="Times New Roman"/>
                  </a:rPr>
                  <a:t>ONE</a:t>
                </a:r>
                <a:endParaRPr lang="en-US" sz="1400" b="1" dirty="0">
                  <a:latin typeface="Times New Roman"/>
                  <a:cs typeface="Times New Roman"/>
                </a:endParaRPr>
              </a:p>
              <a:p>
                <a:pPr algn="ctr" defTabSz="804863" eaLnBrk="0" hangingPunct="0">
                  <a:lnSpc>
                    <a:spcPct val="125000"/>
                  </a:lnSpc>
                </a:pPr>
                <a:r>
                  <a:rPr lang="en-US" sz="900" b="1" dirty="0">
                    <a:latin typeface="Arial" charset="0"/>
                  </a:rPr>
                  <a:t>SAFE DEPOSIT BOX</a:t>
                </a:r>
              </a:p>
              <a:p>
                <a:pPr algn="ctr" defTabSz="804863" eaLnBrk="0" hangingPunct="0">
                  <a:lnSpc>
                    <a:spcPct val="125000"/>
                  </a:lnSpc>
                </a:pPr>
                <a:r>
                  <a:rPr lang="en-US" sz="1600" b="1" dirty="0">
                    <a:latin typeface="Times New Roman"/>
                    <a:cs typeface="Times New Roman"/>
                  </a:rPr>
                  <a:t>KEY</a:t>
                </a:r>
                <a:endParaRPr lang="en-US" sz="1400" b="1" dirty="0">
                  <a:latin typeface="Times New Roman"/>
                  <a:cs typeface="Times New Roman"/>
                </a:endParaRPr>
              </a:p>
              <a:p>
                <a:pPr algn="ctr" defTabSz="804863" eaLnBrk="0" hangingPunct="0">
                  <a:lnSpc>
                    <a:spcPct val="125000"/>
                  </a:lnSpc>
                </a:pPr>
                <a:r>
                  <a:rPr lang="en-US" sz="900" b="1" dirty="0">
                    <a:latin typeface="Arial" charset="0"/>
                  </a:rPr>
                  <a:t>IN THIS ENVELOPE</a:t>
                </a:r>
              </a:p>
            </p:txBody>
          </p:sp>
          <p:grpSp>
            <p:nvGrpSpPr>
              <p:cNvPr id="197" name="Group 373"/>
              <p:cNvGrpSpPr>
                <a:grpSpLocks/>
              </p:cNvGrpSpPr>
              <p:nvPr/>
            </p:nvGrpSpPr>
            <p:grpSpPr bwMode="auto">
              <a:xfrm>
                <a:off x="11231563" y="4716463"/>
                <a:ext cx="711200" cy="133350"/>
                <a:chOff x="1185" y="1640"/>
                <a:chExt cx="448" cy="84"/>
              </a:xfrm>
            </p:grpSpPr>
            <p:sp>
              <p:nvSpPr>
                <p:cNvPr id="198" name="AutoShape 374"/>
                <p:cNvSpPr>
                  <a:spLocks noChangeArrowheads="1"/>
                </p:cNvSpPr>
                <p:nvPr/>
              </p:nvSpPr>
              <p:spPr bwMode="auto">
                <a:xfrm>
                  <a:off x="1185" y="1640"/>
                  <a:ext cx="84" cy="84"/>
                </a:xfrm>
                <a:prstGeom prst="star5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9" name="AutoShape 375"/>
                <p:cNvSpPr>
                  <a:spLocks noChangeArrowheads="1"/>
                </p:cNvSpPr>
                <p:nvPr/>
              </p:nvSpPr>
              <p:spPr bwMode="auto">
                <a:xfrm>
                  <a:off x="1549" y="1640"/>
                  <a:ext cx="84" cy="84"/>
                </a:xfrm>
                <a:prstGeom prst="star5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1702</TotalTime>
  <Words>76</Words>
  <Application>Microsoft Macintosh PowerPoint</Application>
  <PresentationFormat>Custom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43</cp:revision>
  <cp:lastPrinted>2012-12-03T14:13:42Z</cp:lastPrinted>
  <dcterms:created xsi:type="dcterms:W3CDTF">2012-03-21T20:17:12Z</dcterms:created>
  <dcterms:modified xsi:type="dcterms:W3CDTF">2012-12-03T15:02:25Z</dcterms:modified>
</cp:coreProperties>
</file>