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352" y="208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5/28/13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5/28/13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5/28/13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5/28/13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005901" y="1096016"/>
            <a:ext cx="2738438" cy="3651250"/>
            <a:chOff x="1597025" y="950439"/>
            <a:chExt cx="2738438" cy="3651250"/>
          </a:xfrm>
        </p:grpSpPr>
        <p:sp>
          <p:nvSpPr>
            <p:cNvPr id="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751805" y="1096016"/>
            <a:ext cx="2738438" cy="3651250"/>
            <a:chOff x="1597025" y="950439"/>
            <a:chExt cx="2738438" cy="3651250"/>
          </a:xfrm>
        </p:grpSpPr>
        <p:sp>
          <p:nvSpPr>
            <p:cNvPr id="1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751805" y="6244088"/>
            <a:ext cx="2738438" cy="3651250"/>
            <a:chOff x="1597025" y="950439"/>
            <a:chExt cx="2738438" cy="3651250"/>
          </a:xfrm>
        </p:grpSpPr>
        <p:sp>
          <p:nvSpPr>
            <p:cNvPr id="1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7005901" y="6244088"/>
            <a:ext cx="2738438" cy="3651250"/>
            <a:chOff x="1597025" y="950439"/>
            <a:chExt cx="2738438" cy="3651250"/>
          </a:xfrm>
        </p:grpSpPr>
        <p:sp>
          <p:nvSpPr>
            <p:cNvPr id="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5" name="Group 4"/>
          <p:cNvGrpSpPr/>
          <p:nvPr/>
        </p:nvGrpSpPr>
        <p:grpSpPr>
          <a:xfrm>
            <a:off x="6465358" y="1096016"/>
            <a:ext cx="3278188" cy="3651250"/>
            <a:chOff x="9661525" y="2714625"/>
            <a:chExt cx="3278188" cy="3651250"/>
          </a:xfrm>
        </p:grpSpPr>
        <p:grpSp>
          <p:nvGrpSpPr>
            <p:cNvPr id="200" name="Group 278"/>
            <p:cNvGrpSpPr>
              <a:grpSpLocks/>
            </p:cNvGrpSpPr>
            <p:nvPr/>
          </p:nvGrpSpPr>
          <p:grpSpPr bwMode="auto">
            <a:xfrm>
              <a:off x="12580938" y="6007100"/>
              <a:ext cx="358775" cy="358775"/>
              <a:chOff x="6336" y="3858"/>
              <a:chExt cx="226" cy="226"/>
            </a:xfrm>
          </p:grpSpPr>
          <p:sp>
            <p:nvSpPr>
              <p:cNvPr id="201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3" name="Group 281"/>
            <p:cNvGrpSpPr>
              <a:grpSpLocks/>
            </p:cNvGrpSpPr>
            <p:nvPr/>
          </p:nvGrpSpPr>
          <p:grpSpPr bwMode="auto">
            <a:xfrm>
              <a:off x="10201275" y="2714625"/>
              <a:ext cx="358775" cy="358775"/>
              <a:chOff x="6336" y="3858"/>
              <a:chExt cx="226" cy="226"/>
            </a:xfrm>
          </p:grpSpPr>
          <p:sp>
            <p:nvSpPr>
              <p:cNvPr id="204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6" name="Rectangle 319"/>
            <p:cNvSpPr>
              <a:spLocks noChangeArrowheads="1"/>
            </p:cNvSpPr>
            <p:nvPr/>
          </p:nvSpPr>
          <p:spPr bwMode="auto">
            <a:xfrm>
              <a:off x="10807700" y="3365500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207" name="Line 320"/>
            <p:cNvSpPr>
              <a:spLocks noChangeShapeType="1"/>
            </p:cNvSpPr>
            <p:nvPr/>
          </p:nvSpPr>
          <p:spPr bwMode="auto">
            <a:xfrm>
              <a:off x="11372850" y="4160838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Rectangle 321"/>
            <p:cNvSpPr>
              <a:spLocks noChangeArrowheads="1"/>
            </p:cNvSpPr>
            <p:nvPr/>
          </p:nvSpPr>
          <p:spPr bwMode="auto">
            <a:xfrm>
              <a:off x="10829925" y="4184650"/>
              <a:ext cx="1487488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209" name="Oval 322"/>
            <p:cNvSpPr>
              <a:spLocks noChangeArrowheads="1"/>
            </p:cNvSpPr>
            <p:nvPr/>
          </p:nvSpPr>
          <p:spPr bwMode="auto">
            <a:xfrm>
              <a:off x="11545888" y="4822825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" name="Rectangle 323"/>
            <p:cNvSpPr>
              <a:spLocks noChangeArrowheads="1"/>
            </p:cNvSpPr>
            <p:nvPr/>
          </p:nvSpPr>
          <p:spPr bwMode="auto">
            <a:xfrm rot="10800000">
              <a:off x="10671175" y="6116638"/>
              <a:ext cx="1809750" cy="1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KW-R     Key Wallet</a:t>
              </a:r>
            </a:p>
          </p:txBody>
        </p:sp>
        <p:sp>
          <p:nvSpPr>
            <p:cNvPr id="211" name="Rectangle 324"/>
            <p:cNvSpPr>
              <a:spLocks noChangeArrowheads="1"/>
            </p:cNvSpPr>
            <p:nvPr/>
          </p:nvSpPr>
          <p:spPr bwMode="auto">
            <a:xfrm>
              <a:off x="10672763" y="5094288"/>
              <a:ext cx="1817687" cy="660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 dirty="0">
                  <a:latin typeface="Arial" charset="0"/>
                </a:rPr>
                <a:t>NATIONAL BANK</a:t>
              </a:r>
            </a:p>
            <a:p>
              <a:pPr algn="ctr" defTabSz="804863" eaLnBrk="0" hangingPunct="0"/>
              <a:r>
                <a:rPr lang="en-US" sz="1000" b="1" dirty="0">
                  <a:latin typeface="Arial" charset="0"/>
                </a:rPr>
                <a:t>OF TEXAS</a:t>
              </a:r>
            </a:p>
            <a:p>
              <a:pPr algn="ctr" defTabSz="804863" eaLnBrk="0" hangingPunct="0"/>
              <a:r>
                <a:rPr lang="en-US" sz="900" dirty="0">
                  <a:latin typeface="Arial" charset="0"/>
                </a:rPr>
                <a:t>2535 NE 28</a:t>
              </a:r>
              <a:r>
                <a:rPr lang="en-US" sz="900" baseline="30000" dirty="0">
                  <a:latin typeface="Arial" charset="0"/>
                </a:rPr>
                <a:t>th</a:t>
              </a:r>
              <a:r>
                <a:rPr lang="en-US" sz="900" dirty="0">
                  <a:latin typeface="Arial" charset="0"/>
                </a:rPr>
                <a:t> Street</a:t>
              </a:r>
            </a:p>
            <a:p>
              <a:pPr algn="ctr" defTabSz="804863" eaLnBrk="0" hangingPunct="0"/>
              <a:r>
                <a:rPr lang="en-US" sz="900" dirty="0">
                  <a:latin typeface="Arial" charset="0"/>
                </a:rPr>
                <a:t>Fort Worth, Texas 76106</a:t>
              </a:r>
            </a:p>
          </p:txBody>
        </p:sp>
        <p:sp>
          <p:nvSpPr>
            <p:cNvPr id="212" name="Text Box 328"/>
            <p:cNvSpPr txBox="1">
              <a:spLocks noChangeArrowheads="1"/>
            </p:cNvSpPr>
            <p:nvPr/>
          </p:nvSpPr>
          <p:spPr bwMode="auto">
            <a:xfrm>
              <a:off x="9661525" y="5662613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1098</a:t>
              </a:r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1207292" y="1096016"/>
            <a:ext cx="3278188" cy="3651250"/>
            <a:chOff x="9661525" y="2714625"/>
            <a:chExt cx="3278188" cy="3651250"/>
          </a:xfrm>
        </p:grpSpPr>
        <p:grpSp>
          <p:nvGrpSpPr>
            <p:cNvPr id="214" name="Group 278"/>
            <p:cNvGrpSpPr>
              <a:grpSpLocks/>
            </p:cNvGrpSpPr>
            <p:nvPr/>
          </p:nvGrpSpPr>
          <p:grpSpPr bwMode="auto">
            <a:xfrm>
              <a:off x="12580938" y="6007100"/>
              <a:ext cx="358775" cy="358775"/>
              <a:chOff x="6336" y="3858"/>
              <a:chExt cx="226" cy="226"/>
            </a:xfrm>
          </p:grpSpPr>
          <p:sp>
            <p:nvSpPr>
              <p:cNvPr id="225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" name="Group 281"/>
            <p:cNvGrpSpPr>
              <a:grpSpLocks/>
            </p:cNvGrpSpPr>
            <p:nvPr/>
          </p:nvGrpSpPr>
          <p:grpSpPr bwMode="auto">
            <a:xfrm>
              <a:off x="10201275" y="2714625"/>
              <a:ext cx="358775" cy="358775"/>
              <a:chOff x="6336" y="3858"/>
              <a:chExt cx="226" cy="226"/>
            </a:xfrm>
          </p:grpSpPr>
          <p:sp>
            <p:nvSpPr>
              <p:cNvPr id="223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6" name="Rectangle 319"/>
            <p:cNvSpPr>
              <a:spLocks noChangeArrowheads="1"/>
            </p:cNvSpPr>
            <p:nvPr/>
          </p:nvSpPr>
          <p:spPr bwMode="auto">
            <a:xfrm>
              <a:off x="10807700" y="3365500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217" name="Line 320"/>
            <p:cNvSpPr>
              <a:spLocks noChangeShapeType="1"/>
            </p:cNvSpPr>
            <p:nvPr/>
          </p:nvSpPr>
          <p:spPr bwMode="auto">
            <a:xfrm>
              <a:off x="11372850" y="4160838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" name="Rectangle 321"/>
            <p:cNvSpPr>
              <a:spLocks noChangeArrowheads="1"/>
            </p:cNvSpPr>
            <p:nvPr/>
          </p:nvSpPr>
          <p:spPr bwMode="auto">
            <a:xfrm>
              <a:off x="10829925" y="4184650"/>
              <a:ext cx="1487488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219" name="Oval 322"/>
            <p:cNvSpPr>
              <a:spLocks noChangeArrowheads="1"/>
            </p:cNvSpPr>
            <p:nvPr/>
          </p:nvSpPr>
          <p:spPr bwMode="auto">
            <a:xfrm>
              <a:off x="11545888" y="4822825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" name="Rectangle 323"/>
            <p:cNvSpPr>
              <a:spLocks noChangeArrowheads="1"/>
            </p:cNvSpPr>
            <p:nvPr/>
          </p:nvSpPr>
          <p:spPr bwMode="auto">
            <a:xfrm rot="10800000">
              <a:off x="10671175" y="6116638"/>
              <a:ext cx="1809750" cy="1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KW-R     Key Wallet</a:t>
              </a:r>
            </a:p>
          </p:txBody>
        </p:sp>
        <p:sp>
          <p:nvSpPr>
            <p:cNvPr id="221" name="Rectangle 324"/>
            <p:cNvSpPr>
              <a:spLocks noChangeArrowheads="1"/>
            </p:cNvSpPr>
            <p:nvPr/>
          </p:nvSpPr>
          <p:spPr bwMode="auto">
            <a:xfrm>
              <a:off x="10672763" y="5094288"/>
              <a:ext cx="1817687" cy="660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 dirty="0">
                  <a:latin typeface="Arial" charset="0"/>
                </a:rPr>
                <a:t>NATIONAL BANK</a:t>
              </a:r>
            </a:p>
            <a:p>
              <a:pPr algn="ctr" defTabSz="804863" eaLnBrk="0" hangingPunct="0"/>
              <a:r>
                <a:rPr lang="en-US" sz="1000" b="1" dirty="0">
                  <a:latin typeface="Arial" charset="0"/>
                </a:rPr>
                <a:t>OF TEXAS</a:t>
              </a:r>
            </a:p>
            <a:p>
              <a:pPr algn="ctr" defTabSz="804863" eaLnBrk="0" hangingPunct="0"/>
              <a:r>
                <a:rPr lang="en-US" sz="900" dirty="0">
                  <a:latin typeface="Arial" charset="0"/>
                </a:rPr>
                <a:t>2535 NE 28</a:t>
              </a:r>
              <a:r>
                <a:rPr lang="en-US" sz="900" baseline="30000" dirty="0">
                  <a:latin typeface="Arial" charset="0"/>
                </a:rPr>
                <a:t>th</a:t>
              </a:r>
              <a:r>
                <a:rPr lang="en-US" sz="900" dirty="0">
                  <a:latin typeface="Arial" charset="0"/>
                </a:rPr>
                <a:t> Street</a:t>
              </a:r>
            </a:p>
            <a:p>
              <a:pPr algn="ctr" defTabSz="804863" eaLnBrk="0" hangingPunct="0"/>
              <a:r>
                <a:rPr lang="en-US" sz="900" dirty="0">
                  <a:latin typeface="Arial" charset="0"/>
                </a:rPr>
                <a:t>Fort Worth, Texas 76106</a:t>
              </a:r>
            </a:p>
          </p:txBody>
        </p:sp>
        <p:sp>
          <p:nvSpPr>
            <p:cNvPr id="222" name="Text Box 328"/>
            <p:cNvSpPr txBox="1">
              <a:spLocks noChangeArrowheads="1"/>
            </p:cNvSpPr>
            <p:nvPr/>
          </p:nvSpPr>
          <p:spPr bwMode="auto">
            <a:xfrm>
              <a:off x="9661525" y="5662613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1098</a:t>
              </a: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6465358" y="6244730"/>
            <a:ext cx="3278188" cy="3651250"/>
            <a:chOff x="9661525" y="2714625"/>
            <a:chExt cx="3278188" cy="3651250"/>
          </a:xfrm>
        </p:grpSpPr>
        <p:grpSp>
          <p:nvGrpSpPr>
            <p:cNvPr id="228" name="Group 278"/>
            <p:cNvGrpSpPr>
              <a:grpSpLocks/>
            </p:cNvGrpSpPr>
            <p:nvPr/>
          </p:nvGrpSpPr>
          <p:grpSpPr bwMode="auto">
            <a:xfrm>
              <a:off x="12580938" y="6007100"/>
              <a:ext cx="358775" cy="358775"/>
              <a:chOff x="6336" y="3858"/>
              <a:chExt cx="226" cy="226"/>
            </a:xfrm>
          </p:grpSpPr>
          <p:sp>
            <p:nvSpPr>
              <p:cNvPr id="239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0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9" name="Group 281"/>
            <p:cNvGrpSpPr>
              <a:grpSpLocks/>
            </p:cNvGrpSpPr>
            <p:nvPr/>
          </p:nvGrpSpPr>
          <p:grpSpPr bwMode="auto">
            <a:xfrm>
              <a:off x="10201275" y="2714625"/>
              <a:ext cx="358775" cy="358775"/>
              <a:chOff x="6336" y="3858"/>
              <a:chExt cx="226" cy="226"/>
            </a:xfrm>
          </p:grpSpPr>
          <p:sp>
            <p:nvSpPr>
              <p:cNvPr id="237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8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0" name="Rectangle 319"/>
            <p:cNvSpPr>
              <a:spLocks noChangeArrowheads="1"/>
            </p:cNvSpPr>
            <p:nvPr/>
          </p:nvSpPr>
          <p:spPr bwMode="auto">
            <a:xfrm>
              <a:off x="10807700" y="3365500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231" name="Line 320"/>
            <p:cNvSpPr>
              <a:spLocks noChangeShapeType="1"/>
            </p:cNvSpPr>
            <p:nvPr/>
          </p:nvSpPr>
          <p:spPr bwMode="auto">
            <a:xfrm>
              <a:off x="11372850" y="4160838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" name="Rectangle 321"/>
            <p:cNvSpPr>
              <a:spLocks noChangeArrowheads="1"/>
            </p:cNvSpPr>
            <p:nvPr/>
          </p:nvSpPr>
          <p:spPr bwMode="auto">
            <a:xfrm>
              <a:off x="10829925" y="4184650"/>
              <a:ext cx="1487488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233" name="Oval 322"/>
            <p:cNvSpPr>
              <a:spLocks noChangeArrowheads="1"/>
            </p:cNvSpPr>
            <p:nvPr/>
          </p:nvSpPr>
          <p:spPr bwMode="auto">
            <a:xfrm>
              <a:off x="11545888" y="4822825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4" name="Rectangle 323"/>
            <p:cNvSpPr>
              <a:spLocks noChangeArrowheads="1"/>
            </p:cNvSpPr>
            <p:nvPr/>
          </p:nvSpPr>
          <p:spPr bwMode="auto">
            <a:xfrm rot="10800000">
              <a:off x="10671175" y="6116638"/>
              <a:ext cx="1809750" cy="1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KW-R     Key Wallet</a:t>
              </a:r>
            </a:p>
          </p:txBody>
        </p:sp>
        <p:sp>
          <p:nvSpPr>
            <p:cNvPr id="235" name="Rectangle 324"/>
            <p:cNvSpPr>
              <a:spLocks noChangeArrowheads="1"/>
            </p:cNvSpPr>
            <p:nvPr/>
          </p:nvSpPr>
          <p:spPr bwMode="auto">
            <a:xfrm>
              <a:off x="10672763" y="5094288"/>
              <a:ext cx="1817687" cy="660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 dirty="0">
                  <a:latin typeface="Arial" charset="0"/>
                </a:rPr>
                <a:t>NATIONAL BANK</a:t>
              </a:r>
            </a:p>
            <a:p>
              <a:pPr algn="ctr" defTabSz="804863" eaLnBrk="0" hangingPunct="0"/>
              <a:r>
                <a:rPr lang="en-US" sz="1000" b="1" dirty="0">
                  <a:latin typeface="Arial" charset="0"/>
                </a:rPr>
                <a:t>OF TEXAS</a:t>
              </a:r>
            </a:p>
            <a:p>
              <a:pPr algn="ctr" defTabSz="804863" eaLnBrk="0" hangingPunct="0"/>
              <a:r>
                <a:rPr lang="en-US" sz="900" dirty="0">
                  <a:latin typeface="Arial" charset="0"/>
                </a:rPr>
                <a:t>2535 NE 28</a:t>
              </a:r>
              <a:r>
                <a:rPr lang="en-US" sz="900" baseline="30000" dirty="0">
                  <a:latin typeface="Arial" charset="0"/>
                </a:rPr>
                <a:t>th</a:t>
              </a:r>
              <a:r>
                <a:rPr lang="en-US" sz="900" dirty="0">
                  <a:latin typeface="Arial" charset="0"/>
                </a:rPr>
                <a:t> Street</a:t>
              </a:r>
            </a:p>
            <a:p>
              <a:pPr algn="ctr" defTabSz="804863" eaLnBrk="0" hangingPunct="0"/>
              <a:r>
                <a:rPr lang="en-US" sz="900" dirty="0">
                  <a:latin typeface="Arial" charset="0"/>
                </a:rPr>
                <a:t>Fort Worth, Texas 76106</a:t>
              </a:r>
            </a:p>
          </p:txBody>
        </p:sp>
        <p:sp>
          <p:nvSpPr>
            <p:cNvPr id="236" name="Text Box 328"/>
            <p:cNvSpPr txBox="1">
              <a:spLocks noChangeArrowheads="1"/>
            </p:cNvSpPr>
            <p:nvPr/>
          </p:nvSpPr>
          <p:spPr bwMode="auto">
            <a:xfrm>
              <a:off x="9661525" y="5662613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1098</a:t>
              </a:r>
            </a:p>
          </p:txBody>
        </p:sp>
      </p:grpSp>
      <p:grpSp>
        <p:nvGrpSpPr>
          <p:cNvPr id="241" name="Group 240"/>
          <p:cNvGrpSpPr/>
          <p:nvPr/>
        </p:nvGrpSpPr>
        <p:grpSpPr>
          <a:xfrm>
            <a:off x="1207292" y="6244730"/>
            <a:ext cx="3278188" cy="3651250"/>
            <a:chOff x="9661525" y="2714625"/>
            <a:chExt cx="3278188" cy="3651250"/>
          </a:xfrm>
        </p:grpSpPr>
        <p:grpSp>
          <p:nvGrpSpPr>
            <p:cNvPr id="242" name="Group 278"/>
            <p:cNvGrpSpPr>
              <a:grpSpLocks/>
            </p:cNvGrpSpPr>
            <p:nvPr/>
          </p:nvGrpSpPr>
          <p:grpSpPr bwMode="auto">
            <a:xfrm>
              <a:off x="12580938" y="6007100"/>
              <a:ext cx="358775" cy="358775"/>
              <a:chOff x="6336" y="3858"/>
              <a:chExt cx="226" cy="226"/>
            </a:xfrm>
          </p:grpSpPr>
          <p:sp>
            <p:nvSpPr>
              <p:cNvPr id="254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5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3" name="Group 281"/>
            <p:cNvGrpSpPr>
              <a:grpSpLocks/>
            </p:cNvGrpSpPr>
            <p:nvPr/>
          </p:nvGrpSpPr>
          <p:grpSpPr bwMode="auto">
            <a:xfrm>
              <a:off x="10201275" y="2714625"/>
              <a:ext cx="358775" cy="358775"/>
              <a:chOff x="6336" y="3858"/>
              <a:chExt cx="226" cy="226"/>
            </a:xfrm>
          </p:grpSpPr>
          <p:sp>
            <p:nvSpPr>
              <p:cNvPr id="251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4" name="Rectangle 319"/>
            <p:cNvSpPr>
              <a:spLocks noChangeArrowheads="1"/>
            </p:cNvSpPr>
            <p:nvPr/>
          </p:nvSpPr>
          <p:spPr bwMode="auto">
            <a:xfrm>
              <a:off x="10807700" y="3365500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245" name="Line 320"/>
            <p:cNvSpPr>
              <a:spLocks noChangeShapeType="1"/>
            </p:cNvSpPr>
            <p:nvPr/>
          </p:nvSpPr>
          <p:spPr bwMode="auto">
            <a:xfrm>
              <a:off x="11372850" y="4160838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" name="Rectangle 321"/>
            <p:cNvSpPr>
              <a:spLocks noChangeArrowheads="1"/>
            </p:cNvSpPr>
            <p:nvPr/>
          </p:nvSpPr>
          <p:spPr bwMode="auto">
            <a:xfrm>
              <a:off x="10829925" y="4184650"/>
              <a:ext cx="1487488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247" name="Oval 322"/>
            <p:cNvSpPr>
              <a:spLocks noChangeArrowheads="1"/>
            </p:cNvSpPr>
            <p:nvPr/>
          </p:nvSpPr>
          <p:spPr bwMode="auto">
            <a:xfrm>
              <a:off x="11545888" y="4822825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" name="Rectangle 323"/>
            <p:cNvSpPr>
              <a:spLocks noChangeArrowheads="1"/>
            </p:cNvSpPr>
            <p:nvPr/>
          </p:nvSpPr>
          <p:spPr bwMode="auto">
            <a:xfrm rot="10800000">
              <a:off x="10671175" y="6116638"/>
              <a:ext cx="1809750" cy="17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KW-R     Key Wallet</a:t>
              </a:r>
            </a:p>
          </p:txBody>
        </p:sp>
        <p:sp>
          <p:nvSpPr>
            <p:cNvPr id="249" name="Rectangle 324"/>
            <p:cNvSpPr>
              <a:spLocks noChangeArrowheads="1"/>
            </p:cNvSpPr>
            <p:nvPr/>
          </p:nvSpPr>
          <p:spPr bwMode="auto">
            <a:xfrm>
              <a:off x="10672763" y="5094288"/>
              <a:ext cx="1817687" cy="660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 dirty="0">
                  <a:latin typeface="Arial" charset="0"/>
                </a:rPr>
                <a:t>NATIONAL BANK</a:t>
              </a:r>
            </a:p>
            <a:p>
              <a:pPr algn="ctr" defTabSz="804863" eaLnBrk="0" hangingPunct="0"/>
              <a:r>
                <a:rPr lang="en-US" sz="1000" b="1" dirty="0">
                  <a:latin typeface="Arial" charset="0"/>
                </a:rPr>
                <a:t>OF TEXAS</a:t>
              </a:r>
            </a:p>
            <a:p>
              <a:pPr algn="ctr" defTabSz="804863" eaLnBrk="0" hangingPunct="0"/>
              <a:r>
                <a:rPr lang="en-US" sz="900" dirty="0">
                  <a:latin typeface="Arial" charset="0"/>
                </a:rPr>
                <a:t>2535 NE 28</a:t>
              </a:r>
              <a:r>
                <a:rPr lang="en-US" sz="900" baseline="30000" dirty="0">
                  <a:latin typeface="Arial" charset="0"/>
                </a:rPr>
                <a:t>th</a:t>
              </a:r>
              <a:r>
                <a:rPr lang="en-US" sz="900" dirty="0">
                  <a:latin typeface="Arial" charset="0"/>
                </a:rPr>
                <a:t> Street</a:t>
              </a:r>
            </a:p>
            <a:p>
              <a:pPr algn="ctr" defTabSz="804863" eaLnBrk="0" hangingPunct="0"/>
              <a:r>
                <a:rPr lang="en-US" sz="900" dirty="0">
                  <a:latin typeface="Arial" charset="0"/>
                </a:rPr>
                <a:t>Fort Worth, Texas 76106</a:t>
              </a:r>
            </a:p>
          </p:txBody>
        </p:sp>
        <p:sp>
          <p:nvSpPr>
            <p:cNvPr id="250" name="Text Box 328"/>
            <p:cNvSpPr txBox="1">
              <a:spLocks noChangeArrowheads="1"/>
            </p:cNvSpPr>
            <p:nvPr/>
          </p:nvSpPr>
          <p:spPr bwMode="auto">
            <a:xfrm>
              <a:off x="9661525" y="5662613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1098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1639</TotalTime>
  <Words>148</Words>
  <Application>Microsoft Macintosh PowerPoint</Application>
  <PresentationFormat>Custom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42</cp:revision>
  <cp:lastPrinted>2013-05-28T18:26:23Z</cp:lastPrinted>
  <dcterms:created xsi:type="dcterms:W3CDTF">2012-03-21T20:17:12Z</dcterms:created>
  <dcterms:modified xsi:type="dcterms:W3CDTF">2013-05-28T18:26:31Z</dcterms:modified>
</cp:coreProperties>
</file>