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352" y="-232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22" name="Group 407"/>
          <p:cNvGrpSpPr>
            <a:grpSpLocks/>
          </p:cNvGrpSpPr>
          <p:nvPr/>
        </p:nvGrpSpPr>
        <p:grpSpPr bwMode="auto">
          <a:xfrm>
            <a:off x="9396624" y="5111308"/>
            <a:ext cx="358775" cy="358775"/>
            <a:chOff x="6336" y="3858"/>
            <a:chExt cx="226" cy="226"/>
          </a:xfrm>
        </p:grpSpPr>
        <p:sp>
          <p:nvSpPr>
            <p:cNvPr id="123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5" name="Group 410"/>
          <p:cNvGrpSpPr>
            <a:grpSpLocks/>
          </p:cNvGrpSpPr>
          <p:nvPr/>
        </p:nvGrpSpPr>
        <p:grpSpPr bwMode="auto">
          <a:xfrm>
            <a:off x="6699462" y="1377508"/>
            <a:ext cx="358775" cy="358775"/>
            <a:chOff x="6336" y="3858"/>
            <a:chExt cx="226" cy="226"/>
          </a:xfrm>
        </p:grpSpPr>
        <p:sp>
          <p:nvSpPr>
            <p:cNvPr id="126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7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2" name="Group 410"/>
          <p:cNvGrpSpPr>
            <a:grpSpLocks/>
          </p:cNvGrpSpPr>
          <p:nvPr/>
        </p:nvGrpSpPr>
        <p:grpSpPr bwMode="auto">
          <a:xfrm>
            <a:off x="1815426" y="1380683"/>
            <a:ext cx="358775" cy="358775"/>
            <a:chOff x="6336" y="3858"/>
            <a:chExt cx="226" cy="226"/>
          </a:xfrm>
        </p:grpSpPr>
        <p:sp>
          <p:nvSpPr>
            <p:cNvPr id="103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4" name="Rectangle 355"/>
          <p:cNvSpPr>
            <a:spLocks noChangeArrowheads="1"/>
          </p:cNvSpPr>
          <p:nvPr/>
        </p:nvSpPr>
        <p:spPr bwMode="auto">
          <a:xfrm rot="10800000">
            <a:off x="2440917" y="1970492"/>
            <a:ext cx="1738312" cy="2894013"/>
          </a:xfrm>
          <a:prstGeom prst="rect">
            <a:avLst/>
          </a:prstGeom>
          <a:noFill/>
          <a:ln w="12700">
            <a:solidFill>
              <a:srgbClr val="0A387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" name="Text Box 356"/>
          <p:cNvSpPr txBox="1">
            <a:spLocks noChangeArrowheads="1"/>
          </p:cNvSpPr>
          <p:nvPr/>
        </p:nvSpPr>
        <p:spPr bwMode="auto">
          <a:xfrm rot="16200000">
            <a:off x="1692411" y="2862822"/>
            <a:ext cx="280035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000" u="sng" dirty="0">
              <a:solidFill>
                <a:srgbClr val="0A387A"/>
              </a:solidFill>
              <a:latin typeface="Arial" charset="0"/>
              <a:cs typeface="+mn-cs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900" dirty="0">
                <a:solidFill>
                  <a:srgbClr val="0A387A"/>
                </a:solidFill>
                <a:latin typeface="Arial" charset="0"/>
                <a:cs typeface="+mn-cs"/>
              </a:rPr>
              <a:t>DON</a:t>
            </a:r>
            <a:r>
              <a:rPr lang="ja-JP" altLang="en-US" sz="900" dirty="0">
                <a:solidFill>
                  <a:srgbClr val="0A387A"/>
                </a:solidFill>
                <a:latin typeface="Arial"/>
                <a:cs typeface="+mn-cs"/>
              </a:rPr>
              <a:t>’</a:t>
            </a:r>
            <a:r>
              <a:rPr lang="en-US" sz="900" dirty="0">
                <a:solidFill>
                  <a:srgbClr val="0A387A"/>
                </a:solidFill>
                <a:latin typeface="Arial" charset="0"/>
                <a:cs typeface="+mn-cs"/>
              </a:rPr>
              <a:t>T CARRY BOTH TOGETHER NOTIFY US IMMEDIATELY IF ONE (OR BOTH) IS LOST  LOSS OF KEYS NECESSITATES DESTRUCTION OF LOCK FOR WHICH A CHARGE IS </a:t>
            </a:r>
            <a:r>
              <a:rPr lang="en-US" sz="900" dirty="0" smtClean="0">
                <a:solidFill>
                  <a:srgbClr val="0A387A"/>
                </a:solidFill>
                <a:latin typeface="Arial" charset="0"/>
                <a:cs typeface="+mn-cs"/>
              </a:rPr>
              <a:t>MADE -         .</a:t>
            </a:r>
            <a:endParaRPr lang="en-US" sz="9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76" name="Line 358"/>
          <p:cNvSpPr>
            <a:spLocks noChangeShapeType="1"/>
          </p:cNvSpPr>
          <p:nvPr/>
        </p:nvSpPr>
        <p:spPr bwMode="auto">
          <a:xfrm rot="16200000">
            <a:off x="3236254" y="3425592"/>
            <a:ext cx="796925" cy="0"/>
          </a:xfrm>
          <a:prstGeom prst="line">
            <a:avLst/>
          </a:prstGeom>
          <a:noFill/>
          <a:ln w="9525">
            <a:solidFill>
              <a:srgbClr val="0A387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" name="Text Box 359"/>
          <p:cNvSpPr txBox="1">
            <a:spLocks noChangeArrowheads="1"/>
          </p:cNvSpPr>
          <p:nvPr/>
        </p:nvSpPr>
        <p:spPr bwMode="auto">
          <a:xfrm rot="16200000">
            <a:off x="3610110" y="4222361"/>
            <a:ext cx="13096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">
                <a:solidFill>
                  <a:srgbClr val="0A387A"/>
                </a:solidFill>
                <a:latin typeface="Arial" charset="0"/>
                <a:cs typeface="+mn-cs"/>
              </a:rPr>
              <a:t>SFD-045 (Rev.3/93)</a:t>
            </a:r>
          </a:p>
        </p:txBody>
      </p:sp>
      <p:sp>
        <p:nvSpPr>
          <p:cNvPr id="78" name="WordArt 385"/>
          <p:cNvSpPr>
            <a:spLocks noChangeArrowheads="1" noChangeShapeType="1" noTextEdit="1"/>
          </p:cNvSpPr>
          <p:nvPr/>
        </p:nvSpPr>
        <p:spPr bwMode="auto">
          <a:xfrm rot="16200000">
            <a:off x="2017848" y="3891523"/>
            <a:ext cx="1441450" cy="1952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1000" b="1" kern="10" dirty="0">
                <a:solidFill>
                  <a:srgbClr val="0A387A"/>
                </a:solidFill>
                <a:latin typeface="Arial"/>
                <a:ea typeface="Arial"/>
                <a:cs typeface="Arial"/>
              </a:rPr>
              <a:t>READ THIS</a:t>
            </a:r>
          </a:p>
        </p:txBody>
      </p:sp>
      <p:sp>
        <p:nvSpPr>
          <p:cNvPr id="79" name="Line 386"/>
          <p:cNvSpPr>
            <a:spLocks noChangeShapeType="1"/>
          </p:cNvSpPr>
          <p:nvPr/>
        </p:nvSpPr>
        <p:spPr bwMode="auto">
          <a:xfrm rot="16200000">
            <a:off x="2128973" y="3996298"/>
            <a:ext cx="1452562" cy="0"/>
          </a:xfrm>
          <a:prstGeom prst="line">
            <a:avLst/>
          </a:prstGeom>
          <a:noFill/>
          <a:ln w="19050">
            <a:solidFill>
              <a:srgbClr val="0A387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0" name="WordArt 388"/>
          <p:cNvSpPr>
            <a:spLocks noChangeArrowheads="1" noChangeShapeType="1" noTextEdit="1"/>
          </p:cNvSpPr>
          <p:nvPr/>
        </p:nvSpPr>
        <p:spPr bwMode="auto">
          <a:xfrm rot="16200000">
            <a:off x="2207555" y="2496904"/>
            <a:ext cx="1071562" cy="2682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dist"/>
            <a:r>
              <a:rPr lang="en-US" sz="1000" b="1" kern="10" dirty="0">
                <a:solidFill>
                  <a:srgbClr val="0A387A"/>
                </a:solidFill>
                <a:latin typeface="Arial"/>
                <a:ea typeface="Arial"/>
                <a:cs typeface="Arial"/>
              </a:rPr>
              <a:t>DUPLICATE SAFE</a:t>
            </a:r>
          </a:p>
          <a:p>
            <a:pPr algn="dist"/>
            <a:r>
              <a:rPr lang="en-US" sz="1000" b="1" kern="10" dirty="0">
                <a:solidFill>
                  <a:srgbClr val="0A387A"/>
                </a:solidFill>
                <a:latin typeface="Arial"/>
                <a:ea typeface="Arial"/>
                <a:cs typeface="Arial"/>
              </a:rPr>
              <a:t>DEPOSIT BOX KEY</a:t>
            </a:r>
          </a:p>
        </p:txBody>
      </p:sp>
      <p:grpSp>
        <p:nvGrpSpPr>
          <p:cNvPr id="81" name="Group 389"/>
          <p:cNvGrpSpPr>
            <a:grpSpLocks/>
          </p:cNvGrpSpPr>
          <p:nvPr/>
        </p:nvGrpSpPr>
        <p:grpSpPr bwMode="auto">
          <a:xfrm>
            <a:off x="4515779" y="5116917"/>
            <a:ext cx="358775" cy="358775"/>
            <a:chOff x="6336" y="3858"/>
            <a:chExt cx="226" cy="226"/>
          </a:xfrm>
        </p:grpSpPr>
        <p:sp>
          <p:nvSpPr>
            <p:cNvPr id="128" name="Oval 390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" name="AutoShape 391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0" name="Group 392"/>
          <p:cNvGrpSpPr>
            <a:grpSpLocks/>
          </p:cNvGrpSpPr>
          <p:nvPr/>
        </p:nvGrpSpPr>
        <p:grpSpPr bwMode="auto">
          <a:xfrm>
            <a:off x="1818617" y="1383117"/>
            <a:ext cx="358775" cy="358775"/>
            <a:chOff x="6336" y="3858"/>
            <a:chExt cx="226" cy="226"/>
          </a:xfrm>
        </p:grpSpPr>
        <p:sp>
          <p:nvSpPr>
            <p:cNvPr id="131" name="Oval 393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2" name="AutoShape 394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3" name="Rectangle 395"/>
          <p:cNvSpPr>
            <a:spLocks noChangeArrowheads="1"/>
          </p:cNvSpPr>
          <p:nvPr/>
        </p:nvSpPr>
        <p:spPr bwMode="auto">
          <a:xfrm>
            <a:off x="1288392" y="4801005"/>
            <a:ext cx="544512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# 1021</a:t>
            </a:r>
          </a:p>
        </p:txBody>
      </p:sp>
      <p:sp>
        <p:nvSpPr>
          <p:cNvPr id="134" name="Rectangle 395"/>
          <p:cNvSpPr>
            <a:spLocks noChangeArrowheads="1"/>
          </p:cNvSpPr>
          <p:nvPr/>
        </p:nvSpPr>
        <p:spPr bwMode="auto">
          <a:xfrm>
            <a:off x="4547529" y="1389467"/>
            <a:ext cx="8429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Reflex Blue 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4790" y="4360421"/>
            <a:ext cx="129927" cy="44058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" name="Group 426"/>
          <p:cNvGrpSpPr>
            <a:grpSpLocks/>
          </p:cNvGrpSpPr>
          <p:nvPr/>
        </p:nvGrpSpPr>
        <p:grpSpPr bwMode="auto">
          <a:xfrm>
            <a:off x="9392383" y="5116917"/>
            <a:ext cx="358775" cy="358775"/>
            <a:chOff x="6336" y="3858"/>
            <a:chExt cx="226" cy="226"/>
          </a:xfrm>
        </p:grpSpPr>
        <p:sp>
          <p:nvSpPr>
            <p:cNvPr id="159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" name="Group 407"/>
          <p:cNvGrpSpPr>
            <a:grpSpLocks/>
          </p:cNvGrpSpPr>
          <p:nvPr/>
        </p:nvGrpSpPr>
        <p:grpSpPr bwMode="auto">
          <a:xfrm>
            <a:off x="9394764" y="5114483"/>
            <a:ext cx="358775" cy="358775"/>
            <a:chOff x="6336" y="3858"/>
            <a:chExt cx="226" cy="226"/>
          </a:xfrm>
        </p:grpSpPr>
        <p:sp>
          <p:nvSpPr>
            <p:cNvPr id="157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8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8" name="Group 410"/>
          <p:cNvGrpSpPr>
            <a:grpSpLocks/>
          </p:cNvGrpSpPr>
          <p:nvPr/>
        </p:nvGrpSpPr>
        <p:grpSpPr bwMode="auto">
          <a:xfrm>
            <a:off x="6697602" y="1380683"/>
            <a:ext cx="358775" cy="358775"/>
            <a:chOff x="6336" y="3858"/>
            <a:chExt cx="226" cy="226"/>
          </a:xfrm>
        </p:grpSpPr>
        <p:sp>
          <p:nvSpPr>
            <p:cNvPr id="155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6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9" name="Rectangle 355"/>
          <p:cNvSpPr>
            <a:spLocks noChangeArrowheads="1"/>
          </p:cNvSpPr>
          <p:nvPr/>
        </p:nvSpPr>
        <p:spPr bwMode="auto">
          <a:xfrm rot="10800000">
            <a:off x="7323093" y="1970492"/>
            <a:ext cx="1738312" cy="2894013"/>
          </a:xfrm>
          <a:prstGeom prst="rect">
            <a:avLst/>
          </a:prstGeom>
          <a:noFill/>
          <a:ln w="12700">
            <a:solidFill>
              <a:srgbClr val="0A387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0" name="Text Box 356"/>
          <p:cNvSpPr txBox="1">
            <a:spLocks noChangeArrowheads="1"/>
          </p:cNvSpPr>
          <p:nvPr/>
        </p:nvSpPr>
        <p:spPr bwMode="auto">
          <a:xfrm rot="16200000">
            <a:off x="6574587" y="2862822"/>
            <a:ext cx="280035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000" u="sng" dirty="0">
              <a:solidFill>
                <a:srgbClr val="0A387A"/>
              </a:solidFill>
              <a:latin typeface="Arial" charset="0"/>
              <a:cs typeface="+mn-cs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900" dirty="0">
                <a:solidFill>
                  <a:srgbClr val="0A387A"/>
                </a:solidFill>
                <a:latin typeface="Arial" charset="0"/>
                <a:cs typeface="+mn-cs"/>
              </a:rPr>
              <a:t>DON</a:t>
            </a:r>
            <a:r>
              <a:rPr lang="ja-JP" altLang="en-US" sz="900" dirty="0">
                <a:solidFill>
                  <a:srgbClr val="0A387A"/>
                </a:solidFill>
                <a:latin typeface="Arial"/>
                <a:cs typeface="+mn-cs"/>
              </a:rPr>
              <a:t>’</a:t>
            </a:r>
            <a:r>
              <a:rPr lang="en-US" sz="900" dirty="0">
                <a:solidFill>
                  <a:srgbClr val="0A387A"/>
                </a:solidFill>
                <a:latin typeface="Arial" charset="0"/>
                <a:cs typeface="+mn-cs"/>
              </a:rPr>
              <a:t>T CARRY BOTH TOGETHER NOTIFY US IMMEDIATELY IF ONE (OR BOTH) IS LOST  LOSS OF KEYS NECESSITATES DESTRUCTION OF LOCK FOR WHICH A CHARGE IS </a:t>
            </a:r>
            <a:r>
              <a:rPr lang="en-US" sz="900" dirty="0" smtClean="0">
                <a:solidFill>
                  <a:srgbClr val="0A387A"/>
                </a:solidFill>
                <a:latin typeface="Arial" charset="0"/>
                <a:cs typeface="+mn-cs"/>
              </a:rPr>
              <a:t>MADE -         .</a:t>
            </a:r>
            <a:endParaRPr lang="en-US" sz="9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141" name="Line 358"/>
          <p:cNvSpPr>
            <a:spLocks noChangeShapeType="1"/>
          </p:cNvSpPr>
          <p:nvPr/>
        </p:nvSpPr>
        <p:spPr bwMode="auto">
          <a:xfrm rot="16200000">
            <a:off x="8118430" y="3425592"/>
            <a:ext cx="796925" cy="0"/>
          </a:xfrm>
          <a:prstGeom prst="line">
            <a:avLst/>
          </a:prstGeom>
          <a:noFill/>
          <a:ln w="9525">
            <a:solidFill>
              <a:srgbClr val="0A387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2" name="Text Box 359"/>
          <p:cNvSpPr txBox="1">
            <a:spLocks noChangeArrowheads="1"/>
          </p:cNvSpPr>
          <p:nvPr/>
        </p:nvSpPr>
        <p:spPr bwMode="auto">
          <a:xfrm rot="16200000">
            <a:off x="8492286" y="4222361"/>
            <a:ext cx="13096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">
                <a:solidFill>
                  <a:srgbClr val="0A387A"/>
                </a:solidFill>
                <a:latin typeface="Arial" charset="0"/>
                <a:cs typeface="+mn-cs"/>
              </a:rPr>
              <a:t>SFD-045 (Rev.3/93)</a:t>
            </a:r>
          </a:p>
        </p:txBody>
      </p:sp>
      <p:sp>
        <p:nvSpPr>
          <p:cNvPr id="143" name="WordArt 385"/>
          <p:cNvSpPr>
            <a:spLocks noChangeArrowheads="1" noChangeShapeType="1" noTextEdit="1"/>
          </p:cNvSpPr>
          <p:nvPr/>
        </p:nvSpPr>
        <p:spPr bwMode="auto">
          <a:xfrm rot="16200000">
            <a:off x="6900024" y="3891523"/>
            <a:ext cx="1441450" cy="1952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1000" b="1" kern="10" dirty="0">
                <a:solidFill>
                  <a:srgbClr val="0A387A"/>
                </a:solidFill>
                <a:latin typeface="Arial"/>
                <a:ea typeface="Arial"/>
                <a:cs typeface="Arial"/>
              </a:rPr>
              <a:t>READ THIS</a:t>
            </a:r>
          </a:p>
        </p:txBody>
      </p:sp>
      <p:sp>
        <p:nvSpPr>
          <p:cNvPr id="144" name="Line 386"/>
          <p:cNvSpPr>
            <a:spLocks noChangeShapeType="1"/>
          </p:cNvSpPr>
          <p:nvPr/>
        </p:nvSpPr>
        <p:spPr bwMode="auto">
          <a:xfrm rot="16200000">
            <a:off x="7011149" y="3996298"/>
            <a:ext cx="1452562" cy="0"/>
          </a:xfrm>
          <a:prstGeom prst="line">
            <a:avLst/>
          </a:prstGeom>
          <a:noFill/>
          <a:ln w="19050">
            <a:solidFill>
              <a:srgbClr val="0A387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5" name="WordArt 388"/>
          <p:cNvSpPr>
            <a:spLocks noChangeArrowheads="1" noChangeShapeType="1" noTextEdit="1"/>
          </p:cNvSpPr>
          <p:nvPr/>
        </p:nvSpPr>
        <p:spPr bwMode="auto">
          <a:xfrm rot="16200000">
            <a:off x="7089731" y="2496904"/>
            <a:ext cx="1071562" cy="2682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dist"/>
            <a:r>
              <a:rPr lang="en-US" sz="1000" b="1" kern="10" dirty="0">
                <a:solidFill>
                  <a:srgbClr val="0A387A"/>
                </a:solidFill>
                <a:latin typeface="Arial"/>
                <a:ea typeface="Arial"/>
                <a:cs typeface="Arial"/>
              </a:rPr>
              <a:t>DUPLICATE SAFE</a:t>
            </a:r>
          </a:p>
          <a:p>
            <a:pPr algn="dist"/>
            <a:r>
              <a:rPr lang="en-US" sz="1000" b="1" kern="10" dirty="0">
                <a:solidFill>
                  <a:srgbClr val="0A387A"/>
                </a:solidFill>
                <a:latin typeface="Arial"/>
                <a:ea typeface="Arial"/>
                <a:cs typeface="Arial"/>
              </a:rPr>
              <a:t>DEPOSIT BOX KEY</a:t>
            </a:r>
          </a:p>
        </p:txBody>
      </p:sp>
      <p:grpSp>
        <p:nvGrpSpPr>
          <p:cNvPr id="146" name="Group 389"/>
          <p:cNvGrpSpPr>
            <a:grpSpLocks/>
          </p:cNvGrpSpPr>
          <p:nvPr/>
        </p:nvGrpSpPr>
        <p:grpSpPr bwMode="auto">
          <a:xfrm>
            <a:off x="9397955" y="5116917"/>
            <a:ext cx="358775" cy="358775"/>
            <a:chOff x="6336" y="3858"/>
            <a:chExt cx="226" cy="226"/>
          </a:xfrm>
        </p:grpSpPr>
        <p:sp>
          <p:nvSpPr>
            <p:cNvPr id="153" name="Oval 390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4" name="AutoShape 391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47" name="Group 392"/>
          <p:cNvGrpSpPr>
            <a:grpSpLocks/>
          </p:cNvGrpSpPr>
          <p:nvPr/>
        </p:nvGrpSpPr>
        <p:grpSpPr bwMode="auto">
          <a:xfrm>
            <a:off x="6700793" y="1383117"/>
            <a:ext cx="358775" cy="358775"/>
            <a:chOff x="6336" y="3858"/>
            <a:chExt cx="226" cy="226"/>
          </a:xfrm>
        </p:grpSpPr>
        <p:sp>
          <p:nvSpPr>
            <p:cNvPr id="151" name="Oval 393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2" name="AutoShape 394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8" name="Rectangle 395"/>
          <p:cNvSpPr>
            <a:spLocks noChangeArrowheads="1"/>
          </p:cNvSpPr>
          <p:nvPr/>
        </p:nvSpPr>
        <p:spPr bwMode="auto">
          <a:xfrm>
            <a:off x="6170568" y="4801005"/>
            <a:ext cx="544512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# 1021</a:t>
            </a:r>
          </a:p>
        </p:txBody>
      </p:sp>
      <p:sp>
        <p:nvSpPr>
          <p:cNvPr id="149" name="Rectangle 395"/>
          <p:cNvSpPr>
            <a:spLocks noChangeArrowheads="1"/>
          </p:cNvSpPr>
          <p:nvPr/>
        </p:nvSpPr>
        <p:spPr bwMode="auto">
          <a:xfrm>
            <a:off x="9429705" y="1389467"/>
            <a:ext cx="8429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Reflex Blue Ink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8386966" y="4360421"/>
            <a:ext cx="129927" cy="44058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118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17</cp:revision>
  <cp:lastPrinted>2013-11-12T14:58:12Z</cp:lastPrinted>
  <dcterms:created xsi:type="dcterms:W3CDTF">2012-03-30T14:34:25Z</dcterms:created>
  <dcterms:modified xsi:type="dcterms:W3CDTF">2013-11-12T14:58:31Z</dcterms:modified>
</cp:coreProperties>
</file>