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6" d="100"/>
          <a:sy n="126" d="100"/>
        </p:scale>
        <p:origin x="-3496" y="-3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129632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133601"/>
            <a:ext cx="6172200" cy="603461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178680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12234"/>
            <a:ext cx="1157288" cy="1092411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512234"/>
            <a:ext cx="3357563" cy="1092411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417322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2900" y="2133601"/>
            <a:ext cx="6172200" cy="603461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303405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8"/>
            <a:ext cx="5829300" cy="1816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5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5" name="Footer Placeholder 4"/>
          <p:cNvSpPr>
            <a:spLocks noGrp="1"/>
          </p:cNvSpPr>
          <p:nvPr>
            <p:ph type="ftr" sz="quarter" idx="11"/>
          </p:nvPr>
        </p:nvSpPr>
        <p:spPr>
          <a:xfrm>
            <a:off x="2343150" y="8475135"/>
            <a:ext cx="2171700" cy="486833"/>
          </a:xfrm>
          <a:prstGeom prst="rect">
            <a:avLst/>
          </a:prstGeom>
        </p:spPr>
        <p:txBody>
          <a:bodyPr/>
          <a:lstStyle/>
          <a:p>
            <a:endParaRPr lang="en-US"/>
          </a:p>
        </p:txBody>
      </p:sp>
    </p:spTree>
    <p:extLst>
      <p:ext uri="{BB962C8B-B14F-4D97-AF65-F5344CB8AC3E}">
        <p14:creationId xmlns:p14="http://schemas.microsoft.com/office/powerpoint/2010/main" val="264973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986617"/>
            <a:ext cx="2257425" cy="844973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2986617"/>
            <a:ext cx="2257425" cy="844973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406336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8"/>
            <a:ext cx="303014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4"/>
            <a:ext cx="303014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8"/>
            <a:ext cx="303133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4"/>
            <a:ext cx="303133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8" name="Footer Placeholder 7"/>
          <p:cNvSpPr>
            <a:spLocks noGrp="1"/>
          </p:cNvSpPr>
          <p:nvPr>
            <p:ph type="ftr" sz="quarter" idx="11"/>
          </p:nvPr>
        </p:nvSpPr>
        <p:spPr>
          <a:xfrm>
            <a:off x="2343150" y="8475135"/>
            <a:ext cx="2171700" cy="486833"/>
          </a:xfrm>
          <a:prstGeom prst="rect">
            <a:avLst/>
          </a:prstGeom>
        </p:spPr>
        <p:txBody>
          <a:bodyPr/>
          <a:lstStyle/>
          <a:p>
            <a:endParaRPr lang="en-US"/>
          </a:p>
        </p:txBody>
      </p:sp>
      <p:sp>
        <p:nvSpPr>
          <p:cNvPr id="9" name="Slide Number Placeholder 8"/>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82789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4" name="Footer Placeholder 3"/>
          <p:cNvSpPr>
            <a:spLocks noGrp="1"/>
          </p:cNvSpPr>
          <p:nvPr>
            <p:ph type="ftr" sz="quarter" idx="11"/>
          </p:nvPr>
        </p:nvSpPr>
        <p:spPr>
          <a:xfrm>
            <a:off x="2343150" y="8475135"/>
            <a:ext cx="2171700" cy="486833"/>
          </a:xfrm>
          <a:prstGeom prst="rect">
            <a:avLst/>
          </a:prstGeom>
        </p:spPr>
        <p:txBody>
          <a:bodyPr/>
          <a:lstStyle/>
          <a:p>
            <a:endParaRPr lang="en-US"/>
          </a:p>
        </p:txBody>
      </p:sp>
      <p:sp>
        <p:nvSpPr>
          <p:cNvPr id="5" name="Slide Number Placeholder 4"/>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96956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3" name="Footer Placeholder 2"/>
          <p:cNvSpPr>
            <a:spLocks noGrp="1"/>
          </p:cNvSpPr>
          <p:nvPr>
            <p:ph type="ftr" sz="quarter" idx="11"/>
          </p:nvPr>
        </p:nvSpPr>
        <p:spPr>
          <a:xfrm>
            <a:off x="2343150" y="8475135"/>
            <a:ext cx="2171700" cy="486833"/>
          </a:xfrm>
          <a:prstGeom prst="rect">
            <a:avLst/>
          </a:prstGeom>
        </p:spPr>
        <p:txBody>
          <a:bodyPr/>
          <a:lstStyle/>
          <a:p>
            <a:endParaRPr lang="en-US"/>
          </a:p>
        </p:txBody>
      </p:sp>
      <p:sp>
        <p:nvSpPr>
          <p:cNvPr id="4" name="Slide Number Placeholder 3"/>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228364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8"/>
            <a:ext cx="3833813" cy="78041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8"/>
            <a:ext cx="2256235" cy="62547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60555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5"/>
            <a:ext cx="1600200" cy="486833"/>
          </a:xfrm>
          <a:prstGeom prst="rect">
            <a:avLst/>
          </a:prstGeom>
        </p:spPr>
        <p:txBody>
          <a:bodyPr/>
          <a:lstStyle/>
          <a:p>
            <a:fld id="{B9D013F9-F88C-E943-A6A7-67DC18D5AFA2}" type="datetimeFigureOut">
              <a:rPr lang="en-US" smtClean="0"/>
              <a:t>6/30/14</a:t>
            </a:fld>
            <a:endParaRPr lang="en-US"/>
          </a:p>
        </p:txBody>
      </p:sp>
      <p:sp>
        <p:nvSpPr>
          <p:cNvPr id="6" name="Footer Placeholder 5"/>
          <p:cNvSpPr>
            <a:spLocks noGrp="1"/>
          </p:cNvSpPr>
          <p:nvPr>
            <p:ph type="ftr" sz="quarter" idx="11"/>
          </p:nvPr>
        </p:nvSpPr>
        <p:spPr>
          <a:xfrm>
            <a:off x="2343150" y="8475135"/>
            <a:ext cx="2171700" cy="486833"/>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8475135"/>
            <a:ext cx="1600200" cy="486833"/>
          </a:xfrm>
          <a:prstGeom prst="rect">
            <a:avLst/>
          </a:prstGeom>
        </p:spPr>
        <p:txBody>
          <a:bodyPr/>
          <a:lstStyle/>
          <a:p>
            <a:fld id="{19D989B4-8EB1-CD46-B77A-09D06E74B2E8}" type="slidenum">
              <a:rPr lang="en-US" smtClean="0"/>
              <a:t>‹#›</a:t>
            </a:fld>
            <a:endParaRPr lang="en-US"/>
          </a:p>
        </p:txBody>
      </p:sp>
    </p:spTree>
    <p:extLst>
      <p:ext uri="{BB962C8B-B14F-4D97-AF65-F5344CB8AC3E}">
        <p14:creationId xmlns:p14="http://schemas.microsoft.com/office/powerpoint/2010/main" val="5738979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5886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AutoShape 243"/>
          <p:cNvSpPr>
            <a:spLocks noChangeArrowheads="1"/>
          </p:cNvSpPr>
          <p:nvPr/>
        </p:nvSpPr>
        <p:spPr bwMode="auto">
          <a:xfrm>
            <a:off x="-294096" y="-308642"/>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66" name="AutoShape 244"/>
          <p:cNvSpPr>
            <a:spLocks noChangeArrowheads="1"/>
          </p:cNvSpPr>
          <p:nvPr/>
        </p:nvSpPr>
        <p:spPr bwMode="auto">
          <a:xfrm>
            <a:off x="6567079" y="-308642"/>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67" name="AutoShape 246"/>
          <p:cNvSpPr>
            <a:spLocks noChangeArrowheads="1"/>
          </p:cNvSpPr>
          <p:nvPr/>
        </p:nvSpPr>
        <p:spPr bwMode="auto">
          <a:xfrm>
            <a:off x="-294096" y="6790658"/>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68" name="AutoShape 247"/>
          <p:cNvSpPr>
            <a:spLocks noChangeArrowheads="1"/>
          </p:cNvSpPr>
          <p:nvPr/>
        </p:nvSpPr>
        <p:spPr bwMode="auto">
          <a:xfrm>
            <a:off x="6567079" y="6790658"/>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69" name="Rectangle 242"/>
          <p:cNvSpPr>
            <a:spLocks noChangeArrowheads="1"/>
          </p:cNvSpPr>
          <p:nvPr/>
        </p:nvSpPr>
        <p:spPr bwMode="auto">
          <a:xfrm>
            <a:off x="-5171" y="-14955"/>
            <a:ext cx="6867525" cy="7096125"/>
          </a:xfrm>
          <a:prstGeom prst="rect">
            <a:avLst/>
          </a:prstGeom>
          <a:noFill/>
          <a:ln w="9525">
            <a:solidFill>
              <a:srgbClr val="BFBFB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70" name="Text Box 287"/>
          <p:cNvSpPr txBox="1">
            <a:spLocks noChangeArrowheads="1"/>
          </p:cNvSpPr>
          <p:nvPr/>
        </p:nvSpPr>
        <p:spPr bwMode="auto">
          <a:xfrm>
            <a:off x="104367" y="2439320"/>
            <a:ext cx="6621462" cy="1465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114300" indent="-114300">
              <a:defRPr sz="2400">
                <a:solidFill>
                  <a:schemeClr val="tx1"/>
                </a:solidFill>
                <a:latin typeface="Times New Roman" charset="0"/>
                <a:ea typeface="ＭＳ Ｐゴシック" charset="0"/>
              </a:defRPr>
            </a:lvl1pPr>
            <a:lvl2pPr marL="341313" indent="-55563">
              <a:defRPr sz="2400">
                <a:solidFill>
                  <a:schemeClr val="tx1"/>
                </a:solidFill>
                <a:latin typeface="Times New Roman" charset="0"/>
                <a:ea typeface="ＭＳ Ｐゴシック" charset="0"/>
              </a:defRPr>
            </a:lvl2pPr>
            <a:lvl3pPr marL="1544638" indent="-457200">
              <a:defRPr sz="2400">
                <a:solidFill>
                  <a:schemeClr val="tx1"/>
                </a:solidFill>
                <a:latin typeface="Times New Roman" charset="0"/>
                <a:ea typeface="ＭＳ Ｐゴシック" charset="0"/>
              </a:defRPr>
            </a:lvl3pPr>
            <a:lvl4pPr marL="2116138" indent="-457200">
              <a:defRPr sz="2400">
                <a:solidFill>
                  <a:schemeClr val="tx1"/>
                </a:solidFill>
                <a:latin typeface="Times New Roman" charset="0"/>
                <a:ea typeface="ＭＳ Ｐゴシック" charset="0"/>
              </a:defRPr>
            </a:lvl4pPr>
            <a:lvl5pPr marL="2687638" indent="-457200">
              <a:defRPr sz="2400">
                <a:solidFill>
                  <a:schemeClr val="tx1"/>
                </a:solidFill>
                <a:latin typeface="Times New Roman" charset="0"/>
                <a:ea typeface="ＭＳ Ｐゴシック" charset="0"/>
              </a:defRPr>
            </a:lvl5pPr>
            <a:lvl6pPr marL="3144838" indent="-457200" fontAlgn="base">
              <a:spcBef>
                <a:spcPct val="0"/>
              </a:spcBef>
              <a:spcAft>
                <a:spcPct val="0"/>
              </a:spcAft>
              <a:defRPr sz="2400">
                <a:solidFill>
                  <a:schemeClr val="tx1"/>
                </a:solidFill>
                <a:latin typeface="Times New Roman" charset="0"/>
                <a:ea typeface="ＭＳ Ｐゴシック" charset="0"/>
              </a:defRPr>
            </a:lvl6pPr>
            <a:lvl7pPr marL="3602038" indent="-457200" fontAlgn="base">
              <a:spcBef>
                <a:spcPct val="0"/>
              </a:spcBef>
              <a:spcAft>
                <a:spcPct val="0"/>
              </a:spcAft>
              <a:defRPr sz="2400">
                <a:solidFill>
                  <a:schemeClr val="tx1"/>
                </a:solidFill>
                <a:latin typeface="Times New Roman" charset="0"/>
                <a:ea typeface="ＭＳ Ｐゴシック" charset="0"/>
              </a:defRPr>
            </a:lvl7pPr>
            <a:lvl8pPr marL="4059238" indent="-457200" fontAlgn="base">
              <a:spcBef>
                <a:spcPct val="0"/>
              </a:spcBef>
              <a:spcAft>
                <a:spcPct val="0"/>
              </a:spcAft>
              <a:defRPr sz="2400">
                <a:solidFill>
                  <a:schemeClr val="tx1"/>
                </a:solidFill>
                <a:latin typeface="Times New Roman" charset="0"/>
                <a:ea typeface="ＭＳ Ｐゴシック" charset="0"/>
              </a:defRPr>
            </a:lvl8pPr>
            <a:lvl9pPr marL="4516438" indent="-457200" fontAlgn="base">
              <a:spcBef>
                <a:spcPct val="0"/>
              </a:spcBef>
              <a:spcAft>
                <a:spcPct val="0"/>
              </a:spcAft>
              <a:defRPr sz="2400">
                <a:solidFill>
                  <a:schemeClr val="tx1"/>
                </a:solidFill>
                <a:latin typeface="Times New Roman" charset="0"/>
                <a:ea typeface="ＭＳ Ｐゴシック" charset="0"/>
              </a:defRPr>
            </a:lvl9pPr>
          </a:lstStyle>
          <a:p>
            <a:pPr algn="just">
              <a:spcBef>
                <a:spcPct val="15000"/>
              </a:spcBef>
              <a:buFontTx/>
              <a:buAutoNum type="arabicPeriod"/>
            </a:pPr>
            <a:r>
              <a:rPr lang="en-US" sz="700" b="1" dirty="0">
                <a:latin typeface="Times New Roman"/>
                <a:cs typeface="Times New Roman"/>
              </a:rPr>
              <a:t>It is one of the conditions of the renting of said box that said institution shall in no event be liable for any loss from such box, </a:t>
            </a:r>
            <a:r>
              <a:rPr lang="en-US" sz="700" b="1" dirty="0" smtClean="0">
                <a:latin typeface="Times New Roman"/>
                <a:cs typeface="Times New Roman"/>
              </a:rPr>
              <a:t>through                                         negligence</a:t>
            </a:r>
            <a:r>
              <a:rPr lang="en-US" sz="700" b="1" dirty="0">
                <a:latin typeface="Times New Roman"/>
                <a:cs typeface="Times New Roman"/>
              </a:rPr>
              <a:t>, for an amount in excess of three hundred times the agreed annual rental.</a:t>
            </a:r>
          </a:p>
          <a:p>
            <a:pPr algn="just">
              <a:spcBef>
                <a:spcPct val="15000"/>
              </a:spcBef>
              <a:buFontTx/>
              <a:buAutoNum type="arabicPeriod"/>
            </a:pPr>
            <a:r>
              <a:rPr lang="en-US" sz="700" b="1" dirty="0">
                <a:latin typeface="Times New Roman"/>
                <a:cs typeface="Times New Roman"/>
              </a:rPr>
              <a:t>That said institution shall in no event be liable for any loss of money, jewelry, or bearer securities placed in said box.</a:t>
            </a:r>
          </a:p>
          <a:p>
            <a:pPr algn="just">
              <a:spcBef>
                <a:spcPct val="15000"/>
              </a:spcBef>
              <a:buFontTx/>
              <a:buAutoNum type="arabicPeriod"/>
            </a:pPr>
            <a:r>
              <a:rPr lang="en-US" sz="700" b="1" dirty="0">
                <a:latin typeface="Times New Roman"/>
                <a:cs typeface="Times New Roman"/>
              </a:rPr>
              <a:t>That evidence tending to prove that securities, money, valuables or other articles were left in said box, upon the last entry by the lessee </a:t>
            </a:r>
            <a:r>
              <a:rPr lang="en-US" sz="700" b="1" dirty="0" smtClean="0">
                <a:latin typeface="Times New Roman"/>
                <a:cs typeface="Times New Roman"/>
              </a:rPr>
              <a:t>or                                      customer </a:t>
            </a:r>
            <a:r>
              <a:rPr lang="en-US" sz="700" b="1" dirty="0">
                <a:latin typeface="Times New Roman"/>
                <a:cs typeface="Times New Roman"/>
              </a:rPr>
              <a:t>or his authorized agent, and that the same were found missing upon a subsequent entry, shall not be sufficient to to raise a presumption </a:t>
            </a:r>
            <a:r>
              <a:rPr lang="en-US" sz="700" b="1" dirty="0" smtClean="0">
                <a:latin typeface="Times New Roman"/>
                <a:cs typeface="Times New Roman"/>
              </a:rPr>
              <a:t>that                          the </a:t>
            </a:r>
            <a:r>
              <a:rPr lang="en-US" sz="700" b="1" dirty="0">
                <a:latin typeface="Times New Roman"/>
                <a:cs typeface="Times New Roman"/>
              </a:rPr>
              <a:t>same were lost by any negligence or wrong doing for which said institution is responsible or put upon said institution the burden of proof </a:t>
            </a:r>
            <a:r>
              <a:rPr lang="en-US" sz="700" b="1" dirty="0" smtClean="0">
                <a:latin typeface="Times New Roman"/>
                <a:cs typeface="Times New Roman"/>
              </a:rPr>
              <a:t>that                               such </a:t>
            </a:r>
            <a:r>
              <a:rPr lang="en-US" sz="700" b="1" dirty="0">
                <a:latin typeface="Times New Roman"/>
                <a:cs typeface="Times New Roman"/>
              </a:rPr>
              <a:t>alleged loss was not the fault of said institution. </a:t>
            </a:r>
          </a:p>
          <a:p>
            <a:pPr algn="just">
              <a:spcBef>
                <a:spcPct val="15000"/>
              </a:spcBef>
              <a:buFontTx/>
              <a:buAutoNum type="arabicPeriod"/>
            </a:pPr>
            <a:r>
              <a:rPr lang="en-US" sz="700" b="1" dirty="0">
                <a:latin typeface="Times New Roman"/>
                <a:cs typeface="Times New Roman"/>
              </a:rPr>
              <a:t>The lessee stipulates that he has examined the location of the box and accepts same and the location thereof as safe.</a:t>
            </a:r>
          </a:p>
          <a:p>
            <a:pPr algn="just">
              <a:spcBef>
                <a:spcPct val="15000"/>
              </a:spcBef>
              <a:buFontTx/>
              <a:buAutoNum type="arabicPeriod"/>
            </a:pPr>
            <a:r>
              <a:rPr lang="en-US" sz="700" b="1" dirty="0">
                <a:latin typeface="Times New Roman"/>
                <a:cs typeface="Times New Roman"/>
              </a:rPr>
              <a:t>It is further stipulated that the rental reserve is for annual rent payable in advance annually. </a:t>
            </a:r>
          </a:p>
          <a:p>
            <a:pPr algn="just">
              <a:spcBef>
                <a:spcPct val="15000"/>
              </a:spcBef>
              <a:buFontTx/>
              <a:buAutoNum type="arabicPeriod"/>
            </a:pPr>
            <a:r>
              <a:rPr lang="en-US" sz="700" b="1" dirty="0">
                <a:latin typeface="Times New Roman"/>
                <a:cs typeface="Times New Roman"/>
              </a:rPr>
              <a:t>In the event the lessee shall not pay the rent promptly when due, such lease shall be regarded as terminated and said institution may </a:t>
            </a:r>
            <a:r>
              <a:rPr lang="en-US" sz="700" b="1" dirty="0" smtClean="0">
                <a:latin typeface="Times New Roman"/>
                <a:cs typeface="Times New Roman"/>
              </a:rPr>
              <a:t>remove                                          the </a:t>
            </a:r>
            <a:r>
              <a:rPr lang="en-US" sz="700" b="1" dirty="0">
                <a:latin typeface="Times New Roman"/>
                <a:cs typeface="Times New Roman"/>
              </a:rPr>
              <a:t>contents of such box and shall be liable for no loss of any of the contents of the same whatsoever occurring during any time the lessee shall </a:t>
            </a:r>
            <a:r>
              <a:rPr lang="en-US" sz="700" b="1" dirty="0" smtClean="0">
                <a:latin typeface="Times New Roman"/>
                <a:cs typeface="Times New Roman"/>
              </a:rPr>
              <a:t>be                                    in </a:t>
            </a:r>
            <a:r>
              <a:rPr lang="en-US" sz="700" b="1" dirty="0">
                <a:latin typeface="Times New Roman"/>
                <a:cs typeface="Times New Roman"/>
              </a:rPr>
              <a:t>arrears on his payments for the annual rental reserve or any part thereof.</a:t>
            </a:r>
          </a:p>
        </p:txBody>
      </p:sp>
      <p:sp>
        <p:nvSpPr>
          <p:cNvPr id="171" name="Text Box 288"/>
          <p:cNvSpPr txBox="1">
            <a:spLocks noChangeArrowheads="1"/>
          </p:cNvSpPr>
          <p:nvPr/>
        </p:nvSpPr>
        <p:spPr bwMode="auto">
          <a:xfrm>
            <a:off x="9117" y="5226970"/>
            <a:ext cx="3446462" cy="1675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New Roman" charset="0"/>
                <a:ea typeface="ＭＳ Ｐゴシック" charset="0"/>
              </a:defRPr>
            </a:lvl1pPr>
            <a:lvl2pPr marL="514350" indent="-114300">
              <a:defRPr sz="2400">
                <a:solidFill>
                  <a:schemeClr val="tx1"/>
                </a:solidFill>
                <a:latin typeface="Times New Roman" charset="0"/>
                <a:ea typeface="ＭＳ Ｐゴシック" charset="0"/>
              </a:defRPr>
            </a:lvl2pPr>
            <a:lvl3pPr marL="1543050" indent="-457200">
              <a:defRPr sz="2400">
                <a:solidFill>
                  <a:schemeClr val="tx1"/>
                </a:solidFill>
                <a:latin typeface="Times New Roman" charset="0"/>
                <a:ea typeface="ＭＳ Ｐゴシック" charset="0"/>
              </a:defRPr>
            </a:lvl3pPr>
            <a:lvl4pPr marL="2806700" indent="-457200">
              <a:defRPr sz="2400">
                <a:solidFill>
                  <a:schemeClr val="tx1"/>
                </a:solidFill>
                <a:latin typeface="Times New Roman" charset="0"/>
                <a:ea typeface="ＭＳ Ｐゴシック" charset="0"/>
              </a:defRPr>
            </a:lvl4pPr>
            <a:lvl5pPr marL="3378200" indent="-457200">
              <a:defRPr sz="2400">
                <a:solidFill>
                  <a:schemeClr val="tx1"/>
                </a:solidFill>
                <a:latin typeface="Times New Roman" charset="0"/>
                <a:ea typeface="ＭＳ Ｐゴシック" charset="0"/>
              </a:defRPr>
            </a:lvl5pPr>
            <a:lvl6pPr marL="3835400" indent="-457200" fontAlgn="base">
              <a:spcBef>
                <a:spcPct val="0"/>
              </a:spcBef>
              <a:spcAft>
                <a:spcPct val="0"/>
              </a:spcAft>
              <a:defRPr sz="2400">
                <a:solidFill>
                  <a:schemeClr val="tx1"/>
                </a:solidFill>
                <a:latin typeface="Times New Roman" charset="0"/>
                <a:ea typeface="ＭＳ Ｐゴシック" charset="0"/>
              </a:defRPr>
            </a:lvl6pPr>
            <a:lvl7pPr marL="4292600" indent="-457200" fontAlgn="base">
              <a:spcBef>
                <a:spcPct val="0"/>
              </a:spcBef>
              <a:spcAft>
                <a:spcPct val="0"/>
              </a:spcAft>
              <a:defRPr sz="2400">
                <a:solidFill>
                  <a:schemeClr val="tx1"/>
                </a:solidFill>
                <a:latin typeface="Times New Roman" charset="0"/>
                <a:ea typeface="ＭＳ Ｐゴシック" charset="0"/>
              </a:defRPr>
            </a:lvl7pPr>
            <a:lvl8pPr marL="4749800" indent="-457200" fontAlgn="base">
              <a:spcBef>
                <a:spcPct val="0"/>
              </a:spcBef>
              <a:spcAft>
                <a:spcPct val="0"/>
              </a:spcAft>
              <a:defRPr sz="2400">
                <a:solidFill>
                  <a:schemeClr val="tx1"/>
                </a:solidFill>
                <a:latin typeface="Times New Roman" charset="0"/>
                <a:ea typeface="ＭＳ Ｐゴシック" charset="0"/>
              </a:defRPr>
            </a:lvl8pPr>
            <a:lvl9pPr marL="5207000" indent="-457200" fontAlgn="base">
              <a:spcBef>
                <a:spcPct val="0"/>
              </a:spcBef>
              <a:spcAft>
                <a:spcPct val="0"/>
              </a:spcAft>
              <a:defRPr sz="2400">
                <a:solidFill>
                  <a:schemeClr val="tx1"/>
                </a:solidFill>
                <a:latin typeface="Times New Roman" charset="0"/>
                <a:ea typeface="ＭＳ Ｐゴシック" charset="0"/>
              </a:defRPr>
            </a:lvl9pPr>
          </a:lstStyle>
          <a:p>
            <a:pPr algn="just">
              <a:lnSpc>
                <a:spcPct val="95000"/>
              </a:lnSpc>
              <a:spcBef>
                <a:spcPct val="15000"/>
              </a:spcBef>
            </a:pPr>
            <a:r>
              <a:rPr lang="en-US" sz="700" b="1">
                <a:latin typeface="Times New Roman"/>
                <a:cs typeface="Times New Roman"/>
              </a:rPr>
              <a:t>  </a:t>
            </a:r>
            <a:endParaRPr lang="en-US" sz="500" b="1">
              <a:latin typeface="Times New Roman"/>
              <a:cs typeface="Times New Roman"/>
            </a:endParaRPr>
          </a:p>
          <a:p>
            <a:pPr algn="just">
              <a:spcBef>
                <a:spcPct val="25000"/>
              </a:spcBef>
            </a:pPr>
            <a:r>
              <a:rPr lang="en-US" sz="700" b="1">
                <a:latin typeface="Times New Roman"/>
                <a:cs typeface="Times New Roman"/>
              </a:rPr>
              <a:t>      I have read the foregoing and the matters printed hereon and agree</a:t>
            </a:r>
            <a:br>
              <a:rPr lang="en-US" sz="700" b="1">
                <a:latin typeface="Times New Roman"/>
                <a:cs typeface="Times New Roman"/>
              </a:rPr>
            </a:br>
            <a:r>
              <a:rPr lang="en-US" sz="700" b="1">
                <a:latin typeface="Times New Roman"/>
                <a:cs typeface="Times New Roman"/>
              </a:rPr>
              <a:t>to the same.</a:t>
            </a:r>
          </a:p>
          <a:p>
            <a:pPr>
              <a:spcBef>
                <a:spcPct val="25000"/>
              </a:spcBef>
            </a:pPr>
            <a:endParaRPr lang="en-US" sz="700" b="1">
              <a:latin typeface="Times New Roman"/>
              <a:cs typeface="Times New Roman"/>
            </a:endParaRPr>
          </a:p>
          <a:p>
            <a:pPr>
              <a:spcBef>
                <a:spcPct val="25000"/>
              </a:spcBef>
            </a:pPr>
            <a:r>
              <a:rPr lang="en-US" sz="700" b="1">
                <a:latin typeface="Times New Roman"/>
                <a:cs typeface="Times New Roman"/>
              </a:rPr>
              <a:t>_________________________________________________________________________</a:t>
            </a:r>
          </a:p>
          <a:p>
            <a:pPr>
              <a:spcBef>
                <a:spcPct val="200000"/>
              </a:spcBef>
            </a:pPr>
            <a:r>
              <a:rPr lang="en-US" sz="700" b="1">
                <a:latin typeface="Times New Roman"/>
                <a:cs typeface="Times New Roman"/>
              </a:rPr>
              <a:t>_________________________________________________________________________</a:t>
            </a:r>
          </a:p>
          <a:p>
            <a:pPr>
              <a:spcBef>
                <a:spcPct val="200000"/>
              </a:spcBef>
            </a:pPr>
            <a:r>
              <a:rPr lang="en-US" sz="700" b="1">
                <a:latin typeface="Times New Roman"/>
                <a:cs typeface="Times New Roman"/>
              </a:rPr>
              <a:t>_________________________________________________________________________</a:t>
            </a:r>
            <a:endParaRPr lang="en-US" sz="500" b="1">
              <a:latin typeface="Times New Roman"/>
              <a:cs typeface="Times New Roman"/>
            </a:endParaRPr>
          </a:p>
          <a:p>
            <a:pPr>
              <a:spcBef>
                <a:spcPct val="200000"/>
              </a:spcBef>
            </a:pPr>
            <a:r>
              <a:rPr lang="en-US" sz="700" b="1">
                <a:latin typeface="Times New Roman"/>
                <a:cs typeface="Times New Roman"/>
              </a:rPr>
              <a:t>_________________________________________________________________________</a:t>
            </a:r>
          </a:p>
        </p:txBody>
      </p:sp>
      <p:sp>
        <p:nvSpPr>
          <p:cNvPr id="172" name="Rectangle 289"/>
          <p:cNvSpPr>
            <a:spLocks noChangeArrowheads="1"/>
          </p:cNvSpPr>
          <p:nvPr/>
        </p:nvSpPr>
        <p:spPr bwMode="auto">
          <a:xfrm>
            <a:off x="3592104" y="3860133"/>
            <a:ext cx="2987675" cy="297815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173" name="Text Box 290"/>
          <p:cNvSpPr txBox="1">
            <a:spLocks noChangeArrowheads="1"/>
          </p:cNvSpPr>
          <p:nvPr/>
        </p:nvSpPr>
        <p:spPr bwMode="auto">
          <a:xfrm>
            <a:off x="2488792" y="5674645"/>
            <a:ext cx="936625"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r">
              <a:lnSpc>
                <a:spcPct val="300000"/>
              </a:lnSpc>
            </a:pPr>
            <a:r>
              <a:rPr lang="en-US" sz="700" b="1">
                <a:latin typeface="Times New Roman"/>
                <a:cs typeface="Times New Roman"/>
              </a:rPr>
              <a:t>Signature of Renter</a:t>
            </a:r>
          </a:p>
          <a:p>
            <a:pPr algn="r">
              <a:lnSpc>
                <a:spcPct val="300000"/>
              </a:lnSpc>
            </a:pPr>
            <a:r>
              <a:rPr lang="en-US" sz="700" b="1">
                <a:latin typeface="Times New Roman"/>
                <a:cs typeface="Times New Roman"/>
              </a:rPr>
              <a:t>Signature of Renter</a:t>
            </a:r>
          </a:p>
          <a:p>
            <a:pPr algn="r">
              <a:lnSpc>
                <a:spcPct val="300000"/>
              </a:lnSpc>
            </a:pPr>
            <a:r>
              <a:rPr lang="en-US" sz="700" b="1">
                <a:latin typeface="Times New Roman"/>
                <a:cs typeface="Times New Roman"/>
              </a:rPr>
              <a:t>Address</a:t>
            </a:r>
          </a:p>
          <a:p>
            <a:pPr algn="r">
              <a:lnSpc>
                <a:spcPct val="300000"/>
              </a:lnSpc>
            </a:pPr>
            <a:r>
              <a:rPr lang="en-US" sz="700" b="1">
                <a:latin typeface="Times New Roman"/>
                <a:cs typeface="Times New Roman"/>
              </a:rPr>
              <a:t>Witness</a:t>
            </a:r>
          </a:p>
        </p:txBody>
      </p:sp>
      <p:sp>
        <p:nvSpPr>
          <p:cNvPr id="174" name="Text Box 291"/>
          <p:cNvSpPr txBox="1">
            <a:spLocks noChangeArrowheads="1"/>
          </p:cNvSpPr>
          <p:nvPr/>
        </p:nvSpPr>
        <p:spPr bwMode="auto">
          <a:xfrm>
            <a:off x="444092" y="207295"/>
            <a:ext cx="6238875" cy="881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tabLst>
                <a:tab pos="4514850" algn="l"/>
              </a:tabLst>
              <a:defRPr sz="2400">
                <a:solidFill>
                  <a:schemeClr val="tx1"/>
                </a:solidFill>
                <a:latin typeface="Times New Roman" charset="0"/>
                <a:ea typeface="ＭＳ Ｐゴシック" charset="0"/>
              </a:defRPr>
            </a:lvl1pPr>
            <a:lvl2pPr>
              <a:tabLst>
                <a:tab pos="4514850" algn="l"/>
              </a:tabLst>
              <a:defRPr sz="2400">
                <a:solidFill>
                  <a:schemeClr val="tx1"/>
                </a:solidFill>
                <a:latin typeface="Times New Roman" charset="0"/>
                <a:ea typeface="ＭＳ Ｐゴシック" charset="0"/>
              </a:defRPr>
            </a:lvl2pPr>
            <a:lvl3pPr>
              <a:tabLst>
                <a:tab pos="4514850" algn="l"/>
              </a:tabLst>
              <a:defRPr sz="2400">
                <a:solidFill>
                  <a:schemeClr val="tx1"/>
                </a:solidFill>
                <a:latin typeface="Times New Roman" charset="0"/>
                <a:ea typeface="ＭＳ Ｐゴシック" charset="0"/>
              </a:defRPr>
            </a:lvl3pPr>
            <a:lvl4pPr>
              <a:tabLst>
                <a:tab pos="4514850" algn="l"/>
              </a:tabLst>
              <a:defRPr sz="2400">
                <a:solidFill>
                  <a:schemeClr val="tx1"/>
                </a:solidFill>
                <a:latin typeface="Times New Roman" charset="0"/>
                <a:ea typeface="ＭＳ Ｐゴシック" charset="0"/>
              </a:defRPr>
            </a:lvl4pPr>
            <a:lvl5pPr>
              <a:tabLst>
                <a:tab pos="4514850" algn="l"/>
              </a:tabLst>
              <a:defRPr sz="2400">
                <a:solidFill>
                  <a:schemeClr val="tx1"/>
                </a:solidFill>
                <a:latin typeface="Times New Roman" charset="0"/>
                <a:ea typeface="ＭＳ Ｐゴシック" charset="0"/>
              </a:defRPr>
            </a:lvl5pPr>
            <a:lvl6pPr fontAlgn="base">
              <a:spcBef>
                <a:spcPct val="0"/>
              </a:spcBef>
              <a:spcAft>
                <a:spcPct val="0"/>
              </a:spcAft>
              <a:tabLst>
                <a:tab pos="4514850" algn="l"/>
              </a:tabLst>
              <a:defRPr sz="2400">
                <a:solidFill>
                  <a:schemeClr val="tx1"/>
                </a:solidFill>
                <a:latin typeface="Times New Roman" charset="0"/>
                <a:ea typeface="ＭＳ Ｐゴシック" charset="0"/>
              </a:defRPr>
            </a:lvl6pPr>
            <a:lvl7pPr fontAlgn="base">
              <a:spcBef>
                <a:spcPct val="0"/>
              </a:spcBef>
              <a:spcAft>
                <a:spcPct val="0"/>
              </a:spcAft>
              <a:tabLst>
                <a:tab pos="4514850" algn="l"/>
              </a:tabLst>
              <a:defRPr sz="2400">
                <a:solidFill>
                  <a:schemeClr val="tx1"/>
                </a:solidFill>
                <a:latin typeface="Times New Roman" charset="0"/>
                <a:ea typeface="ＭＳ Ｐゴシック" charset="0"/>
              </a:defRPr>
            </a:lvl7pPr>
            <a:lvl8pPr fontAlgn="base">
              <a:spcBef>
                <a:spcPct val="0"/>
              </a:spcBef>
              <a:spcAft>
                <a:spcPct val="0"/>
              </a:spcAft>
              <a:tabLst>
                <a:tab pos="4514850" algn="l"/>
              </a:tabLst>
              <a:defRPr sz="2400">
                <a:solidFill>
                  <a:schemeClr val="tx1"/>
                </a:solidFill>
                <a:latin typeface="Times New Roman" charset="0"/>
                <a:ea typeface="ＭＳ Ｐゴシック" charset="0"/>
              </a:defRPr>
            </a:lvl8pPr>
            <a:lvl9pPr fontAlgn="base">
              <a:spcBef>
                <a:spcPct val="0"/>
              </a:spcBef>
              <a:spcAft>
                <a:spcPct val="0"/>
              </a:spcAft>
              <a:tabLst>
                <a:tab pos="4514850" algn="l"/>
              </a:tabLst>
              <a:defRPr sz="2400">
                <a:solidFill>
                  <a:schemeClr val="tx1"/>
                </a:solidFill>
                <a:latin typeface="Times New Roman" charset="0"/>
                <a:ea typeface="ＭＳ Ｐゴシック" charset="0"/>
              </a:defRPr>
            </a:lvl9pPr>
          </a:lstStyle>
          <a:p>
            <a:pPr>
              <a:spcBef>
                <a:spcPct val="135000"/>
              </a:spcBef>
            </a:pPr>
            <a:r>
              <a:rPr lang="en-US" sz="900" b="1" dirty="0">
                <a:latin typeface="Times New Roman"/>
                <a:cs typeface="Times New Roman"/>
              </a:rPr>
              <a:t>Renter _______________________________________________________________________	Box No. _________________</a:t>
            </a:r>
          </a:p>
          <a:p>
            <a:pPr>
              <a:spcBef>
                <a:spcPct val="135000"/>
              </a:spcBef>
            </a:pPr>
            <a:r>
              <a:rPr lang="en-US" sz="900" b="1" dirty="0">
                <a:latin typeface="Times New Roman"/>
                <a:cs typeface="Times New Roman"/>
              </a:rPr>
              <a:t>Deputy ______________________________________________________________________	Rental __________________</a:t>
            </a:r>
          </a:p>
          <a:p>
            <a:pPr>
              <a:spcBef>
                <a:spcPct val="135000"/>
              </a:spcBef>
            </a:pPr>
            <a:r>
              <a:rPr lang="en-US" sz="900" b="1" dirty="0">
                <a:latin typeface="Times New Roman"/>
                <a:cs typeface="Times New Roman"/>
              </a:rPr>
              <a:t>Deputy  ______________________________________________________________________	Due In __________________</a:t>
            </a:r>
          </a:p>
        </p:txBody>
      </p:sp>
      <p:sp>
        <p:nvSpPr>
          <p:cNvPr id="175" name="Rectangle 292"/>
          <p:cNvSpPr>
            <a:spLocks noChangeArrowheads="1"/>
          </p:cNvSpPr>
          <p:nvPr/>
        </p:nvSpPr>
        <p:spPr bwMode="auto">
          <a:xfrm>
            <a:off x="104367" y="1153445"/>
            <a:ext cx="6619875" cy="1146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1100" b="1" dirty="0">
                <a:latin typeface="Times New Roman"/>
                <a:cs typeface="Times New Roman"/>
              </a:rPr>
              <a:t>SIGNATURE AND RECEIPT OF RENTER</a:t>
            </a:r>
          </a:p>
          <a:p>
            <a:pPr>
              <a:spcBef>
                <a:spcPct val="100000"/>
              </a:spcBef>
            </a:pPr>
            <a:r>
              <a:rPr lang="en-US" sz="700" b="1" dirty="0">
                <a:latin typeface="Times New Roman"/>
                <a:cs typeface="Times New Roman"/>
              </a:rPr>
              <a:t> In the Vaults of</a:t>
            </a:r>
            <a:r>
              <a:rPr lang="en-US" sz="900" b="1" dirty="0">
                <a:latin typeface="Times New Roman"/>
                <a:cs typeface="Times New Roman"/>
              </a:rPr>
              <a:t> </a:t>
            </a:r>
            <a:r>
              <a:rPr lang="en-US" sz="900" b="1" dirty="0" err="1">
                <a:latin typeface="Times New Roman"/>
                <a:cs typeface="Times New Roman"/>
              </a:rPr>
              <a:t>Interra</a:t>
            </a:r>
            <a:r>
              <a:rPr lang="en-US" sz="900" b="1" dirty="0">
                <a:latin typeface="Times New Roman"/>
                <a:cs typeface="Times New Roman"/>
              </a:rPr>
              <a:t> Credit Union</a:t>
            </a:r>
          </a:p>
          <a:p>
            <a:pPr>
              <a:spcBef>
                <a:spcPct val="50000"/>
              </a:spcBef>
            </a:pPr>
            <a:endParaRPr lang="en-US" sz="500" b="1" dirty="0">
              <a:latin typeface="Times New Roman"/>
              <a:cs typeface="Times New Roman"/>
            </a:endParaRPr>
          </a:p>
          <a:p>
            <a:pPr algn="dist"/>
            <a:r>
              <a:rPr lang="en-US" sz="700" b="1" dirty="0">
                <a:latin typeface="Times New Roman"/>
                <a:cs typeface="Times New Roman"/>
              </a:rPr>
              <a:t>I have this day rented Safe Deposit Box No. _________________ subject to the rules and conditions listed below and/or those posted in the Safe </a:t>
            </a:r>
            <a:r>
              <a:rPr lang="en-US" sz="700" b="1" dirty="0" smtClean="0">
                <a:latin typeface="Times New Roman"/>
                <a:cs typeface="Times New Roman"/>
              </a:rPr>
              <a:t>Deposit</a:t>
            </a:r>
          </a:p>
          <a:p>
            <a:pPr algn="dist"/>
            <a:endParaRPr lang="en-US" sz="400" b="1" dirty="0" smtClean="0">
              <a:latin typeface="Times New Roman"/>
              <a:cs typeface="Times New Roman"/>
            </a:endParaRPr>
          </a:p>
          <a:p>
            <a:pPr algn="dist"/>
            <a:r>
              <a:rPr lang="en-US" sz="700" b="1" dirty="0" smtClean="0">
                <a:latin typeface="Times New Roman"/>
                <a:cs typeface="Times New Roman"/>
              </a:rPr>
              <a:t>area </a:t>
            </a:r>
            <a:r>
              <a:rPr lang="en-US" sz="700" b="1" dirty="0">
                <a:latin typeface="Times New Roman"/>
                <a:cs typeface="Times New Roman"/>
              </a:rPr>
              <a:t>of this institution. I hereby consent and agree to these rules and conditions. I have also received __________ keys to said box. I further agree </a:t>
            </a:r>
            <a:r>
              <a:rPr lang="en-US" sz="700" b="1" dirty="0" smtClean="0">
                <a:latin typeface="Times New Roman"/>
                <a:cs typeface="Times New Roman"/>
              </a:rPr>
              <a:t>to</a:t>
            </a:r>
          </a:p>
          <a:p>
            <a:pPr algn="dist"/>
            <a:r>
              <a:rPr lang="en-US" sz="700" b="1" dirty="0" smtClean="0">
                <a:latin typeface="Times New Roman"/>
                <a:cs typeface="Times New Roman"/>
              </a:rPr>
              <a:t>pay </a:t>
            </a:r>
            <a:r>
              <a:rPr lang="en-US" sz="700" b="1" dirty="0">
                <a:latin typeface="Times New Roman"/>
                <a:cs typeface="Times New Roman"/>
              </a:rPr>
              <a:t>for the use of this box annually in advance, the rental specified hereon, until I have returned the keys to said institution. In event of losing </a:t>
            </a:r>
            <a:r>
              <a:rPr lang="en-US" sz="700" b="1" dirty="0" smtClean="0">
                <a:latin typeface="Times New Roman"/>
                <a:cs typeface="Times New Roman"/>
              </a:rPr>
              <a:t>the</a:t>
            </a:r>
          </a:p>
          <a:p>
            <a:pPr algn="just"/>
            <a:r>
              <a:rPr lang="en-US" sz="700" b="1" dirty="0" smtClean="0">
                <a:latin typeface="Times New Roman"/>
                <a:cs typeface="Times New Roman"/>
              </a:rPr>
              <a:t>keys</a:t>
            </a:r>
            <a:r>
              <a:rPr lang="en-US" sz="700" b="1" dirty="0">
                <a:latin typeface="Times New Roman"/>
                <a:cs typeface="Times New Roman"/>
              </a:rPr>
              <a:t>, I agree to pay the expense of replacing the keys and any repairs necessitated by forceful opening of the Safe Deposit Door.</a:t>
            </a:r>
          </a:p>
        </p:txBody>
      </p:sp>
      <p:sp>
        <p:nvSpPr>
          <p:cNvPr id="176" name="Line 293"/>
          <p:cNvSpPr>
            <a:spLocks noChangeShapeType="1"/>
          </p:cNvSpPr>
          <p:nvPr/>
        </p:nvSpPr>
        <p:spPr bwMode="auto">
          <a:xfrm>
            <a:off x="3607979" y="4068095"/>
            <a:ext cx="2952750"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grpSp>
        <p:nvGrpSpPr>
          <p:cNvPr id="177" name="Group 294"/>
          <p:cNvGrpSpPr>
            <a:grpSpLocks/>
          </p:cNvGrpSpPr>
          <p:nvPr/>
        </p:nvGrpSpPr>
        <p:grpSpPr bwMode="auto">
          <a:xfrm>
            <a:off x="3607979" y="4230020"/>
            <a:ext cx="2952750" cy="2424113"/>
            <a:chOff x="6861" y="3441"/>
            <a:chExt cx="1860" cy="1527"/>
          </a:xfrm>
        </p:grpSpPr>
        <p:sp>
          <p:nvSpPr>
            <p:cNvPr id="178" name="Line 295"/>
            <p:cNvSpPr>
              <a:spLocks noChangeShapeType="1"/>
            </p:cNvSpPr>
            <p:nvPr/>
          </p:nvSpPr>
          <p:spPr bwMode="auto">
            <a:xfrm>
              <a:off x="6861" y="3441"/>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79" name="Line 296"/>
            <p:cNvSpPr>
              <a:spLocks noChangeShapeType="1"/>
            </p:cNvSpPr>
            <p:nvPr/>
          </p:nvSpPr>
          <p:spPr bwMode="auto">
            <a:xfrm>
              <a:off x="6861" y="3543"/>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0" name="Line 297"/>
            <p:cNvSpPr>
              <a:spLocks noChangeShapeType="1"/>
            </p:cNvSpPr>
            <p:nvPr/>
          </p:nvSpPr>
          <p:spPr bwMode="auto">
            <a:xfrm>
              <a:off x="6861" y="3644"/>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1" name="Line 298"/>
            <p:cNvSpPr>
              <a:spLocks noChangeShapeType="1"/>
            </p:cNvSpPr>
            <p:nvPr/>
          </p:nvSpPr>
          <p:spPr bwMode="auto">
            <a:xfrm>
              <a:off x="6861" y="3746"/>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2" name="Line 299"/>
            <p:cNvSpPr>
              <a:spLocks noChangeShapeType="1"/>
            </p:cNvSpPr>
            <p:nvPr/>
          </p:nvSpPr>
          <p:spPr bwMode="auto">
            <a:xfrm>
              <a:off x="6861" y="3848"/>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3" name="Line 300"/>
            <p:cNvSpPr>
              <a:spLocks noChangeShapeType="1"/>
            </p:cNvSpPr>
            <p:nvPr/>
          </p:nvSpPr>
          <p:spPr bwMode="auto">
            <a:xfrm>
              <a:off x="6861" y="3950"/>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4" name="Line 301"/>
            <p:cNvSpPr>
              <a:spLocks noChangeShapeType="1"/>
            </p:cNvSpPr>
            <p:nvPr/>
          </p:nvSpPr>
          <p:spPr bwMode="auto">
            <a:xfrm>
              <a:off x="6861" y="4052"/>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5" name="Line 302"/>
            <p:cNvSpPr>
              <a:spLocks noChangeShapeType="1"/>
            </p:cNvSpPr>
            <p:nvPr/>
          </p:nvSpPr>
          <p:spPr bwMode="auto">
            <a:xfrm>
              <a:off x="6861" y="4154"/>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6" name="Line 303"/>
            <p:cNvSpPr>
              <a:spLocks noChangeShapeType="1"/>
            </p:cNvSpPr>
            <p:nvPr/>
          </p:nvSpPr>
          <p:spPr bwMode="auto">
            <a:xfrm>
              <a:off x="6861" y="4255"/>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7" name="Line 304"/>
            <p:cNvSpPr>
              <a:spLocks noChangeShapeType="1"/>
            </p:cNvSpPr>
            <p:nvPr/>
          </p:nvSpPr>
          <p:spPr bwMode="auto">
            <a:xfrm>
              <a:off x="6861" y="4357"/>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8" name="Line 305"/>
            <p:cNvSpPr>
              <a:spLocks noChangeShapeType="1"/>
            </p:cNvSpPr>
            <p:nvPr/>
          </p:nvSpPr>
          <p:spPr bwMode="auto">
            <a:xfrm>
              <a:off x="6861" y="4459"/>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89" name="Line 306"/>
            <p:cNvSpPr>
              <a:spLocks noChangeShapeType="1"/>
            </p:cNvSpPr>
            <p:nvPr/>
          </p:nvSpPr>
          <p:spPr bwMode="auto">
            <a:xfrm>
              <a:off x="6861" y="4561"/>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0" name="Line 307"/>
            <p:cNvSpPr>
              <a:spLocks noChangeShapeType="1"/>
            </p:cNvSpPr>
            <p:nvPr/>
          </p:nvSpPr>
          <p:spPr bwMode="auto">
            <a:xfrm>
              <a:off x="6861" y="4663"/>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1" name="Line 308"/>
            <p:cNvSpPr>
              <a:spLocks noChangeShapeType="1"/>
            </p:cNvSpPr>
            <p:nvPr/>
          </p:nvSpPr>
          <p:spPr bwMode="auto">
            <a:xfrm>
              <a:off x="6861" y="4765"/>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2" name="Line 309"/>
            <p:cNvSpPr>
              <a:spLocks noChangeShapeType="1"/>
            </p:cNvSpPr>
            <p:nvPr/>
          </p:nvSpPr>
          <p:spPr bwMode="auto">
            <a:xfrm>
              <a:off x="6861" y="4866"/>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3" name="Line 310"/>
            <p:cNvSpPr>
              <a:spLocks noChangeShapeType="1"/>
            </p:cNvSpPr>
            <p:nvPr/>
          </p:nvSpPr>
          <p:spPr bwMode="auto">
            <a:xfrm>
              <a:off x="6861" y="4968"/>
              <a:ext cx="18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grpSp>
      <p:sp>
        <p:nvSpPr>
          <p:cNvPr id="194" name="Line 311"/>
          <p:cNvSpPr>
            <a:spLocks noChangeShapeType="1"/>
          </p:cNvSpPr>
          <p:nvPr/>
        </p:nvSpPr>
        <p:spPr bwMode="auto">
          <a:xfrm>
            <a:off x="4831942" y="3877595"/>
            <a:ext cx="0" cy="2938463"/>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5" name="Line 312"/>
          <p:cNvSpPr>
            <a:spLocks noChangeShapeType="1"/>
          </p:cNvSpPr>
          <p:nvPr/>
        </p:nvSpPr>
        <p:spPr bwMode="auto">
          <a:xfrm>
            <a:off x="5460592" y="3877595"/>
            <a:ext cx="0" cy="2938463"/>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6" name="Line 313"/>
          <p:cNvSpPr>
            <a:spLocks noChangeShapeType="1"/>
          </p:cNvSpPr>
          <p:nvPr/>
        </p:nvSpPr>
        <p:spPr bwMode="auto">
          <a:xfrm>
            <a:off x="4250917" y="4082383"/>
            <a:ext cx="0" cy="2733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7" name="Line 314"/>
          <p:cNvSpPr>
            <a:spLocks noChangeShapeType="1"/>
          </p:cNvSpPr>
          <p:nvPr/>
        </p:nvSpPr>
        <p:spPr bwMode="auto">
          <a:xfrm>
            <a:off x="4508092" y="4082383"/>
            <a:ext cx="0" cy="2733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8" name="Line 315"/>
          <p:cNvSpPr>
            <a:spLocks noChangeShapeType="1"/>
          </p:cNvSpPr>
          <p:nvPr/>
        </p:nvSpPr>
        <p:spPr bwMode="auto">
          <a:xfrm>
            <a:off x="5965417" y="4082383"/>
            <a:ext cx="0" cy="2733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99" name="Line 316"/>
          <p:cNvSpPr>
            <a:spLocks noChangeShapeType="1"/>
          </p:cNvSpPr>
          <p:nvPr/>
        </p:nvSpPr>
        <p:spPr bwMode="auto">
          <a:xfrm>
            <a:off x="6198779" y="4082383"/>
            <a:ext cx="0" cy="2733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200" name="Line 317"/>
          <p:cNvSpPr>
            <a:spLocks noChangeShapeType="1"/>
          </p:cNvSpPr>
          <p:nvPr/>
        </p:nvSpPr>
        <p:spPr bwMode="auto">
          <a:xfrm>
            <a:off x="5251042" y="4082383"/>
            <a:ext cx="0" cy="2733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201" name="Text Box 318"/>
          <p:cNvSpPr txBox="1">
            <a:spLocks noChangeArrowheads="1"/>
          </p:cNvSpPr>
          <p:nvPr/>
        </p:nvSpPr>
        <p:spPr bwMode="auto">
          <a:xfrm>
            <a:off x="3615917" y="3869658"/>
            <a:ext cx="12080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700" b="1">
                <a:latin typeface="Times New Roman"/>
                <a:cs typeface="Times New Roman"/>
              </a:rPr>
              <a:t>DATE PAID</a:t>
            </a:r>
          </a:p>
        </p:txBody>
      </p:sp>
      <p:sp>
        <p:nvSpPr>
          <p:cNvPr id="202" name="Text Box 319"/>
          <p:cNvSpPr txBox="1">
            <a:spLocks noChangeArrowheads="1"/>
          </p:cNvSpPr>
          <p:nvPr/>
        </p:nvSpPr>
        <p:spPr bwMode="auto">
          <a:xfrm>
            <a:off x="4827179" y="3849020"/>
            <a:ext cx="631825" cy="243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lnSpc>
                <a:spcPct val="80000"/>
              </a:lnSpc>
            </a:pPr>
            <a:r>
              <a:rPr lang="en-US" sz="600" b="1">
                <a:latin typeface="Times New Roman"/>
                <a:cs typeface="Times New Roman"/>
              </a:rPr>
              <a:t>AMOUNT PAID</a:t>
            </a:r>
          </a:p>
        </p:txBody>
      </p:sp>
      <p:sp>
        <p:nvSpPr>
          <p:cNvPr id="203" name="Text Box 320"/>
          <p:cNvSpPr txBox="1">
            <a:spLocks noChangeArrowheads="1"/>
          </p:cNvSpPr>
          <p:nvPr/>
        </p:nvSpPr>
        <p:spPr bwMode="auto">
          <a:xfrm>
            <a:off x="5463767" y="3869658"/>
            <a:ext cx="1103312"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700" b="1">
                <a:latin typeface="Times New Roman"/>
                <a:cs typeface="Times New Roman"/>
              </a:rPr>
              <a:t>PAID TO</a:t>
            </a:r>
          </a:p>
        </p:txBody>
      </p:sp>
      <p:sp>
        <p:nvSpPr>
          <p:cNvPr id="204" name="Text Box 321"/>
          <p:cNvSpPr txBox="1">
            <a:spLocks noChangeArrowheads="1"/>
          </p:cNvSpPr>
          <p:nvPr/>
        </p:nvSpPr>
        <p:spPr bwMode="auto">
          <a:xfrm>
            <a:off x="104367" y="3812508"/>
            <a:ext cx="333533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114300" indent="-114300">
              <a:defRPr sz="2400">
                <a:solidFill>
                  <a:schemeClr val="tx1"/>
                </a:solidFill>
                <a:latin typeface="Times New Roman" charset="0"/>
                <a:ea typeface="ＭＳ Ｐゴシック" charset="0"/>
              </a:defRPr>
            </a:lvl1pPr>
            <a:lvl2pPr marL="285750" indent="-55563">
              <a:defRPr sz="2400">
                <a:solidFill>
                  <a:schemeClr val="tx1"/>
                </a:solidFill>
                <a:latin typeface="Times New Roman" charset="0"/>
                <a:ea typeface="ＭＳ Ｐゴシック" charset="0"/>
              </a:defRPr>
            </a:lvl2pPr>
            <a:lvl3pPr marL="1544638" indent="-457200">
              <a:defRPr sz="2400">
                <a:solidFill>
                  <a:schemeClr val="tx1"/>
                </a:solidFill>
                <a:latin typeface="Times New Roman" charset="0"/>
                <a:ea typeface="ＭＳ Ｐゴシック" charset="0"/>
              </a:defRPr>
            </a:lvl3pPr>
            <a:lvl4pPr marL="2116138" indent="-457200">
              <a:defRPr sz="2400">
                <a:solidFill>
                  <a:schemeClr val="tx1"/>
                </a:solidFill>
                <a:latin typeface="Times New Roman" charset="0"/>
                <a:ea typeface="ＭＳ Ｐゴシック" charset="0"/>
              </a:defRPr>
            </a:lvl4pPr>
            <a:lvl5pPr marL="2687638" indent="-457200">
              <a:defRPr sz="2400">
                <a:solidFill>
                  <a:schemeClr val="tx1"/>
                </a:solidFill>
                <a:latin typeface="Times New Roman" charset="0"/>
                <a:ea typeface="ＭＳ Ｐゴシック" charset="0"/>
              </a:defRPr>
            </a:lvl5pPr>
            <a:lvl6pPr marL="3144838" indent="-457200" fontAlgn="base">
              <a:spcBef>
                <a:spcPct val="0"/>
              </a:spcBef>
              <a:spcAft>
                <a:spcPct val="0"/>
              </a:spcAft>
              <a:defRPr sz="2400">
                <a:solidFill>
                  <a:schemeClr val="tx1"/>
                </a:solidFill>
                <a:latin typeface="Times New Roman" charset="0"/>
                <a:ea typeface="ＭＳ Ｐゴシック" charset="0"/>
              </a:defRPr>
            </a:lvl6pPr>
            <a:lvl7pPr marL="3602038" indent="-457200" fontAlgn="base">
              <a:spcBef>
                <a:spcPct val="0"/>
              </a:spcBef>
              <a:spcAft>
                <a:spcPct val="0"/>
              </a:spcAft>
              <a:defRPr sz="2400">
                <a:solidFill>
                  <a:schemeClr val="tx1"/>
                </a:solidFill>
                <a:latin typeface="Times New Roman" charset="0"/>
                <a:ea typeface="ＭＳ Ｐゴシック" charset="0"/>
              </a:defRPr>
            </a:lvl7pPr>
            <a:lvl8pPr marL="4059238" indent="-457200" fontAlgn="base">
              <a:spcBef>
                <a:spcPct val="0"/>
              </a:spcBef>
              <a:spcAft>
                <a:spcPct val="0"/>
              </a:spcAft>
              <a:defRPr sz="2400">
                <a:solidFill>
                  <a:schemeClr val="tx1"/>
                </a:solidFill>
                <a:latin typeface="Times New Roman" charset="0"/>
                <a:ea typeface="ＭＳ Ｐゴシック" charset="0"/>
              </a:defRPr>
            </a:lvl8pPr>
            <a:lvl9pPr marL="4516438" indent="-457200" fontAlgn="base">
              <a:spcBef>
                <a:spcPct val="0"/>
              </a:spcBef>
              <a:spcAft>
                <a:spcPct val="0"/>
              </a:spcAft>
              <a:defRPr sz="2400">
                <a:solidFill>
                  <a:schemeClr val="tx1"/>
                </a:solidFill>
                <a:latin typeface="Times New Roman" charset="0"/>
                <a:ea typeface="ＭＳ Ｐゴシック" charset="0"/>
              </a:defRPr>
            </a:lvl9pPr>
          </a:lstStyle>
          <a:p>
            <a:pPr algn="just"/>
            <a:r>
              <a:rPr lang="en-US" sz="700" b="1" dirty="0">
                <a:latin typeface="Times New Roman"/>
                <a:cs typeface="Times New Roman"/>
              </a:rPr>
              <a:t>7.	In the event the lessee shall fail to pay when due the </a:t>
            </a:r>
            <a:r>
              <a:rPr lang="en-US" sz="700" b="1" dirty="0" smtClean="0">
                <a:latin typeface="Times New Roman"/>
                <a:cs typeface="Times New Roman"/>
              </a:rPr>
              <a:t>annual                                 rent </a:t>
            </a:r>
            <a:r>
              <a:rPr lang="en-US" sz="700" b="1" dirty="0">
                <a:latin typeface="Times New Roman"/>
                <a:cs typeface="Times New Roman"/>
              </a:rPr>
              <a:t>reserve, then in addition to other remedies, the said </a:t>
            </a:r>
            <a:r>
              <a:rPr lang="en-US" sz="700" b="1" dirty="0" smtClean="0">
                <a:latin typeface="Times New Roman"/>
                <a:cs typeface="Times New Roman"/>
              </a:rPr>
              <a:t>institution                     may </a:t>
            </a:r>
            <a:r>
              <a:rPr lang="en-US" sz="700" b="1" dirty="0">
                <a:latin typeface="Times New Roman"/>
                <a:cs typeface="Times New Roman"/>
              </a:rPr>
              <a:t>upon 30 days elapsing without the said rent being paid, </a:t>
            </a:r>
            <a:r>
              <a:rPr lang="en-US" sz="700" b="1" dirty="0" smtClean="0">
                <a:latin typeface="Times New Roman"/>
                <a:cs typeface="Times New Roman"/>
              </a:rPr>
              <a:t>enter                       said </a:t>
            </a:r>
            <a:r>
              <a:rPr lang="en-US" sz="700" b="1" dirty="0">
                <a:latin typeface="Times New Roman"/>
                <a:cs typeface="Times New Roman"/>
              </a:rPr>
              <a:t>box and take out the contents thereof, and sell the same at </a:t>
            </a:r>
            <a:r>
              <a:rPr lang="en-US" sz="700" b="1" dirty="0" smtClean="0">
                <a:latin typeface="Times New Roman"/>
                <a:cs typeface="Times New Roman"/>
              </a:rPr>
              <a:t>public           auction </a:t>
            </a:r>
            <a:r>
              <a:rPr lang="en-US" sz="700" b="1" dirty="0">
                <a:latin typeface="Times New Roman"/>
                <a:cs typeface="Times New Roman"/>
              </a:rPr>
              <a:t>at said institution, by giving 30 days</a:t>
            </a:r>
            <a:r>
              <a:rPr lang="ja-JP" altLang="en-US" sz="700" b="1" dirty="0">
                <a:latin typeface="Times New Roman"/>
                <a:cs typeface="Times New Roman"/>
              </a:rPr>
              <a:t>’</a:t>
            </a:r>
            <a:r>
              <a:rPr lang="en-US" sz="700" b="1" dirty="0">
                <a:latin typeface="Times New Roman"/>
                <a:cs typeface="Times New Roman"/>
              </a:rPr>
              <a:t> notice thereof by </a:t>
            </a:r>
            <a:r>
              <a:rPr lang="en-US" sz="700" b="1" dirty="0" smtClean="0">
                <a:latin typeface="Times New Roman"/>
                <a:cs typeface="Times New Roman"/>
              </a:rPr>
              <a:t>posting              </a:t>
            </a:r>
            <a:r>
              <a:rPr lang="en-US" sz="700" b="1" dirty="0">
                <a:latin typeface="Times New Roman"/>
                <a:cs typeface="Times New Roman"/>
              </a:rPr>
              <a:t>in the lobby of said institution and by mailing to the last </a:t>
            </a:r>
            <a:r>
              <a:rPr lang="en-US" sz="700" b="1" dirty="0" smtClean="0">
                <a:latin typeface="Times New Roman"/>
                <a:cs typeface="Times New Roman"/>
              </a:rPr>
              <a:t>address                             of </a:t>
            </a:r>
            <a:r>
              <a:rPr lang="en-US" sz="700" b="1" dirty="0">
                <a:latin typeface="Times New Roman"/>
                <a:cs typeface="Times New Roman"/>
              </a:rPr>
              <a:t>the lessee known to the president of said institution, selling </a:t>
            </a:r>
            <a:r>
              <a:rPr lang="en-US" sz="700" b="1" dirty="0" smtClean="0">
                <a:latin typeface="Times New Roman"/>
                <a:cs typeface="Times New Roman"/>
              </a:rPr>
              <a:t>said               contents </a:t>
            </a:r>
            <a:r>
              <a:rPr lang="en-US" sz="700" b="1" dirty="0">
                <a:latin typeface="Times New Roman"/>
                <a:cs typeface="Times New Roman"/>
              </a:rPr>
              <a:t>of said box and after the rental charges and any other </a:t>
            </a:r>
            <a:r>
              <a:rPr lang="en-US" sz="700" b="1" dirty="0" smtClean="0">
                <a:latin typeface="Times New Roman"/>
                <a:cs typeface="Times New Roman"/>
              </a:rPr>
              <a:t>claims                   or </a:t>
            </a:r>
            <a:r>
              <a:rPr lang="en-US" sz="700" b="1" dirty="0">
                <a:latin typeface="Times New Roman"/>
                <a:cs typeface="Times New Roman"/>
              </a:rPr>
              <a:t>charges the said institution may have against the lessee have </a:t>
            </a:r>
            <a:r>
              <a:rPr lang="en-US" sz="700" b="1" dirty="0" smtClean="0">
                <a:latin typeface="Times New Roman"/>
                <a:cs typeface="Times New Roman"/>
              </a:rPr>
              <a:t>been                  paid </a:t>
            </a:r>
            <a:r>
              <a:rPr lang="en-US" sz="700" b="1" dirty="0">
                <a:latin typeface="Times New Roman"/>
                <a:cs typeface="Times New Roman"/>
              </a:rPr>
              <a:t>by retaining by said institution from the proceeds of said sale </a:t>
            </a:r>
            <a:r>
              <a:rPr lang="en-US" sz="700" b="1" dirty="0" smtClean="0">
                <a:latin typeface="Times New Roman"/>
                <a:cs typeface="Times New Roman"/>
              </a:rPr>
              <a:t>if                   had</a:t>
            </a:r>
            <a:r>
              <a:rPr lang="en-US" sz="700" b="1" dirty="0">
                <a:latin typeface="Times New Roman"/>
                <a:cs typeface="Times New Roman"/>
              </a:rPr>
              <a:t>, if sufficient to re-pay the same, and the balance, if any, shall </a:t>
            </a:r>
            <a:r>
              <a:rPr lang="en-US" sz="700" b="1" dirty="0" smtClean="0">
                <a:latin typeface="Times New Roman"/>
                <a:cs typeface="Times New Roman"/>
              </a:rPr>
              <a:t>be                  paid </a:t>
            </a:r>
            <a:r>
              <a:rPr lang="en-US" sz="700" b="1" dirty="0">
                <a:latin typeface="Times New Roman"/>
                <a:cs typeface="Times New Roman"/>
              </a:rPr>
              <a:t>to the lessee or any other person legally entitled thereto.</a:t>
            </a:r>
          </a:p>
        </p:txBody>
      </p:sp>
      <p:sp>
        <p:nvSpPr>
          <p:cNvPr id="205" name="Text Box 322"/>
          <p:cNvSpPr txBox="1">
            <a:spLocks noChangeArrowheads="1"/>
          </p:cNvSpPr>
          <p:nvPr/>
        </p:nvSpPr>
        <p:spPr bwMode="auto">
          <a:xfrm>
            <a:off x="3607979" y="6895433"/>
            <a:ext cx="30353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tabLst>
                <a:tab pos="6862763" algn="r"/>
              </a:tabLst>
              <a:defRPr sz="2400">
                <a:solidFill>
                  <a:schemeClr val="tx1"/>
                </a:solidFill>
                <a:latin typeface="Times New Roman" charset="0"/>
                <a:ea typeface="ＭＳ Ｐゴシック" charset="0"/>
              </a:defRPr>
            </a:lvl1pPr>
            <a:lvl2pPr>
              <a:tabLst>
                <a:tab pos="6862763" algn="r"/>
              </a:tabLst>
              <a:defRPr sz="2400">
                <a:solidFill>
                  <a:schemeClr val="tx1"/>
                </a:solidFill>
                <a:latin typeface="Times New Roman" charset="0"/>
                <a:ea typeface="ＭＳ Ｐゴシック" charset="0"/>
              </a:defRPr>
            </a:lvl2pPr>
            <a:lvl3pPr>
              <a:tabLst>
                <a:tab pos="6862763" algn="r"/>
              </a:tabLst>
              <a:defRPr sz="2400">
                <a:solidFill>
                  <a:schemeClr val="tx1"/>
                </a:solidFill>
                <a:latin typeface="Times New Roman" charset="0"/>
                <a:ea typeface="ＭＳ Ｐゴシック" charset="0"/>
              </a:defRPr>
            </a:lvl3pPr>
            <a:lvl4pPr>
              <a:tabLst>
                <a:tab pos="6862763" algn="r"/>
              </a:tabLst>
              <a:defRPr sz="2400">
                <a:solidFill>
                  <a:schemeClr val="tx1"/>
                </a:solidFill>
                <a:latin typeface="Times New Roman" charset="0"/>
                <a:ea typeface="ＭＳ Ｐゴシック" charset="0"/>
              </a:defRPr>
            </a:lvl4pPr>
            <a:lvl5pPr>
              <a:tabLst>
                <a:tab pos="6862763" algn="r"/>
              </a:tabLst>
              <a:defRPr sz="2400">
                <a:solidFill>
                  <a:schemeClr val="tx1"/>
                </a:solidFill>
                <a:latin typeface="Times New Roman" charset="0"/>
                <a:ea typeface="ＭＳ Ｐゴシック" charset="0"/>
              </a:defRPr>
            </a:lvl5pPr>
            <a:lvl6pPr fontAlgn="base">
              <a:spcBef>
                <a:spcPct val="0"/>
              </a:spcBef>
              <a:spcAft>
                <a:spcPct val="0"/>
              </a:spcAft>
              <a:tabLst>
                <a:tab pos="6862763" algn="r"/>
              </a:tabLst>
              <a:defRPr sz="2400">
                <a:solidFill>
                  <a:schemeClr val="tx1"/>
                </a:solidFill>
                <a:latin typeface="Times New Roman" charset="0"/>
                <a:ea typeface="ＭＳ Ｐゴシック" charset="0"/>
              </a:defRPr>
            </a:lvl6pPr>
            <a:lvl7pPr fontAlgn="base">
              <a:spcBef>
                <a:spcPct val="0"/>
              </a:spcBef>
              <a:spcAft>
                <a:spcPct val="0"/>
              </a:spcAft>
              <a:tabLst>
                <a:tab pos="6862763" algn="r"/>
              </a:tabLst>
              <a:defRPr sz="2400">
                <a:solidFill>
                  <a:schemeClr val="tx1"/>
                </a:solidFill>
                <a:latin typeface="Times New Roman" charset="0"/>
                <a:ea typeface="ＭＳ Ｐゴシック" charset="0"/>
              </a:defRPr>
            </a:lvl7pPr>
            <a:lvl8pPr fontAlgn="base">
              <a:spcBef>
                <a:spcPct val="0"/>
              </a:spcBef>
              <a:spcAft>
                <a:spcPct val="0"/>
              </a:spcAft>
              <a:tabLst>
                <a:tab pos="6862763" algn="r"/>
              </a:tabLst>
              <a:defRPr sz="2400">
                <a:solidFill>
                  <a:schemeClr val="tx1"/>
                </a:solidFill>
                <a:latin typeface="Times New Roman" charset="0"/>
                <a:ea typeface="ＭＳ Ｐゴシック" charset="0"/>
              </a:defRPr>
            </a:lvl8pPr>
            <a:lvl9pPr fontAlgn="base">
              <a:spcBef>
                <a:spcPct val="0"/>
              </a:spcBef>
              <a:spcAft>
                <a:spcPct val="0"/>
              </a:spcAft>
              <a:tabLst>
                <a:tab pos="6862763" algn="r"/>
              </a:tabLst>
              <a:defRPr sz="2400">
                <a:solidFill>
                  <a:schemeClr val="tx1"/>
                </a:solidFill>
                <a:latin typeface="Times New Roman" charset="0"/>
                <a:ea typeface="ＭＳ Ｐゴシック" charset="0"/>
              </a:defRPr>
            </a:lvl9pPr>
          </a:lstStyle>
          <a:p>
            <a:pPr algn="r"/>
            <a:r>
              <a:rPr lang="en-US" sz="500">
                <a:latin typeface="Times New Roman"/>
                <a:cs typeface="Times New Roman"/>
              </a:rPr>
              <a:t>E. GREENE &amp; COMPANY •FAIRFIELD, NJ 07007 • Access Card 958-1 • 877-838-5250     # 958</a:t>
            </a:r>
          </a:p>
        </p:txBody>
      </p:sp>
      <p:sp>
        <p:nvSpPr>
          <p:cNvPr id="206" name="Rectangle 325"/>
          <p:cNvSpPr>
            <a:spLocks noChangeArrowheads="1"/>
          </p:cNvSpPr>
          <p:nvPr/>
        </p:nvSpPr>
        <p:spPr bwMode="auto">
          <a:xfrm>
            <a:off x="178979" y="2236120"/>
            <a:ext cx="6426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900" b="1">
                <a:latin typeface="Times New Roman"/>
                <a:cs typeface="Times New Roman"/>
              </a:rPr>
              <a:t>SAFETY DEPOSIT BOX RENTAL RULES AND CONDITIONS</a:t>
            </a:r>
          </a:p>
        </p:txBody>
      </p:sp>
    </p:spTree>
    <p:extLst>
      <p:ext uri="{BB962C8B-B14F-4D97-AF65-F5344CB8AC3E}">
        <p14:creationId xmlns:p14="http://schemas.microsoft.com/office/powerpoint/2010/main" val="40491198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288925" y="-293687"/>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3" name="AutoShape 5"/>
          <p:cNvSpPr>
            <a:spLocks noChangeArrowheads="1"/>
          </p:cNvSpPr>
          <p:nvPr/>
        </p:nvSpPr>
        <p:spPr bwMode="auto">
          <a:xfrm>
            <a:off x="6572250" y="-293687"/>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4" name="AutoShape 6"/>
          <p:cNvSpPr>
            <a:spLocks noChangeArrowheads="1"/>
          </p:cNvSpPr>
          <p:nvPr/>
        </p:nvSpPr>
        <p:spPr bwMode="auto">
          <a:xfrm>
            <a:off x="-288925" y="6805613"/>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5" name="AutoShape 7"/>
          <p:cNvSpPr>
            <a:spLocks noChangeArrowheads="1"/>
          </p:cNvSpPr>
          <p:nvPr/>
        </p:nvSpPr>
        <p:spPr bwMode="auto">
          <a:xfrm>
            <a:off x="6572250" y="6805613"/>
            <a:ext cx="590550" cy="590550"/>
          </a:xfrm>
          <a:prstGeom prst="plus">
            <a:avLst>
              <a:gd name="adj" fmla="val 50000"/>
            </a:avLst>
          </a:prstGeom>
          <a:solidFill>
            <a:schemeClr val="accent1"/>
          </a:solidFill>
          <a:ln w="9525">
            <a:solidFill>
              <a:srgbClr val="DDDDDD"/>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6" name="Rectangle 8"/>
          <p:cNvSpPr>
            <a:spLocks noChangeArrowheads="1"/>
          </p:cNvSpPr>
          <p:nvPr/>
        </p:nvSpPr>
        <p:spPr bwMode="auto">
          <a:xfrm>
            <a:off x="0" y="0"/>
            <a:ext cx="6867525" cy="7096125"/>
          </a:xfrm>
          <a:prstGeom prst="rect">
            <a:avLst/>
          </a:prstGeom>
          <a:noFill/>
          <a:ln w="9525">
            <a:solidFill>
              <a:srgbClr val="BFBFB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Times New Roman"/>
              <a:cs typeface="Times New Roman"/>
            </a:endParaRPr>
          </a:p>
        </p:txBody>
      </p:sp>
      <p:sp>
        <p:nvSpPr>
          <p:cNvPr id="7" name="Rectangle 9"/>
          <p:cNvSpPr>
            <a:spLocks noChangeArrowheads="1"/>
          </p:cNvSpPr>
          <p:nvPr/>
        </p:nvSpPr>
        <p:spPr bwMode="auto">
          <a:xfrm>
            <a:off x="92075" y="104775"/>
            <a:ext cx="664845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tabLst>
                <a:tab pos="1371600" algn="ctr"/>
                <a:tab pos="5143500" algn="ctr"/>
              </a:tabLst>
            </a:pPr>
            <a:r>
              <a:rPr lang="en-US" sz="1000" b="1" dirty="0">
                <a:latin typeface="Times New Roman"/>
                <a:cs typeface="Times New Roman"/>
              </a:rPr>
              <a:t>APPOINTMENT OF DEPUTY</a:t>
            </a:r>
            <a:endParaRPr lang="en-US" sz="700" b="1" dirty="0">
              <a:latin typeface="Times New Roman"/>
              <a:cs typeface="Times New Roman"/>
            </a:endParaRPr>
          </a:p>
          <a:p>
            <a:pPr algn="r">
              <a:spcBef>
                <a:spcPct val="50000"/>
              </a:spcBef>
              <a:tabLst>
                <a:tab pos="1371600" algn="ctr"/>
                <a:tab pos="5143500" algn="ctr"/>
              </a:tabLst>
            </a:pPr>
            <a:r>
              <a:rPr lang="en-US" sz="700" b="1" dirty="0">
                <a:latin typeface="Times New Roman"/>
                <a:cs typeface="Times New Roman"/>
              </a:rPr>
              <a:t>__________________________________, 20_______</a:t>
            </a:r>
          </a:p>
          <a:p>
            <a:pPr>
              <a:spcBef>
                <a:spcPct val="50000"/>
              </a:spcBef>
              <a:tabLst>
                <a:tab pos="1371600" algn="ctr"/>
                <a:tab pos="5143500" algn="ctr"/>
              </a:tabLst>
            </a:pPr>
            <a:endParaRPr lang="en-US" sz="2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I hereby designate ______________________________________________________________________________________ as my deputy, to have access to and control of the contents of my Safe Deposit Box now rented, or which may hereafter be rented by me, until this authority is revoked by me in writing.</a:t>
            </a:r>
            <a:br>
              <a:rPr lang="en-US" sz="700" b="1" dirty="0">
                <a:latin typeface="Times New Roman"/>
                <a:cs typeface="Times New Roman"/>
              </a:rPr>
            </a:br>
            <a:r>
              <a:rPr lang="en-US" sz="700" b="1" dirty="0">
                <a:latin typeface="Times New Roman"/>
                <a:cs typeface="Times New Roman"/>
              </a:rPr>
              <a:t/>
            </a:r>
            <a:br>
              <a:rPr lang="en-US" sz="700" b="1" dirty="0">
                <a:latin typeface="Times New Roman"/>
                <a:cs typeface="Times New Roman"/>
              </a:rPr>
            </a:br>
            <a:r>
              <a:rPr lang="en-US" sz="700" b="1" dirty="0">
                <a:latin typeface="Times New Roman"/>
                <a:cs typeface="Times New Roman"/>
              </a:rPr>
              <a:t/>
            </a:r>
            <a:br>
              <a:rPr lang="en-US" sz="700" b="1" dirty="0">
                <a:latin typeface="Times New Roman"/>
                <a:cs typeface="Times New Roman"/>
              </a:rPr>
            </a:br>
            <a:r>
              <a:rPr lang="en-US" sz="700" b="1" dirty="0">
                <a:latin typeface="Times New Roman"/>
                <a:cs typeface="Times New Roman"/>
              </a:rPr>
              <a:t>	</a:t>
            </a:r>
            <a:r>
              <a:rPr lang="en-US" sz="700" b="1" dirty="0" smtClean="0">
                <a:latin typeface="Times New Roman"/>
                <a:cs typeface="Times New Roman"/>
              </a:rPr>
              <a:t>_____________________________________________________________                                              </a:t>
            </a:r>
            <a:r>
              <a:rPr lang="en-US" sz="700" b="1" dirty="0">
                <a:latin typeface="Times New Roman"/>
                <a:cs typeface="Times New Roman"/>
              </a:rPr>
              <a:t>_____________________________________________________________</a:t>
            </a:r>
          </a:p>
        </p:txBody>
      </p:sp>
      <p:sp>
        <p:nvSpPr>
          <p:cNvPr id="8" name="Line 10"/>
          <p:cNvSpPr>
            <a:spLocks noChangeShapeType="1"/>
          </p:cNvSpPr>
          <p:nvPr/>
        </p:nvSpPr>
        <p:spPr bwMode="auto">
          <a:xfrm>
            <a:off x="188913" y="1263650"/>
            <a:ext cx="6505575"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9" name="Line 11"/>
          <p:cNvSpPr>
            <a:spLocks noChangeShapeType="1"/>
          </p:cNvSpPr>
          <p:nvPr/>
        </p:nvSpPr>
        <p:spPr bwMode="auto">
          <a:xfrm>
            <a:off x="188913" y="2451100"/>
            <a:ext cx="6505575"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10" name="Rectangle 13"/>
          <p:cNvSpPr>
            <a:spLocks noChangeArrowheads="1"/>
          </p:cNvSpPr>
          <p:nvPr/>
        </p:nvSpPr>
        <p:spPr bwMode="auto">
          <a:xfrm>
            <a:off x="-6350" y="1057275"/>
            <a:ext cx="68738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1428750" algn="ctr"/>
                <a:tab pos="5257800" algn="ctr"/>
              </a:tabLst>
            </a:pPr>
            <a:r>
              <a:rPr lang="en-US" sz="600" b="1" dirty="0">
                <a:latin typeface="Times New Roman"/>
                <a:cs typeface="Times New Roman"/>
              </a:rPr>
              <a:t>	Signature of Agent	Signature of Renter</a:t>
            </a:r>
          </a:p>
        </p:txBody>
      </p:sp>
      <p:sp>
        <p:nvSpPr>
          <p:cNvPr id="11" name="Rectangle 14"/>
          <p:cNvSpPr>
            <a:spLocks noChangeArrowheads="1"/>
          </p:cNvSpPr>
          <p:nvPr/>
        </p:nvSpPr>
        <p:spPr bwMode="auto">
          <a:xfrm>
            <a:off x="92075" y="1282700"/>
            <a:ext cx="664845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tabLst>
                <a:tab pos="1371600" algn="ctr"/>
                <a:tab pos="5143500" algn="ctr"/>
              </a:tabLst>
            </a:pPr>
            <a:r>
              <a:rPr lang="en-US" sz="1000" b="1" dirty="0">
                <a:latin typeface="Times New Roman"/>
                <a:cs typeface="Times New Roman"/>
              </a:rPr>
              <a:t>APPOINTMENT OF DEPUTY</a:t>
            </a:r>
            <a:endParaRPr lang="en-US" sz="700" b="1" dirty="0">
              <a:latin typeface="Times New Roman"/>
              <a:cs typeface="Times New Roman"/>
            </a:endParaRPr>
          </a:p>
          <a:p>
            <a:pPr algn="r">
              <a:spcBef>
                <a:spcPct val="50000"/>
              </a:spcBef>
              <a:tabLst>
                <a:tab pos="1371600" algn="ctr"/>
                <a:tab pos="5143500" algn="ctr"/>
              </a:tabLst>
            </a:pPr>
            <a:r>
              <a:rPr lang="en-US" sz="700" b="1" dirty="0">
                <a:latin typeface="Times New Roman"/>
                <a:cs typeface="Times New Roman"/>
              </a:rPr>
              <a:t>__________________________________, 20_______</a:t>
            </a:r>
          </a:p>
          <a:p>
            <a:pPr>
              <a:spcBef>
                <a:spcPct val="50000"/>
              </a:spcBef>
              <a:tabLst>
                <a:tab pos="1371600" algn="ctr"/>
                <a:tab pos="5143500" algn="ctr"/>
              </a:tabLst>
            </a:pPr>
            <a:endParaRPr lang="en-US" sz="2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I hereby designate ______________________________________________________________________________________ as my deputy, to have access to and control of the contents of my Safe Deposit Box now rented, or which may hereafter be rented by me, until this authority is revoked by me in writing.</a:t>
            </a:r>
            <a:br>
              <a:rPr lang="en-US" sz="700" b="1" dirty="0">
                <a:latin typeface="Times New Roman"/>
                <a:cs typeface="Times New Roman"/>
              </a:rPr>
            </a:br>
            <a:r>
              <a:rPr lang="en-US" sz="700" b="1" dirty="0">
                <a:latin typeface="Times New Roman"/>
                <a:cs typeface="Times New Roman"/>
              </a:rPr>
              <a:t/>
            </a:r>
            <a:br>
              <a:rPr lang="en-US" sz="700" b="1" dirty="0">
                <a:latin typeface="Times New Roman"/>
                <a:cs typeface="Times New Roman"/>
              </a:rPr>
            </a:br>
            <a:r>
              <a:rPr lang="en-US" sz="700" b="1" dirty="0">
                <a:latin typeface="Times New Roman"/>
                <a:cs typeface="Times New Roman"/>
              </a:rPr>
              <a:t/>
            </a:r>
            <a:br>
              <a:rPr lang="en-US" sz="700" b="1" dirty="0">
                <a:latin typeface="Times New Roman"/>
                <a:cs typeface="Times New Roman"/>
              </a:rPr>
            </a:br>
            <a:r>
              <a:rPr lang="en-US" sz="700" b="1" dirty="0">
                <a:latin typeface="Times New Roman"/>
                <a:cs typeface="Times New Roman"/>
              </a:rPr>
              <a:t>	</a:t>
            </a:r>
            <a:r>
              <a:rPr lang="en-US" sz="700" b="1" dirty="0" smtClean="0">
                <a:latin typeface="Times New Roman"/>
                <a:cs typeface="Times New Roman"/>
              </a:rPr>
              <a:t>_____________________________________________________________</a:t>
            </a:r>
            <a:r>
              <a:rPr lang="en-US" sz="700" b="1" dirty="0">
                <a:latin typeface="Times New Roman"/>
                <a:cs typeface="Times New Roman"/>
              </a:rPr>
              <a:t> </a:t>
            </a:r>
            <a:r>
              <a:rPr lang="en-US" sz="700" b="1" dirty="0" smtClean="0">
                <a:latin typeface="Times New Roman"/>
                <a:cs typeface="Times New Roman"/>
              </a:rPr>
              <a:t>                                               ____________________________________________________________</a:t>
            </a:r>
            <a:endParaRPr lang="en-US" sz="700" b="1" dirty="0">
              <a:latin typeface="Times New Roman"/>
              <a:cs typeface="Times New Roman"/>
            </a:endParaRPr>
          </a:p>
        </p:txBody>
      </p:sp>
      <p:sp>
        <p:nvSpPr>
          <p:cNvPr id="12" name="Rectangle 16"/>
          <p:cNvSpPr>
            <a:spLocks noChangeArrowheads="1"/>
          </p:cNvSpPr>
          <p:nvPr/>
        </p:nvSpPr>
        <p:spPr bwMode="auto">
          <a:xfrm>
            <a:off x="90488" y="2474913"/>
            <a:ext cx="6648450" cy="2416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tabLst>
                <a:tab pos="1371600" algn="ctr"/>
                <a:tab pos="5143500" algn="ctr"/>
              </a:tabLst>
            </a:pPr>
            <a:r>
              <a:rPr lang="en-US" sz="1000" b="1" dirty="0">
                <a:latin typeface="Times New Roman"/>
                <a:cs typeface="Times New Roman"/>
              </a:rPr>
              <a:t>REVOCATION OF APPOINTMENT</a:t>
            </a:r>
          </a:p>
          <a:p>
            <a:pPr algn="ctr">
              <a:spcBef>
                <a:spcPct val="50000"/>
              </a:spcBef>
              <a:tabLst>
                <a:tab pos="1371600" algn="ctr"/>
                <a:tab pos="5143500" algn="ctr"/>
              </a:tabLst>
            </a:pPr>
            <a:endParaRPr lang="en-US" sz="7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   		 </a:t>
            </a:r>
            <a:r>
              <a:rPr lang="en-US" sz="700" b="1" dirty="0" smtClean="0">
                <a:latin typeface="Times New Roman"/>
                <a:cs typeface="Times New Roman"/>
              </a:rPr>
              <a:t>_______________________________________________</a:t>
            </a:r>
            <a:r>
              <a:rPr lang="en-US" sz="700" b="1" dirty="0">
                <a:latin typeface="Times New Roman"/>
                <a:cs typeface="Times New Roman"/>
              </a:rPr>
              <a:t>, 20_______</a:t>
            </a:r>
          </a:p>
          <a:p>
            <a:pPr>
              <a:spcBef>
                <a:spcPct val="50000"/>
              </a:spcBef>
              <a:tabLst>
                <a:tab pos="1371600" algn="ctr"/>
                <a:tab pos="5143500" algn="ctr"/>
              </a:tabLst>
            </a:pPr>
            <a:endParaRPr lang="en-US" sz="7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I hereby revoke my order appointing  ____________________________________________________________________________________________________ as my deputy.</a:t>
            </a:r>
          </a:p>
          <a:p>
            <a:pPr>
              <a:spcBef>
                <a:spcPct val="50000"/>
              </a:spcBef>
              <a:tabLst>
                <a:tab pos="1371600" algn="ctr"/>
                <a:tab pos="5143500" algn="ctr"/>
              </a:tabLst>
            </a:pPr>
            <a:endParaRPr lang="en-US" sz="7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	</a:t>
            </a:r>
            <a:r>
              <a:rPr lang="en-US" sz="700" b="1" dirty="0" smtClean="0">
                <a:latin typeface="Times New Roman"/>
                <a:cs typeface="Times New Roman"/>
              </a:rPr>
              <a:t>_____________________________________________________________                                              </a:t>
            </a:r>
            <a:r>
              <a:rPr lang="en-US" sz="700" b="1" dirty="0">
                <a:latin typeface="Times New Roman"/>
                <a:cs typeface="Times New Roman"/>
              </a:rPr>
              <a:t>_____________________________________________________________</a:t>
            </a:r>
          </a:p>
          <a:p>
            <a:pPr>
              <a:spcBef>
                <a:spcPct val="50000"/>
              </a:spcBef>
              <a:tabLst>
                <a:tab pos="1371600" algn="ctr"/>
                <a:tab pos="5143500" algn="ctr"/>
              </a:tabLst>
            </a:pPr>
            <a:endParaRPr lang="en-US" sz="700" b="1" dirty="0">
              <a:latin typeface="Times New Roman"/>
              <a:cs typeface="Times New Roman"/>
            </a:endParaRPr>
          </a:p>
          <a:p>
            <a:pPr algn="ctr">
              <a:spcBef>
                <a:spcPct val="50000"/>
              </a:spcBef>
              <a:tabLst>
                <a:tab pos="1371600" algn="ctr"/>
                <a:tab pos="5143500" algn="ctr"/>
              </a:tabLst>
            </a:pPr>
            <a:r>
              <a:rPr lang="en-US" sz="1000" b="1" dirty="0">
                <a:latin typeface="Times New Roman"/>
                <a:cs typeface="Times New Roman"/>
              </a:rPr>
              <a:t>REVOCATION OF APPOINTMENT</a:t>
            </a:r>
            <a:endParaRPr lang="en-US" sz="9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		</a:t>
            </a:r>
            <a:r>
              <a:rPr lang="en-US" sz="700" b="1" dirty="0" smtClean="0">
                <a:latin typeface="Times New Roman"/>
                <a:cs typeface="Times New Roman"/>
              </a:rPr>
              <a:t>_________________________________________________</a:t>
            </a:r>
            <a:r>
              <a:rPr lang="en-US" sz="700" b="1" dirty="0">
                <a:latin typeface="Times New Roman"/>
                <a:cs typeface="Times New Roman"/>
              </a:rPr>
              <a:t>, 20_______</a:t>
            </a:r>
          </a:p>
          <a:p>
            <a:pPr>
              <a:spcBef>
                <a:spcPct val="50000"/>
              </a:spcBef>
              <a:tabLst>
                <a:tab pos="1371600" algn="ctr"/>
                <a:tab pos="5143500" algn="ctr"/>
              </a:tabLst>
            </a:pPr>
            <a:endParaRPr lang="en-US" sz="7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I hereby revoke my order appointing  ____________________________________________________________________________________________________ as my deputy.</a:t>
            </a:r>
          </a:p>
          <a:p>
            <a:pPr>
              <a:spcBef>
                <a:spcPct val="50000"/>
              </a:spcBef>
              <a:tabLst>
                <a:tab pos="1371600" algn="ctr"/>
                <a:tab pos="5143500" algn="ctr"/>
              </a:tabLst>
            </a:pPr>
            <a:endParaRPr lang="en-US" sz="700" b="1" dirty="0">
              <a:latin typeface="Times New Roman"/>
              <a:cs typeface="Times New Roman"/>
            </a:endParaRPr>
          </a:p>
          <a:p>
            <a:pPr>
              <a:spcBef>
                <a:spcPct val="50000"/>
              </a:spcBef>
              <a:tabLst>
                <a:tab pos="1371600" algn="ctr"/>
                <a:tab pos="5143500" algn="ctr"/>
              </a:tabLst>
            </a:pPr>
            <a:r>
              <a:rPr lang="en-US" sz="700" b="1" dirty="0">
                <a:latin typeface="Times New Roman"/>
                <a:cs typeface="Times New Roman"/>
              </a:rPr>
              <a:t>	</a:t>
            </a:r>
            <a:r>
              <a:rPr lang="en-US" sz="700" b="1" dirty="0" smtClean="0">
                <a:latin typeface="Times New Roman"/>
                <a:cs typeface="Times New Roman"/>
              </a:rPr>
              <a:t>_____________________________________________________________                                              </a:t>
            </a:r>
            <a:r>
              <a:rPr lang="en-US" sz="700" b="1" dirty="0">
                <a:latin typeface="Times New Roman"/>
                <a:cs typeface="Times New Roman"/>
              </a:rPr>
              <a:t>_____________________________________________________________</a:t>
            </a:r>
          </a:p>
        </p:txBody>
      </p:sp>
      <p:sp>
        <p:nvSpPr>
          <p:cNvPr id="13" name="Rectangle 19"/>
          <p:cNvSpPr>
            <a:spLocks noChangeArrowheads="1"/>
          </p:cNvSpPr>
          <p:nvPr/>
        </p:nvSpPr>
        <p:spPr bwMode="auto">
          <a:xfrm>
            <a:off x="93663" y="5003800"/>
            <a:ext cx="3333750" cy="205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5029200" algn="ctr"/>
              </a:tabLst>
            </a:pPr>
            <a:r>
              <a:rPr lang="en-US" sz="1000" b="1" dirty="0" smtClean="0">
                <a:latin typeface="Times New Roman"/>
                <a:cs typeface="Times New Roman"/>
              </a:rPr>
              <a:t>REMARKS</a:t>
            </a:r>
            <a:endParaRPr lang="en-US" sz="1000" b="1" dirty="0">
              <a:latin typeface="Times New Roman"/>
              <a:cs typeface="Times New Roman"/>
            </a:endParaRPr>
          </a:p>
          <a:p>
            <a:pPr>
              <a:spcBef>
                <a:spcPct val="50000"/>
              </a:spcBef>
              <a:tabLst>
                <a:tab pos="5029200" algn="ctr"/>
              </a:tabLst>
            </a:pPr>
            <a:r>
              <a:rPr lang="en-US" sz="900" b="1" dirty="0">
                <a:latin typeface="Times New Roman"/>
                <a:cs typeface="Times New Roman"/>
              </a:rPr>
              <a:t>Debit Authorization</a:t>
            </a:r>
          </a:p>
          <a:p>
            <a:pPr algn="just">
              <a:spcBef>
                <a:spcPct val="50000"/>
              </a:spcBef>
              <a:tabLst>
                <a:tab pos="5029200" algn="ctr"/>
              </a:tabLst>
            </a:pPr>
            <a:r>
              <a:rPr lang="en-US" sz="800" b="1" dirty="0">
                <a:latin typeface="Times New Roman"/>
                <a:cs typeface="Times New Roman"/>
              </a:rPr>
              <a:t>I / We  hereby authorize the Credit Union to charge our </a:t>
            </a:r>
            <a:r>
              <a:rPr lang="en-US" sz="800" b="1" dirty="0" smtClean="0">
                <a:latin typeface="Times New Roman"/>
                <a:cs typeface="Times New Roman"/>
              </a:rPr>
              <a:t>account  number </a:t>
            </a:r>
            <a:r>
              <a:rPr lang="en-US" sz="800" b="1" dirty="0">
                <a:latin typeface="Times New Roman"/>
                <a:cs typeface="Times New Roman"/>
              </a:rPr>
              <a:t>_______________________ for the annual safe deposit box rent.</a:t>
            </a:r>
          </a:p>
          <a:p>
            <a:pPr>
              <a:spcBef>
                <a:spcPct val="50000"/>
              </a:spcBef>
              <a:tabLst>
                <a:tab pos="5029200" algn="ctr"/>
              </a:tabLst>
            </a:pPr>
            <a:endParaRPr lang="en-US" sz="900" b="1" dirty="0">
              <a:latin typeface="Times New Roman"/>
              <a:cs typeface="Times New Roman"/>
            </a:endParaRPr>
          </a:p>
          <a:p>
            <a:pPr>
              <a:spcBef>
                <a:spcPct val="50000"/>
              </a:spcBef>
              <a:tabLst>
                <a:tab pos="5029200" algn="ctr"/>
              </a:tabLst>
            </a:pPr>
            <a:r>
              <a:rPr lang="en-US" sz="1000" b="1" dirty="0">
                <a:latin typeface="Times New Roman"/>
                <a:cs typeface="Times New Roman"/>
              </a:rPr>
              <a:t>_________________________________________________</a:t>
            </a:r>
          </a:p>
          <a:p>
            <a:pPr>
              <a:spcBef>
                <a:spcPct val="85000"/>
              </a:spcBef>
              <a:tabLst>
                <a:tab pos="5029200" algn="ctr"/>
              </a:tabLst>
            </a:pPr>
            <a:r>
              <a:rPr lang="en-US" sz="1000" b="1" dirty="0">
                <a:latin typeface="Times New Roman"/>
                <a:cs typeface="Times New Roman"/>
              </a:rPr>
              <a:t>_________________________________________________</a:t>
            </a:r>
          </a:p>
          <a:p>
            <a:pPr>
              <a:spcBef>
                <a:spcPct val="85000"/>
              </a:spcBef>
              <a:tabLst>
                <a:tab pos="5029200" algn="ctr"/>
              </a:tabLst>
            </a:pPr>
            <a:r>
              <a:rPr lang="en-US" sz="1000" b="1" dirty="0">
                <a:latin typeface="Times New Roman"/>
                <a:cs typeface="Times New Roman"/>
              </a:rPr>
              <a:t>_________________________________________________</a:t>
            </a:r>
          </a:p>
          <a:p>
            <a:pPr>
              <a:spcBef>
                <a:spcPct val="85000"/>
              </a:spcBef>
              <a:tabLst>
                <a:tab pos="5029200" algn="ctr"/>
              </a:tabLst>
            </a:pPr>
            <a:r>
              <a:rPr lang="en-US" sz="1000" b="1" dirty="0">
                <a:latin typeface="Times New Roman"/>
                <a:cs typeface="Times New Roman"/>
              </a:rPr>
              <a:t>_________________________________________________</a:t>
            </a:r>
          </a:p>
        </p:txBody>
      </p:sp>
      <p:sp>
        <p:nvSpPr>
          <p:cNvPr id="14" name="Text Box 21"/>
          <p:cNvSpPr txBox="1">
            <a:spLocks noChangeArrowheads="1"/>
          </p:cNvSpPr>
          <p:nvPr/>
        </p:nvSpPr>
        <p:spPr bwMode="auto">
          <a:xfrm>
            <a:off x="3975100" y="6913563"/>
            <a:ext cx="28829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tabLst>
                <a:tab pos="6862763" algn="r"/>
              </a:tabLst>
              <a:defRPr sz="2400">
                <a:solidFill>
                  <a:schemeClr val="tx1"/>
                </a:solidFill>
                <a:latin typeface="Times New Roman" charset="0"/>
                <a:ea typeface="ＭＳ Ｐゴシック" charset="0"/>
              </a:defRPr>
            </a:lvl1pPr>
            <a:lvl2pPr>
              <a:tabLst>
                <a:tab pos="6862763" algn="r"/>
              </a:tabLst>
              <a:defRPr sz="2400">
                <a:solidFill>
                  <a:schemeClr val="tx1"/>
                </a:solidFill>
                <a:latin typeface="Times New Roman" charset="0"/>
                <a:ea typeface="ＭＳ Ｐゴシック" charset="0"/>
              </a:defRPr>
            </a:lvl2pPr>
            <a:lvl3pPr>
              <a:tabLst>
                <a:tab pos="6862763" algn="r"/>
              </a:tabLst>
              <a:defRPr sz="2400">
                <a:solidFill>
                  <a:schemeClr val="tx1"/>
                </a:solidFill>
                <a:latin typeface="Times New Roman" charset="0"/>
                <a:ea typeface="ＭＳ Ｐゴシック" charset="0"/>
              </a:defRPr>
            </a:lvl3pPr>
            <a:lvl4pPr>
              <a:tabLst>
                <a:tab pos="6862763" algn="r"/>
              </a:tabLst>
              <a:defRPr sz="2400">
                <a:solidFill>
                  <a:schemeClr val="tx1"/>
                </a:solidFill>
                <a:latin typeface="Times New Roman" charset="0"/>
                <a:ea typeface="ＭＳ Ｐゴシック" charset="0"/>
              </a:defRPr>
            </a:lvl4pPr>
            <a:lvl5pPr>
              <a:tabLst>
                <a:tab pos="6862763" algn="r"/>
              </a:tabLst>
              <a:defRPr sz="2400">
                <a:solidFill>
                  <a:schemeClr val="tx1"/>
                </a:solidFill>
                <a:latin typeface="Times New Roman" charset="0"/>
                <a:ea typeface="ＭＳ Ｐゴシック" charset="0"/>
              </a:defRPr>
            </a:lvl5pPr>
            <a:lvl6pPr fontAlgn="base">
              <a:spcBef>
                <a:spcPct val="0"/>
              </a:spcBef>
              <a:spcAft>
                <a:spcPct val="0"/>
              </a:spcAft>
              <a:tabLst>
                <a:tab pos="6862763" algn="r"/>
              </a:tabLst>
              <a:defRPr sz="2400">
                <a:solidFill>
                  <a:schemeClr val="tx1"/>
                </a:solidFill>
                <a:latin typeface="Times New Roman" charset="0"/>
                <a:ea typeface="ＭＳ Ｐゴシック" charset="0"/>
              </a:defRPr>
            </a:lvl6pPr>
            <a:lvl7pPr fontAlgn="base">
              <a:spcBef>
                <a:spcPct val="0"/>
              </a:spcBef>
              <a:spcAft>
                <a:spcPct val="0"/>
              </a:spcAft>
              <a:tabLst>
                <a:tab pos="6862763" algn="r"/>
              </a:tabLst>
              <a:defRPr sz="2400">
                <a:solidFill>
                  <a:schemeClr val="tx1"/>
                </a:solidFill>
                <a:latin typeface="Times New Roman" charset="0"/>
                <a:ea typeface="ＭＳ Ｐゴシック" charset="0"/>
              </a:defRPr>
            </a:lvl7pPr>
            <a:lvl8pPr fontAlgn="base">
              <a:spcBef>
                <a:spcPct val="0"/>
              </a:spcBef>
              <a:spcAft>
                <a:spcPct val="0"/>
              </a:spcAft>
              <a:tabLst>
                <a:tab pos="6862763" algn="r"/>
              </a:tabLst>
              <a:defRPr sz="2400">
                <a:solidFill>
                  <a:schemeClr val="tx1"/>
                </a:solidFill>
                <a:latin typeface="Times New Roman" charset="0"/>
                <a:ea typeface="ＭＳ Ｐゴシック" charset="0"/>
              </a:defRPr>
            </a:lvl8pPr>
            <a:lvl9pPr fontAlgn="base">
              <a:spcBef>
                <a:spcPct val="0"/>
              </a:spcBef>
              <a:spcAft>
                <a:spcPct val="0"/>
              </a:spcAft>
              <a:tabLst>
                <a:tab pos="6862763" algn="r"/>
              </a:tabLst>
              <a:defRPr sz="2400">
                <a:solidFill>
                  <a:schemeClr val="tx1"/>
                </a:solidFill>
                <a:latin typeface="Times New Roman" charset="0"/>
                <a:ea typeface="ＭＳ Ｐゴシック" charset="0"/>
              </a:defRPr>
            </a:lvl9pPr>
          </a:lstStyle>
          <a:p>
            <a:pPr algn="r"/>
            <a:r>
              <a:rPr lang="en-US" sz="500">
                <a:latin typeface="Times New Roman"/>
                <a:cs typeface="Times New Roman"/>
              </a:rPr>
              <a:t>Access Card 958-2</a:t>
            </a:r>
          </a:p>
        </p:txBody>
      </p:sp>
      <p:sp>
        <p:nvSpPr>
          <p:cNvPr id="15" name="Rectangle 22"/>
          <p:cNvSpPr>
            <a:spLocks noChangeArrowheads="1"/>
          </p:cNvSpPr>
          <p:nvPr/>
        </p:nvSpPr>
        <p:spPr bwMode="auto">
          <a:xfrm>
            <a:off x="188913" y="6100594"/>
            <a:ext cx="29321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2400300" algn="l"/>
                <a:tab pos="5257800" algn="ctr"/>
              </a:tabLst>
            </a:pPr>
            <a:r>
              <a:rPr lang="en-US" sz="600" b="1" dirty="0">
                <a:latin typeface="Times New Roman"/>
                <a:cs typeface="Times New Roman"/>
              </a:rPr>
              <a:t>Signature of Renter	Date</a:t>
            </a:r>
          </a:p>
        </p:txBody>
      </p:sp>
      <p:sp>
        <p:nvSpPr>
          <p:cNvPr id="16" name="Rectangle 26"/>
          <p:cNvSpPr>
            <a:spLocks noChangeArrowheads="1"/>
          </p:cNvSpPr>
          <p:nvPr/>
        </p:nvSpPr>
        <p:spPr bwMode="auto">
          <a:xfrm>
            <a:off x="-6350" y="2236713"/>
            <a:ext cx="68738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1428750" algn="ctr"/>
                <a:tab pos="5257800" algn="ctr"/>
              </a:tabLst>
            </a:pPr>
            <a:r>
              <a:rPr lang="en-US" sz="600" b="1" dirty="0">
                <a:latin typeface="Times New Roman"/>
                <a:cs typeface="Times New Roman"/>
              </a:rPr>
              <a:t>	Signature of Agent	Signature of Renter</a:t>
            </a:r>
          </a:p>
        </p:txBody>
      </p:sp>
      <p:sp>
        <p:nvSpPr>
          <p:cNvPr id="17" name="Rectangle 27"/>
          <p:cNvSpPr>
            <a:spLocks noChangeArrowheads="1"/>
          </p:cNvSpPr>
          <p:nvPr/>
        </p:nvSpPr>
        <p:spPr bwMode="auto">
          <a:xfrm>
            <a:off x="-6350" y="4791075"/>
            <a:ext cx="68738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1428750" algn="ctr"/>
                <a:tab pos="5257800" algn="ctr"/>
              </a:tabLst>
            </a:pPr>
            <a:r>
              <a:rPr lang="en-US" sz="600" b="1">
                <a:latin typeface="Times New Roman"/>
                <a:cs typeface="Times New Roman"/>
              </a:rPr>
              <a:t>	Signature of Agent	Signature of Renter</a:t>
            </a:r>
          </a:p>
        </p:txBody>
      </p:sp>
      <p:sp>
        <p:nvSpPr>
          <p:cNvPr id="18" name="Rectangle 28"/>
          <p:cNvSpPr>
            <a:spLocks noChangeArrowheads="1"/>
          </p:cNvSpPr>
          <p:nvPr/>
        </p:nvSpPr>
        <p:spPr bwMode="auto">
          <a:xfrm>
            <a:off x="-12700" y="3597275"/>
            <a:ext cx="68738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1428750" algn="ctr"/>
                <a:tab pos="5257800" algn="ctr"/>
              </a:tabLst>
            </a:pPr>
            <a:r>
              <a:rPr lang="en-US" sz="600" b="1">
                <a:latin typeface="Times New Roman"/>
                <a:cs typeface="Times New Roman"/>
              </a:rPr>
              <a:t>	Signature of Agent	Signature of Renter</a:t>
            </a:r>
          </a:p>
        </p:txBody>
      </p:sp>
      <p:sp>
        <p:nvSpPr>
          <p:cNvPr id="19" name="Line 29"/>
          <p:cNvSpPr>
            <a:spLocks noChangeShapeType="1"/>
          </p:cNvSpPr>
          <p:nvPr/>
        </p:nvSpPr>
        <p:spPr bwMode="auto">
          <a:xfrm>
            <a:off x="188913" y="3797300"/>
            <a:ext cx="6505575"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20" name="Line 12"/>
          <p:cNvSpPr>
            <a:spLocks noChangeShapeType="1"/>
          </p:cNvSpPr>
          <p:nvPr/>
        </p:nvSpPr>
        <p:spPr bwMode="auto">
          <a:xfrm>
            <a:off x="190500" y="4997450"/>
            <a:ext cx="6505575"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atin typeface="Times New Roman"/>
              <a:cs typeface="Times New Roman"/>
            </a:endParaRPr>
          </a:p>
        </p:txBody>
      </p:sp>
      <p:sp>
        <p:nvSpPr>
          <p:cNvPr id="21" name="Rectangle 30"/>
          <p:cNvSpPr>
            <a:spLocks noChangeArrowheads="1"/>
          </p:cNvSpPr>
          <p:nvPr/>
        </p:nvSpPr>
        <p:spPr bwMode="auto">
          <a:xfrm>
            <a:off x="3471863" y="5022850"/>
            <a:ext cx="3302000" cy="1949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tabLst>
                <a:tab pos="5029200" algn="ctr"/>
              </a:tabLst>
            </a:pPr>
            <a:r>
              <a:rPr lang="en-US" sz="1000" b="1">
                <a:latin typeface="Times New Roman"/>
                <a:cs typeface="Times New Roman"/>
              </a:rPr>
              <a:t>RELEASE</a:t>
            </a:r>
          </a:p>
          <a:p>
            <a:pPr>
              <a:lnSpc>
                <a:spcPct val="115000"/>
              </a:lnSpc>
              <a:spcBef>
                <a:spcPct val="50000"/>
              </a:spcBef>
              <a:tabLst>
                <a:tab pos="5029200" algn="ctr"/>
              </a:tabLst>
            </a:pPr>
            <a:r>
              <a:rPr lang="en-US" sz="500" b="1">
                <a:latin typeface="Times New Roman"/>
                <a:cs typeface="Times New Roman"/>
              </a:rPr>
              <a:t/>
            </a:r>
            <a:br>
              <a:rPr lang="en-US" sz="500" b="1">
                <a:latin typeface="Times New Roman"/>
                <a:cs typeface="Times New Roman"/>
              </a:rPr>
            </a:br>
            <a:r>
              <a:rPr lang="en-US" sz="800" b="1">
                <a:latin typeface="Times New Roman"/>
                <a:cs typeface="Times New Roman"/>
              </a:rPr>
              <a:t>_________ Keys returned</a:t>
            </a:r>
            <a:br>
              <a:rPr lang="en-US" sz="800" b="1">
                <a:latin typeface="Times New Roman"/>
                <a:cs typeface="Times New Roman"/>
              </a:rPr>
            </a:br>
            <a:endParaRPr lang="en-US" sz="700" b="1">
              <a:latin typeface="Times New Roman"/>
              <a:cs typeface="Times New Roman"/>
            </a:endParaRPr>
          </a:p>
          <a:p>
            <a:pPr algn="r">
              <a:lnSpc>
                <a:spcPct val="115000"/>
              </a:lnSpc>
              <a:spcBef>
                <a:spcPct val="50000"/>
              </a:spcBef>
              <a:tabLst>
                <a:tab pos="5029200" algn="ctr"/>
              </a:tabLst>
            </a:pPr>
            <a:r>
              <a:rPr lang="en-US" sz="700" b="1">
                <a:latin typeface="Times New Roman"/>
                <a:cs typeface="Times New Roman"/>
              </a:rPr>
              <a:t>_______________________________________, 20_______</a:t>
            </a:r>
          </a:p>
          <a:p>
            <a:pPr algn="r">
              <a:lnSpc>
                <a:spcPct val="115000"/>
              </a:lnSpc>
              <a:spcBef>
                <a:spcPct val="50000"/>
              </a:spcBef>
              <a:tabLst>
                <a:tab pos="5029200" algn="ctr"/>
              </a:tabLst>
            </a:pPr>
            <a:endParaRPr lang="en-US" sz="300" b="1">
              <a:latin typeface="Times New Roman"/>
              <a:cs typeface="Times New Roman"/>
            </a:endParaRPr>
          </a:p>
          <a:p>
            <a:pPr algn="just">
              <a:lnSpc>
                <a:spcPct val="115000"/>
              </a:lnSpc>
              <a:spcBef>
                <a:spcPct val="50000"/>
              </a:spcBef>
              <a:tabLst>
                <a:tab pos="5029200" algn="ctr"/>
              </a:tabLst>
            </a:pPr>
            <a:r>
              <a:rPr lang="en-US" sz="700" b="1">
                <a:latin typeface="Times New Roman"/>
                <a:cs typeface="Times New Roman"/>
              </a:rPr>
              <a:t>    I hereby certify that all the papers and other property placed within my Deposit Box, in pursuance of the contract above cited have been duly and properly withdrawn therefrom and are in the owner</a:t>
            </a:r>
            <a:r>
              <a:rPr lang="ja-JP" altLang="en-US" sz="700" b="1">
                <a:latin typeface="Times New Roman"/>
                <a:cs typeface="Times New Roman"/>
              </a:rPr>
              <a:t>’</a:t>
            </a:r>
            <a:r>
              <a:rPr lang="en-US" sz="700" b="1">
                <a:latin typeface="Times New Roman"/>
                <a:cs typeface="Times New Roman"/>
              </a:rPr>
              <a:t>s full possession, and said institution discharged from all liability in respect thereto.</a:t>
            </a:r>
          </a:p>
          <a:p>
            <a:pPr>
              <a:spcBef>
                <a:spcPct val="50000"/>
              </a:spcBef>
              <a:tabLst>
                <a:tab pos="5029200" algn="ctr"/>
              </a:tabLst>
            </a:pPr>
            <a:r>
              <a:rPr lang="en-US" sz="600" b="1">
                <a:latin typeface="Times New Roman"/>
                <a:cs typeface="Times New Roman"/>
              </a:rPr>
              <a:t/>
            </a:r>
            <a:br>
              <a:rPr lang="en-US" sz="600" b="1">
                <a:latin typeface="Times New Roman"/>
                <a:cs typeface="Times New Roman"/>
              </a:rPr>
            </a:br>
            <a:endParaRPr lang="en-US" sz="600" b="1">
              <a:latin typeface="Times New Roman"/>
              <a:cs typeface="Times New Roman"/>
            </a:endParaRPr>
          </a:p>
          <a:p>
            <a:pPr algn="ctr">
              <a:spcBef>
                <a:spcPct val="50000"/>
              </a:spcBef>
              <a:tabLst>
                <a:tab pos="5029200" algn="ctr"/>
              </a:tabLst>
            </a:pPr>
            <a:r>
              <a:rPr lang="en-US" sz="700" b="1">
                <a:latin typeface="Times New Roman"/>
                <a:cs typeface="Times New Roman"/>
              </a:rPr>
              <a:t>_____________________________________________________________________</a:t>
            </a:r>
          </a:p>
          <a:p>
            <a:pPr algn="ctr">
              <a:tabLst>
                <a:tab pos="5029200" algn="ctr"/>
              </a:tabLst>
            </a:pPr>
            <a:r>
              <a:rPr lang="en-US" sz="600" b="1">
                <a:latin typeface="Times New Roman"/>
                <a:cs typeface="Times New Roman"/>
              </a:rPr>
              <a:t>Signature of Renter</a:t>
            </a:r>
            <a:endParaRPr lang="en-US" sz="900" b="1">
              <a:latin typeface="Times New Roman"/>
              <a:cs typeface="Times New Roman"/>
            </a:endParaRPr>
          </a:p>
        </p:txBody>
      </p:sp>
      <p:sp>
        <p:nvSpPr>
          <p:cNvPr id="22" name="Rectangle 31"/>
          <p:cNvSpPr>
            <a:spLocks noChangeArrowheads="1"/>
          </p:cNvSpPr>
          <p:nvPr/>
        </p:nvSpPr>
        <p:spPr bwMode="auto">
          <a:xfrm>
            <a:off x="188913" y="6392694"/>
            <a:ext cx="2932112"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tabLst>
                <a:tab pos="2400300" algn="l"/>
                <a:tab pos="5257800" algn="ctr"/>
              </a:tabLst>
            </a:pPr>
            <a:r>
              <a:rPr lang="en-US" sz="600" b="1">
                <a:latin typeface="Times New Roman"/>
                <a:cs typeface="Times New Roman"/>
              </a:rPr>
              <a:t>Signature of Renter	Date</a:t>
            </a:r>
          </a:p>
        </p:txBody>
      </p:sp>
    </p:spTree>
    <p:extLst>
      <p:ext uri="{BB962C8B-B14F-4D97-AF65-F5344CB8AC3E}">
        <p14:creationId xmlns:p14="http://schemas.microsoft.com/office/powerpoint/2010/main" val="22047924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336</TotalTime>
  <Words>607</Words>
  <Application>Microsoft Macintosh PowerPoint</Application>
  <PresentationFormat>On-screen Show (4:3)</PresentationFormat>
  <Paragraphs>79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E. Greene of NC,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Jed Firestone</dc:creator>
  <cp:lastModifiedBy>Jed Firestone</cp:lastModifiedBy>
  <cp:revision>9</cp:revision>
  <cp:lastPrinted>2014-06-30T16:01:16Z</cp:lastPrinted>
  <dcterms:created xsi:type="dcterms:W3CDTF">2012-05-30T13:54:13Z</dcterms:created>
  <dcterms:modified xsi:type="dcterms:W3CDTF">2014-06-30T19:28:55Z</dcterms:modified>
</cp:coreProperties>
</file>