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6012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200" d="100"/>
          <a:sy n="200" d="100"/>
        </p:scale>
        <p:origin x="288" y="1760"/>
      </p:cViewPr>
      <p:guideLst>
        <p:guide orient="horz" pos="3240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195638"/>
            <a:ext cx="816102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5829300"/>
            <a:ext cx="672084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7/1/13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7/1/13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9248" y="659609"/>
            <a:ext cx="2268616" cy="14042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398" y="659609"/>
            <a:ext cx="6645831" cy="14042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7/1/13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7/1/13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6610351"/>
            <a:ext cx="8161020" cy="2043113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4360071"/>
            <a:ext cx="8161020" cy="2250280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7/1/13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397" y="3840959"/>
            <a:ext cx="4457224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0640" y="3840959"/>
            <a:ext cx="4457224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7/1/13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411957"/>
            <a:ext cx="864108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1" y="2302670"/>
            <a:ext cx="4242197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1" y="3262313"/>
            <a:ext cx="4242197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2302670"/>
            <a:ext cx="4243864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3262313"/>
            <a:ext cx="4243864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7/1/13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7/1/13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7/1/13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1" y="409575"/>
            <a:ext cx="3158729" cy="1743075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409576"/>
            <a:ext cx="5367338" cy="877967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1" y="2152651"/>
            <a:ext cx="3158729" cy="7036595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7/1/13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7200901"/>
            <a:ext cx="5760720" cy="85010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919163"/>
            <a:ext cx="5760720" cy="617220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8051008"/>
            <a:ext cx="5760720" cy="1207293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7/1/13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411957"/>
            <a:ext cx="8641080" cy="17145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400301"/>
            <a:ext cx="8641080" cy="6788945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9534526"/>
            <a:ext cx="22402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7/1/13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9534526"/>
            <a:ext cx="30403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9534526"/>
            <a:ext cx="22402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" name="Group 195"/>
          <p:cNvGrpSpPr/>
          <p:nvPr/>
        </p:nvGrpSpPr>
        <p:grpSpPr>
          <a:xfrm>
            <a:off x="1604964" y="6217221"/>
            <a:ext cx="2738438" cy="3651250"/>
            <a:chOff x="1597025" y="950439"/>
            <a:chExt cx="2738438" cy="3651250"/>
          </a:xfrm>
        </p:grpSpPr>
        <p:sp>
          <p:nvSpPr>
            <p:cNvPr id="197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8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9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0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6082509" y="6217221"/>
            <a:ext cx="2738438" cy="3651250"/>
            <a:chOff x="1597025" y="950439"/>
            <a:chExt cx="2738438" cy="3651250"/>
          </a:xfrm>
        </p:grpSpPr>
        <p:sp>
          <p:nvSpPr>
            <p:cNvPr id="212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3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4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5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570038" y="1043629"/>
            <a:ext cx="7296946" cy="8850242"/>
            <a:chOff x="1570038" y="1043629"/>
            <a:chExt cx="7296946" cy="8850242"/>
          </a:xfrm>
        </p:grpSpPr>
        <p:grpSp>
          <p:nvGrpSpPr>
            <p:cNvPr id="216" name="Group 215"/>
            <p:cNvGrpSpPr/>
            <p:nvPr/>
          </p:nvGrpSpPr>
          <p:grpSpPr>
            <a:xfrm>
              <a:off x="6044409" y="6164834"/>
              <a:ext cx="2822575" cy="3729037"/>
              <a:chOff x="1570038" y="898052"/>
              <a:chExt cx="2822575" cy="3729037"/>
            </a:xfrm>
          </p:grpSpPr>
          <p:sp>
            <p:nvSpPr>
              <p:cNvPr id="217" name="Rectangle 216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8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19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20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21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59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0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1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2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3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64" name="Group 263"/>
            <p:cNvGrpSpPr/>
            <p:nvPr/>
          </p:nvGrpSpPr>
          <p:grpSpPr>
            <a:xfrm>
              <a:off x="1577977" y="6164834"/>
              <a:ext cx="2822575" cy="3729037"/>
              <a:chOff x="1570038" y="898052"/>
              <a:chExt cx="2822575" cy="3729037"/>
            </a:xfrm>
          </p:grpSpPr>
          <p:sp>
            <p:nvSpPr>
              <p:cNvPr id="265" name="Rectangle 264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66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67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8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9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0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1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2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3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4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75" name="Group 274"/>
            <p:cNvGrpSpPr/>
            <p:nvPr/>
          </p:nvGrpSpPr>
          <p:grpSpPr>
            <a:xfrm>
              <a:off x="6036470" y="1043629"/>
              <a:ext cx="2822575" cy="3729037"/>
              <a:chOff x="1570038" y="898052"/>
              <a:chExt cx="2822575" cy="3729037"/>
            </a:xfrm>
          </p:grpSpPr>
          <p:sp>
            <p:nvSpPr>
              <p:cNvPr id="276" name="Rectangle 275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77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78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9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0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1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2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4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5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86" name="Group 285"/>
            <p:cNvGrpSpPr/>
            <p:nvPr/>
          </p:nvGrpSpPr>
          <p:grpSpPr>
            <a:xfrm>
              <a:off x="1570038" y="1043629"/>
              <a:ext cx="2822575" cy="3729037"/>
              <a:chOff x="1570038" y="898052"/>
              <a:chExt cx="2822575" cy="3729037"/>
            </a:xfrm>
          </p:grpSpPr>
          <p:sp>
            <p:nvSpPr>
              <p:cNvPr id="287" name="Rectangle 286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89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0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1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2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3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4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5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6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cxnSp>
        <p:nvCxnSpPr>
          <p:cNvPr id="297" name="Straight Connector 296"/>
          <p:cNvCxnSpPr/>
          <p:nvPr/>
        </p:nvCxnSpPr>
        <p:spPr>
          <a:xfrm>
            <a:off x="0" y="5165148"/>
            <a:ext cx="9601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98" name="Group 297"/>
          <p:cNvGrpSpPr/>
          <p:nvPr/>
        </p:nvGrpSpPr>
        <p:grpSpPr>
          <a:xfrm>
            <a:off x="1597025" y="1096016"/>
            <a:ext cx="2738438" cy="3651250"/>
            <a:chOff x="1597025" y="950439"/>
            <a:chExt cx="2738438" cy="3651250"/>
          </a:xfrm>
        </p:grpSpPr>
        <p:sp>
          <p:nvSpPr>
            <p:cNvPr id="299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0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1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2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03" name="Group 302"/>
          <p:cNvGrpSpPr/>
          <p:nvPr/>
        </p:nvGrpSpPr>
        <p:grpSpPr>
          <a:xfrm>
            <a:off x="6074570" y="1096016"/>
            <a:ext cx="2738438" cy="3651250"/>
            <a:chOff x="1597025" y="950439"/>
            <a:chExt cx="2738438" cy="3651250"/>
          </a:xfrm>
        </p:grpSpPr>
        <p:sp>
          <p:nvSpPr>
            <p:cNvPr id="304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5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6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7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08" name="Group 298"/>
          <p:cNvGrpSpPr>
            <a:grpSpLocks/>
          </p:cNvGrpSpPr>
          <p:nvPr/>
        </p:nvGrpSpPr>
        <p:grpSpPr bwMode="auto">
          <a:xfrm>
            <a:off x="8462172" y="9509696"/>
            <a:ext cx="358775" cy="358775"/>
            <a:chOff x="6336" y="3858"/>
            <a:chExt cx="226" cy="226"/>
          </a:xfrm>
        </p:grpSpPr>
        <p:sp>
          <p:nvSpPr>
            <p:cNvPr id="309" name="Oval 299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" name="AutoShape 300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" name="Rectangle 9"/>
          <p:cNvSpPr/>
          <p:nvPr/>
        </p:nvSpPr>
        <p:spPr>
          <a:xfrm rot="5400000">
            <a:off x="-342900" y="342900"/>
            <a:ext cx="10287000" cy="96012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3" name="Picture 2" descr="Trustco Bank - egnc - 2013-0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2856" y="3486150"/>
            <a:ext cx="1549934" cy="428251"/>
          </a:xfrm>
          <a:prstGeom prst="rect">
            <a:avLst/>
          </a:prstGeom>
        </p:spPr>
      </p:pic>
      <p:sp>
        <p:nvSpPr>
          <p:cNvPr id="78" name="Rectangle 313"/>
          <p:cNvSpPr>
            <a:spLocks noChangeArrowheads="1"/>
          </p:cNvSpPr>
          <p:nvPr/>
        </p:nvSpPr>
        <p:spPr bwMode="auto">
          <a:xfrm>
            <a:off x="2084061" y="1718317"/>
            <a:ext cx="1787525" cy="627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algn="ctr" defTabSz="715963" eaLnBrk="0" hangingPunct="0"/>
            <a:r>
              <a:rPr lang="en-US" sz="900" b="1" dirty="0" smtClean="0">
                <a:latin typeface="Arial"/>
                <a:cs typeface="Arial"/>
              </a:rPr>
              <a:t>KEEP</a:t>
            </a:r>
          </a:p>
          <a:p>
            <a:pPr algn="ctr" defTabSz="715963" eaLnBrk="0" hangingPunct="0"/>
            <a:r>
              <a:rPr lang="en-US" sz="900" b="1" dirty="0" smtClean="0">
                <a:latin typeface="Arial"/>
                <a:cs typeface="Arial"/>
              </a:rPr>
              <a:t>ONE</a:t>
            </a:r>
            <a:endParaRPr lang="en-US" sz="900" b="1" dirty="0">
              <a:latin typeface="Arial"/>
              <a:cs typeface="Arial"/>
            </a:endParaRPr>
          </a:p>
          <a:p>
            <a:pPr algn="ctr" defTabSz="715963" eaLnBrk="0" hangingPunct="0"/>
            <a:r>
              <a:rPr lang="en-US" sz="900" b="1" dirty="0">
                <a:latin typeface="Times New Roman"/>
                <a:cs typeface="Times New Roman"/>
              </a:rPr>
              <a:t>SAFE DEPOSIT </a:t>
            </a:r>
            <a:r>
              <a:rPr lang="en-US" sz="900" b="1" dirty="0" smtClean="0">
                <a:latin typeface="Times New Roman"/>
                <a:cs typeface="Times New Roman"/>
              </a:rPr>
              <a:t>BOX</a:t>
            </a:r>
          </a:p>
          <a:p>
            <a:pPr algn="ctr" defTabSz="715963" eaLnBrk="0" hangingPunct="0"/>
            <a:r>
              <a:rPr lang="en-US" sz="900" b="1" dirty="0" smtClean="0">
                <a:latin typeface="Times New Roman"/>
                <a:cs typeface="Times New Roman"/>
              </a:rPr>
              <a:t>KEY</a:t>
            </a:r>
            <a:r>
              <a:rPr lang="en-US" sz="900" b="1" dirty="0">
                <a:latin typeface="Times New Roman"/>
                <a:cs typeface="Times New Roman"/>
              </a:rPr>
              <a:t> </a:t>
            </a:r>
            <a:r>
              <a:rPr lang="en-US" sz="900" b="1" dirty="0" smtClean="0">
                <a:latin typeface="Times New Roman"/>
                <a:cs typeface="Times New Roman"/>
              </a:rPr>
              <a:t>IN </a:t>
            </a:r>
            <a:r>
              <a:rPr lang="en-US" sz="900" b="1" dirty="0">
                <a:latin typeface="Times New Roman"/>
                <a:cs typeface="Times New Roman"/>
              </a:rPr>
              <a:t>THIS ENVELOPE</a:t>
            </a:r>
          </a:p>
        </p:txBody>
      </p:sp>
      <p:sp>
        <p:nvSpPr>
          <p:cNvPr id="79" name="Rectangle 314"/>
          <p:cNvSpPr>
            <a:spLocks noChangeArrowheads="1"/>
          </p:cNvSpPr>
          <p:nvPr/>
        </p:nvSpPr>
        <p:spPr bwMode="auto">
          <a:xfrm>
            <a:off x="2100730" y="2422922"/>
            <a:ext cx="1754187" cy="350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algn="ctr" defTabSz="715963" eaLnBrk="0" hangingPunct="0"/>
            <a:r>
              <a:rPr lang="en-US" sz="900" dirty="0" smtClean="0">
                <a:latin typeface="Times New Roman"/>
                <a:cs typeface="Times New Roman"/>
              </a:rPr>
              <a:t>Loss </a:t>
            </a:r>
            <a:r>
              <a:rPr lang="en-US" sz="900" dirty="0">
                <a:latin typeface="Times New Roman"/>
                <a:cs typeface="Times New Roman"/>
              </a:rPr>
              <a:t>of keys will cause you</a:t>
            </a:r>
          </a:p>
          <a:p>
            <a:pPr algn="ctr" defTabSz="715963" eaLnBrk="0" hangingPunct="0"/>
            <a:r>
              <a:rPr lang="en-US" sz="900" dirty="0">
                <a:latin typeface="Times New Roman"/>
                <a:cs typeface="Times New Roman"/>
              </a:rPr>
              <a:t>considerable expense</a:t>
            </a:r>
            <a:r>
              <a:rPr lang="en-US" sz="800" dirty="0"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80" name="Rectangle 315"/>
          <p:cNvSpPr>
            <a:spLocks noChangeArrowheads="1"/>
          </p:cNvSpPr>
          <p:nvPr/>
        </p:nvSpPr>
        <p:spPr bwMode="auto">
          <a:xfrm>
            <a:off x="2122161" y="2850528"/>
            <a:ext cx="1711325" cy="489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algn="ctr" defTabSz="715963" eaLnBrk="0" hangingPunct="0"/>
            <a:r>
              <a:rPr lang="en-US" sz="900" dirty="0" smtClean="0">
                <a:latin typeface="Times New Roman"/>
                <a:cs typeface="Times New Roman"/>
              </a:rPr>
              <a:t>Both keys </a:t>
            </a:r>
            <a:r>
              <a:rPr lang="en-US" sz="900" dirty="0">
                <a:latin typeface="Times New Roman"/>
                <a:cs typeface="Times New Roman"/>
              </a:rPr>
              <a:t>must be returned</a:t>
            </a:r>
          </a:p>
          <a:p>
            <a:pPr algn="ctr" defTabSz="715963" eaLnBrk="0" hangingPunct="0"/>
            <a:r>
              <a:rPr lang="en-US" sz="900" dirty="0">
                <a:latin typeface="Times New Roman"/>
                <a:cs typeface="Times New Roman"/>
              </a:rPr>
              <a:t>to </a:t>
            </a:r>
            <a:r>
              <a:rPr lang="en-US" sz="900" dirty="0" smtClean="0">
                <a:latin typeface="Times New Roman"/>
                <a:cs typeface="Times New Roman"/>
              </a:rPr>
              <a:t>us, </a:t>
            </a:r>
            <a:r>
              <a:rPr lang="en-US" sz="900" dirty="0">
                <a:latin typeface="Times New Roman"/>
                <a:cs typeface="Times New Roman"/>
              </a:rPr>
              <a:t>when box is</a:t>
            </a:r>
          </a:p>
          <a:p>
            <a:pPr algn="ctr" defTabSz="715963" eaLnBrk="0" hangingPunct="0"/>
            <a:r>
              <a:rPr lang="en-US" sz="900" dirty="0">
                <a:latin typeface="Times New Roman"/>
                <a:cs typeface="Times New Roman"/>
              </a:rPr>
              <a:t>surrendered</a:t>
            </a:r>
            <a:r>
              <a:rPr lang="en-US" sz="800" dirty="0">
                <a:latin typeface="Times New Roman"/>
                <a:cs typeface="Times New Roman"/>
              </a:rPr>
              <a:t>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755573" y="2384487"/>
            <a:ext cx="444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2755573" y="2812093"/>
            <a:ext cx="444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2755573" y="3378200"/>
            <a:ext cx="444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7" name="Rectangle 315"/>
          <p:cNvSpPr>
            <a:spLocks noChangeArrowheads="1"/>
          </p:cNvSpPr>
          <p:nvPr/>
        </p:nvSpPr>
        <p:spPr bwMode="auto">
          <a:xfrm>
            <a:off x="2122161" y="3920751"/>
            <a:ext cx="1711325" cy="227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algn="ctr" defTabSz="715963" eaLnBrk="0" hangingPunct="0"/>
            <a:r>
              <a:rPr lang="en-US" sz="1000" dirty="0" smtClean="0">
                <a:latin typeface="Times New Roman"/>
                <a:cs typeface="Times New Roman"/>
              </a:rPr>
              <a:t>Your Home Town Bank</a:t>
            </a:r>
            <a:endParaRPr lang="en-US" sz="9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2873</TotalTime>
  <Words>35</Words>
  <Application>Microsoft Macintosh PowerPoint</Application>
  <PresentationFormat>Custom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31</cp:revision>
  <cp:lastPrinted>2012-03-27T18:26:22Z</cp:lastPrinted>
  <dcterms:created xsi:type="dcterms:W3CDTF">2012-03-21T20:17:12Z</dcterms:created>
  <dcterms:modified xsi:type="dcterms:W3CDTF">2013-07-02T20:32:19Z</dcterms:modified>
</cp:coreProperties>
</file>