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515600" cy="10287000"/>
  <p:notesSz cx="6858000" cy="9144000"/>
  <p:defaultTextStyle>
    <a:defPPr>
      <a:defRPr lang="en-US"/>
    </a:defPPr>
    <a:lvl1pPr marL="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82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64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46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1288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911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93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75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257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720" y="248"/>
      </p:cViewPr>
      <p:guideLst>
        <p:guide orient="horz" pos="3240"/>
        <p:guide pos="33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3195638"/>
            <a:ext cx="8938260" cy="2205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340" y="5829300"/>
            <a:ext cx="736092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10/3/13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10/3/13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05367" y="659609"/>
            <a:ext cx="2484675" cy="140422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341" y="659609"/>
            <a:ext cx="7278767" cy="140422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10/3/13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10/3/13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660" y="6610352"/>
            <a:ext cx="8938260" cy="2043113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660" y="4360071"/>
            <a:ext cx="8938260" cy="2250280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8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6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12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9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9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10/3/13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1339" y="3840959"/>
            <a:ext cx="4881722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8320" y="3840959"/>
            <a:ext cx="4881722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10/3/13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2" y="2302671"/>
            <a:ext cx="4646216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2" y="3262313"/>
            <a:ext cx="4646216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41779" y="2302671"/>
            <a:ext cx="4648042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41779" y="3262313"/>
            <a:ext cx="4648042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10/3/13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10/3/13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10/3/13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2" y="409576"/>
            <a:ext cx="3459560" cy="1743075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307" y="409576"/>
            <a:ext cx="5878513" cy="877967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2" y="2152652"/>
            <a:ext cx="3459560" cy="7036595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10/3/13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131" y="7200902"/>
            <a:ext cx="6309360" cy="850107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61131" y="919163"/>
            <a:ext cx="6309360" cy="6172200"/>
          </a:xfrm>
        </p:spPr>
        <p:txBody>
          <a:bodyPr/>
          <a:lstStyle>
            <a:lvl1pPr marL="0" indent="0">
              <a:buNone/>
              <a:defRPr sz="4100"/>
            </a:lvl1pPr>
            <a:lvl2pPr marL="587822" indent="0">
              <a:buNone/>
              <a:defRPr sz="3600"/>
            </a:lvl2pPr>
            <a:lvl3pPr marL="1175644" indent="0">
              <a:buNone/>
              <a:defRPr sz="3100"/>
            </a:lvl3pPr>
            <a:lvl4pPr marL="1763466" indent="0">
              <a:buNone/>
              <a:defRPr sz="2600"/>
            </a:lvl4pPr>
            <a:lvl5pPr marL="2351288" indent="0">
              <a:buNone/>
              <a:defRPr sz="2600"/>
            </a:lvl5pPr>
            <a:lvl6pPr marL="2939110" indent="0">
              <a:buNone/>
              <a:defRPr sz="2600"/>
            </a:lvl6pPr>
            <a:lvl7pPr marL="3526932" indent="0">
              <a:buNone/>
              <a:defRPr sz="2600"/>
            </a:lvl7pPr>
            <a:lvl8pPr marL="4114754" indent="0">
              <a:buNone/>
              <a:defRPr sz="2600"/>
            </a:lvl8pPr>
            <a:lvl9pPr marL="4702576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61131" y="8051009"/>
            <a:ext cx="6309360" cy="1207293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10/3/13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  <a:prstGeom prst="rect">
            <a:avLst/>
          </a:prstGeom>
        </p:spPr>
        <p:txBody>
          <a:bodyPr vert="horz" lIns="117564" tIns="58782" rIns="117564" bIns="587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0" y="2400302"/>
            <a:ext cx="9464040" cy="6788945"/>
          </a:xfrm>
          <a:prstGeom prst="rect">
            <a:avLst/>
          </a:prstGeom>
        </p:spPr>
        <p:txBody>
          <a:bodyPr vert="horz" lIns="117564" tIns="58782" rIns="117564" bIns="587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5780" y="9534526"/>
            <a:ext cx="24536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5E74-9F18-694E-840F-0A0EF8AFA581}" type="datetimeFigureOut">
              <a:rPr lang="en-US" smtClean="0"/>
              <a:t>10/3/13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92830" y="9534526"/>
            <a:ext cx="33299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36180" y="9534526"/>
            <a:ext cx="24536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7005901" y="1096016"/>
            <a:ext cx="2738438" cy="3651250"/>
            <a:chOff x="1597025" y="950439"/>
            <a:chExt cx="2738438" cy="3651250"/>
          </a:xfrm>
        </p:grpSpPr>
        <p:sp>
          <p:nvSpPr>
            <p:cNvPr id="8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2" name="Group 11"/>
          <p:cNvGrpSpPr/>
          <p:nvPr userDrawn="1"/>
        </p:nvGrpSpPr>
        <p:grpSpPr>
          <a:xfrm>
            <a:off x="1751805" y="1096016"/>
            <a:ext cx="2738438" cy="3651250"/>
            <a:chOff x="1597025" y="950439"/>
            <a:chExt cx="2738438" cy="3651250"/>
          </a:xfrm>
        </p:grpSpPr>
        <p:sp>
          <p:nvSpPr>
            <p:cNvPr id="13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6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1751805" y="6244088"/>
            <a:ext cx="2738438" cy="3651250"/>
            <a:chOff x="1597025" y="950439"/>
            <a:chExt cx="2738438" cy="3651250"/>
          </a:xfrm>
        </p:grpSpPr>
        <p:sp>
          <p:nvSpPr>
            <p:cNvPr id="18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0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2" name="Group 21"/>
          <p:cNvGrpSpPr/>
          <p:nvPr userDrawn="1"/>
        </p:nvGrpSpPr>
        <p:grpSpPr>
          <a:xfrm>
            <a:off x="7005901" y="6244088"/>
            <a:ext cx="2738438" cy="3651250"/>
            <a:chOff x="1597025" y="950439"/>
            <a:chExt cx="2738438" cy="3651250"/>
          </a:xfrm>
        </p:grpSpPr>
        <p:sp>
          <p:nvSpPr>
            <p:cNvPr id="23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4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20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7822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67" indent="-440867" algn="l" defTabSz="587822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211" indent="-367389" algn="l" defTabSz="5878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555" indent="-293911" algn="l" defTabSz="58782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7" indent="-293911" algn="l" defTabSz="5878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199" indent="-293911" algn="l" defTabSz="587822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57800" y="12700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Rectangle 251"/>
          <p:cNvSpPr/>
          <p:nvPr/>
        </p:nvSpPr>
        <p:spPr>
          <a:xfrm>
            <a:off x="0" y="12700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369" name="Rectangle 368"/>
          <p:cNvSpPr/>
          <p:nvPr/>
        </p:nvSpPr>
        <p:spPr>
          <a:xfrm>
            <a:off x="5257800" y="5160772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Rectangle 369"/>
          <p:cNvSpPr/>
          <p:nvPr/>
        </p:nvSpPr>
        <p:spPr>
          <a:xfrm>
            <a:off x="0" y="5160772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grpSp>
        <p:nvGrpSpPr>
          <p:cNvPr id="2" name="Group 1"/>
          <p:cNvGrpSpPr/>
          <p:nvPr/>
        </p:nvGrpSpPr>
        <p:grpSpPr>
          <a:xfrm>
            <a:off x="1713705" y="1043629"/>
            <a:ext cx="8080641" cy="8877109"/>
            <a:chOff x="1713705" y="1043629"/>
            <a:chExt cx="8080641" cy="8877109"/>
          </a:xfrm>
        </p:grpSpPr>
        <p:grpSp>
          <p:nvGrpSpPr>
            <p:cNvPr id="86" name="Group 85"/>
            <p:cNvGrpSpPr/>
            <p:nvPr/>
          </p:nvGrpSpPr>
          <p:grpSpPr>
            <a:xfrm>
              <a:off x="6971771" y="1043629"/>
              <a:ext cx="2822575" cy="3729037"/>
              <a:chOff x="1570038" y="898052"/>
              <a:chExt cx="2822575" cy="3729037"/>
            </a:xfrm>
          </p:grpSpPr>
          <p:sp>
            <p:nvSpPr>
              <p:cNvPr id="98" name="Rectangle 97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100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1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2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3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4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5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6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7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165" name="Group 164"/>
            <p:cNvGrpSpPr/>
            <p:nvPr/>
          </p:nvGrpSpPr>
          <p:grpSpPr>
            <a:xfrm>
              <a:off x="1713705" y="1043629"/>
              <a:ext cx="2822575" cy="3729037"/>
              <a:chOff x="1570038" y="898052"/>
              <a:chExt cx="2822575" cy="3729037"/>
            </a:xfrm>
          </p:grpSpPr>
          <p:sp>
            <p:nvSpPr>
              <p:cNvPr id="166" name="Rectangle 165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7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168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69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0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1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2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3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4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5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371" name="Group 370"/>
            <p:cNvGrpSpPr/>
            <p:nvPr/>
          </p:nvGrpSpPr>
          <p:grpSpPr>
            <a:xfrm>
              <a:off x="6971771" y="6191701"/>
              <a:ext cx="2822575" cy="3729037"/>
              <a:chOff x="1570038" y="898052"/>
              <a:chExt cx="2822575" cy="3729037"/>
            </a:xfrm>
          </p:grpSpPr>
          <p:sp>
            <p:nvSpPr>
              <p:cNvPr id="372" name="Rectangle 371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73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374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5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6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7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8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9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0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1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387" name="Group 386"/>
            <p:cNvGrpSpPr/>
            <p:nvPr/>
          </p:nvGrpSpPr>
          <p:grpSpPr>
            <a:xfrm>
              <a:off x="1713705" y="6191701"/>
              <a:ext cx="2822575" cy="3729037"/>
              <a:chOff x="1570038" y="898052"/>
              <a:chExt cx="2822575" cy="3729037"/>
            </a:xfrm>
          </p:grpSpPr>
          <p:sp>
            <p:nvSpPr>
              <p:cNvPr id="388" name="Rectangle 387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89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390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1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2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3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4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5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6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7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</p:grpSp>
      <p:sp>
        <p:nvSpPr>
          <p:cNvPr id="129" name="Rectangle 298"/>
          <p:cNvSpPr>
            <a:spLocks noChangeArrowheads="1"/>
          </p:cNvSpPr>
          <p:nvPr/>
        </p:nvSpPr>
        <p:spPr bwMode="auto">
          <a:xfrm>
            <a:off x="7844896" y="1781175"/>
            <a:ext cx="11493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962" tIns="41275" rIns="80962" bIns="41275">
            <a:spAutoFit/>
          </a:bodyPr>
          <a:lstStyle/>
          <a:p>
            <a:pPr algn="r" defTabSz="804863" eaLnBrk="0" hangingPunct="0"/>
            <a:r>
              <a:rPr lang="en-US" sz="800" i="0" dirty="0">
                <a:latin typeface="Arial" charset="0"/>
              </a:rPr>
              <a:t>KEEP </a:t>
            </a:r>
            <a:r>
              <a:rPr lang="en-US" sz="800" b="1" i="0" dirty="0">
                <a:latin typeface="Arial" charset="0"/>
              </a:rPr>
              <a:t>ONE</a:t>
            </a:r>
          </a:p>
          <a:p>
            <a:pPr algn="r" defTabSz="804863" eaLnBrk="0" hangingPunct="0"/>
            <a:r>
              <a:rPr lang="en-US" sz="800" i="0" dirty="0">
                <a:latin typeface="Arial" charset="0"/>
              </a:rPr>
              <a:t>SAFE DEPOSIT BOX</a:t>
            </a:r>
          </a:p>
          <a:p>
            <a:pPr algn="r" defTabSz="804863" eaLnBrk="0" hangingPunct="0"/>
            <a:r>
              <a:rPr lang="en-US" sz="800" b="1" i="0" dirty="0">
                <a:latin typeface="Arial" charset="0"/>
              </a:rPr>
              <a:t>KEY</a:t>
            </a:r>
          </a:p>
          <a:p>
            <a:pPr algn="r" defTabSz="804863" eaLnBrk="0" hangingPunct="0"/>
            <a:r>
              <a:rPr lang="en-US" sz="800" i="0" dirty="0">
                <a:latin typeface="Arial" charset="0"/>
              </a:rPr>
              <a:t>IN THIS ENVELOPE</a:t>
            </a:r>
          </a:p>
        </p:txBody>
      </p:sp>
      <p:sp>
        <p:nvSpPr>
          <p:cNvPr id="130" name="Line 299"/>
          <p:cNvSpPr>
            <a:spLocks noChangeShapeType="1"/>
          </p:cNvSpPr>
          <p:nvPr/>
        </p:nvSpPr>
        <p:spPr bwMode="auto">
          <a:xfrm rot="16200000">
            <a:off x="8798983" y="2065338"/>
            <a:ext cx="4476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1" name="Rectangle 300"/>
          <p:cNvSpPr>
            <a:spLocks noChangeArrowheads="1"/>
          </p:cNvSpPr>
          <p:nvPr/>
        </p:nvSpPr>
        <p:spPr bwMode="auto">
          <a:xfrm>
            <a:off x="7616296" y="2598737"/>
            <a:ext cx="1487487" cy="575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just" defTabSz="804863" eaLnBrk="0" hangingPunct="0"/>
            <a:r>
              <a:rPr lang="en-US" sz="800" i="0" dirty="0">
                <a:latin typeface="Arial" charset="0"/>
              </a:rPr>
              <a:t>Loss of keys will cause </a:t>
            </a:r>
            <a:r>
              <a:rPr lang="en-US" sz="800" i="0" dirty="0" smtClean="0">
                <a:latin typeface="Arial" charset="0"/>
              </a:rPr>
              <a:t>you considerable </a:t>
            </a:r>
            <a:r>
              <a:rPr lang="en-US" sz="800" i="0" dirty="0">
                <a:latin typeface="Arial" charset="0"/>
              </a:rPr>
              <a:t>expense.  </a:t>
            </a:r>
            <a:r>
              <a:rPr lang="en-US" sz="800" i="0" dirty="0" smtClean="0">
                <a:latin typeface="Arial" charset="0"/>
              </a:rPr>
              <a:t>Both keys </a:t>
            </a:r>
            <a:r>
              <a:rPr lang="en-US" sz="800" i="0" dirty="0">
                <a:latin typeface="Arial" charset="0"/>
              </a:rPr>
              <a:t>must be returned to </a:t>
            </a:r>
            <a:r>
              <a:rPr lang="en-US" sz="800" i="0" dirty="0" smtClean="0">
                <a:latin typeface="Arial" charset="0"/>
              </a:rPr>
              <a:t>us when </a:t>
            </a:r>
            <a:r>
              <a:rPr lang="en-US" sz="800" i="0" dirty="0">
                <a:latin typeface="Arial" charset="0"/>
              </a:rPr>
              <a:t>box is surrendered.</a:t>
            </a:r>
          </a:p>
        </p:txBody>
      </p:sp>
      <p:sp>
        <p:nvSpPr>
          <p:cNvPr id="132" name="Rectangle 305"/>
          <p:cNvSpPr>
            <a:spLocks noChangeArrowheads="1"/>
          </p:cNvSpPr>
          <p:nvPr/>
        </p:nvSpPr>
        <p:spPr bwMode="auto">
          <a:xfrm>
            <a:off x="7540096" y="4076700"/>
            <a:ext cx="1639887" cy="15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defTabSz="804863" eaLnBrk="0" hangingPunct="0"/>
            <a:r>
              <a:rPr lang="en-US" sz="500" i="0">
                <a:latin typeface="Univers" charset="0"/>
              </a:rPr>
              <a:t>03-32</a:t>
            </a:r>
          </a:p>
        </p:txBody>
      </p:sp>
      <p:sp>
        <p:nvSpPr>
          <p:cNvPr id="133" name="Text Box 306"/>
          <p:cNvSpPr txBox="1">
            <a:spLocks noChangeArrowheads="1"/>
          </p:cNvSpPr>
          <p:nvPr/>
        </p:nvSpPr>
        <p:spPr bwMode="auto">
          <a:xfrm>
            <a:off x="7422621" y="3775075"/>
            <a:ext cx="14097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 i="0">
                <a:latin typeface="Arial" charset="0"/>
              </a:rPr>
              <a:t>NO.</a:t>
            </a:r>
          </a:p>
        </p:txBody>
      </p:sp>
      <p:sp>
        <p:nvSpPr>
          <p:cNvPr id="134" name="Line 307"/>
          <p:cNvSpPr>
            <a:spLocks noChangeShapeType="1"/>
          </p:cNvSpPr>
          <p:nvPr/>
        </p:nvSpPr>
        <p:spPr bwMode="auto">
          <a:xfrm>
            <a:off x="8019521" y="3960812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Text Box 314"/>
          <p:cNvSpPr txBox="1">
            <a:spLocks noChangeArrowheads="1"/>
          </p:cNvSpPr>
          <p:nvPr/>
        </p:nvSpPr>
        <p:spPr bwMode="auto">
          <a:xfrm>
            <a:off x="6639983" y="4033837"/>
            <a:ext cx="41275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i="0"/>
              <a:t># 878</a:t>
            </a:r>
            <a:endParaRPr lang="en-US" i="0"/>
          </a:p>
        </p:txBody>
      </p:sp>
      <p:sp>
        <p:nvSpPr>
          <p:cNvPr id="137" name="Rectangle 298"/>
          <p:cNvSpPr>
            <a:spLocks noChangeArrowheads="1"/>
          </p:cNvSpPr>
          <p:nvPr/>
        </p:nvSpPr>
        <p:spPr bwMode="auto">
          <a:xfrm>
            <a:off x="2599530" y="1781175"/>
            <a:ext cx="11493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962" tIns="41275" rIns="80962" bIns="41275">
            <a:spAutoFit/>
          </a:bodyPr>
          <a:lstStyle/>
          <a:p>
            <a:pPr algn="r" defTabSz="804863" eaLnBrk="0" hangingPunct="0"/>
            <a:r>
              <a:rPr lang="en-US" sz="800" i="0" dirty="0">
                <a:latin typeface="Arial" charset="0"/>
              </a:rPr>
              <a:t>KEEP </a:t>
            </a:r>
            <a:r>
              <a:rPr lang="en-US" sz="800" b="1" i="0" dirty="0">
                <a:latin typeface="Arial" charset="0"/>
              </a:rPr>
              <a:t>ONE</a:t>
            </a:r>
          </a:p>
          <a:p>
            <a:pPr algn="r" defTabSz="804863" eaLnBrk="0" hangingPunct="0"/>
            <a:r>
              <a:rPr lang="en-US" sz="800" i="0" dirty="0">
                <a:latin typeface="Arial" charset="0"/>
              </a:rPr>
              <a:t>SAFE DEPOSIT BOX</a:t>
            </a:r>
          </a:p>
          <a:p>
            <a:pPr algn="r" defTabSz="804863" eaLnBrk="0" hangingPunct="0"/>
            <a:r>
              <a:rPr lang="en-US" sz="800" b="1" i="0" dirty="0">
                <a:latin typeface="Arial" charset="0"/>
              </a:rPr>
              <a:t>KEY</a:t>
            </a:r>
          </a:p>
          <a:p>
            <a:pPr algn="r" defTabSz="804863" eaLnBrk="0" hangingPunct="0"/>
            <a:r>
              <a:rPr lang="en-US" sz="800" i="0" dirty="0">
                <a:latin typeface="Arial" charset="0"/>
              </a:rPr>
              <a:t>IN THIS ENVELOPE</a:t>
            </a:r>
          </a:p>
        </p:txBody>
      </p:sp>
      <p:sp>
        <p:nvSpPr>
          <p:cNvPr id="138" name="Line 299"/>
          <p:cNvSpPr>
            <a:spLocks noChangeShapeType="1"/>
          </p:cNvSpPr>
          <p:nvPr/>
        </p:nvSpPr>
        <p:spPr bwMode="auto">
          <a:xfrm rot="16200000">
            <a:off x="3553617" y="2065338"/>
            <a:ext cx="4476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" name="Rectangle 300"/>
          <p:cNvSpPr>
            <a:spLocks noChangeArrowheads="1"/>
          </p:cNvSpPr>
          <p:nvPr/>
        </p:nvSpPr>
        <p:spPr bwMode="auto">
          <a:xfrm>
            <a:off x="2370930" y="2598737"/>
            <a:ext cx="1487487" cy="575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just" defTabSz="804863" eaLnBrk="0" hangingPunct="0"/>
            <a:r>
              <a:rPr lang="en-US" sz="800" i="0" dirty="0">
                <a:latin typeface="Arial" charset="0"/>
              </a:rPr>
              <a:t>Loss of keys will cause </a:t>
            </a:r>
            <a:r>
              <a:rPr lang="en-US" sz="800" i="0" dirty="0" smtClean="0">
                <a:latin typeface="Arial" charset="0"/>
              </a:rPr>
              <a:t>you considerable </a:t>
            </a:r>
            <a:r>
              <a:rPr lang="en-US" sz="800" i="0" dirty="0">
                <a:latin typeface="Arial" charset="0"/>
              </a:rPr>
              <a:t>expense.  </a:t>
            </a:r>
            <a:r>
              <a:rPr lang="en-US" sz="800" i="0" dirty="0" smtClean="0">
                <a:latin typeface="Arial" charset="0"/>
              </a:rPr>
              <a:t>Both keys </a:t>
            </a:r>
            <a:r>
              <a:rPr lang="en-US" sz="800" i="0" dirty="0">
                <a:latin typeface="Arial" charset="0"/>
              </a:rPr>
              <a:t>must be returned to </a:t>
            </a:r>
            <a:r>
              <a:rPr lang="en-US" sz="800" i="0" dirty="0" smtClean="0">
                <a:latin typeface="Arial" charset="0"/>
              </a:rPr>
              <a:t>us when </a:t>
            </a:r>
            <a:r>
              <a:rPr lang="en-US" sz="800" i="0" dirty="0">
                <a:latin typeface="Arial" charset="0"/>
              </a:rPr>
              <a:t>box is surrendered.</a:t>
            </a:r>
          </a:p>
        </p:txBody>
      </p:sp>
      <p:sp>
        <p:nvSpPr>
          <p:cNvPr id="140" name="Rectangle 305"/>
          <p:cNvSpPr>
            <a:spLocks noChangeArrowheads="1"/>
          </p:cNvSpPr>
          <p:nvPr/>
        </p:nvSpPr>
        <p:spPr bwMode="auto">
          <a:xfrm>
            <a:off x="2294730" y="4076700"/>
            <a:ext cx="1639887" cy="15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defTabSz="804863" eaLnBrk="0" hangingPunct="0"/>
            <a:r>
              <a:rPr lang="en-US" sz="500" i="0">
                <a:latin typeface="Univers" charset="0"/>
              </a:rPr>
              <a:t>03-32</a:t>
            </a:r>
          </a:p>
        </p:txBody>
      </p:sp>
      <p:sp>
        <p:nvSpPr>
          <p:cNvPr id="141" name="Text Box 306"/>
          <p:cNvSpPr txBox="1">
            <a:spLocks noChangeArrowheads="1"/>
          </p:cNvSpPr>
          <p:nvPr/>
        </p:nvSpPr>
        <p:spPr bwMode="auto">
          <a:xfrm>
            <a:off x="2177255" y="3775075"/>
            <a:ext cx="14097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 i="0">
                <a:latin typeface="Arial" charset="0"/>
              </a:rPr>
              <a:t>NO.</a:t>
            </a:r>
          </a:p>
        </p:txBody>
      </p:sp>
      <p:sp>
        <p:nvSpPr>
          <p:cNvPr id="142" name="Line 307"/>
          <p:cNvSpPr>
            <a:spLocks noChangeShapeType="1"/>
          </p:cNvSpPr>
          <p:nvPr/>
        </p:nvSpPr>
        <p:spPr bwMode="auto">
          <a:xfrm>
            <a:off x="2774155" y="3960812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Text Box 314"/>
          <p:cNvSpPr txBox="1">
            <a:spLocks noChangeArrowheads="1"/>
          </p:cNvSpPr>
          <p:nvPr/>
        </p:nvSpPr>
        <p:spPr bwMode="auto">
          <a:xfrm>
            <a:off x="1394617" y="4033837"/>
            <a:ext cx="41275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i="0"/>
              <a:t># 878</a:t>
            </a:r>
            <a:endParaRPr lang="en-US" i="0"/>
          </a:p>
        </p:txBody>
      </p:sp>
      <p:sp>
        <p:nvSpPr>
          <p:cNvPr id="154" name="Rectangle 298"/>
          <p:cNvSpPr>
            <a:spLocks noChangeArrowheads="1"/>
          </p:cNvSpPr>
          <p:nvPr/>
        </p:nvSpPr>
        <p:spPr bwMode="auto">
          <a:xfrm>
            <a:off x="7844896" y="6929888"/>
            <a:ext cx="11493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962" tIns="41275" rIns="80962" bIns="41275">
            <a:spAutoFit/>
          </a:bodyPr>
          <a:lstStyle/>
          <a:p>
            <a:pPr algn="r" defTabSz="804863" eaLnBrk="0" hangingPunct="0"/>
            <a:r>
              <a:rPr lang="en-US" sz="800" i="0" dirty="0">
                <a:latin typeface="Arial" charset="0"/>
              </a:rPr>
              <a:t>KEEP </a:t>
            </a:r>
            <a:r>
              <a:rPr lang="en-US" sz="800" b="1" i="0" dirty="0">
                <a:latin typeface="Arial" charset="0"/>
              </a:rPr>
              <a:t>ONE</a:t>
            </a:r>
          </a:p>
          <a:p>
            <a:pPr algn="r" defTabSz="804863" eaLnBrk="0" hangingPunct="0"/>
            <a:r>
              <a:rPr lang="en-US" sz="800" i="0" dirty="0">
                <a:latin typeface="Arial" charset="0"/>
              </a:rPr>
              <a:t>SAFE DEPOSIT BOX</a:t>
            </a:r>
          </a:p>
          <a:p>
            <a:pPr algn="r" defTabSz="804863" eaLnBrk="0" hangingPunct="0"/>
            <a:r>
              <a:rPr lang="en-US" sz="800" b="1" i="0" dirty="0">
                <a:latin typeface="Arial" charset="0"/>
              </a:rPr>
              <a:t>KEY</a:t>
            </a:r>
          </a:p>
          <a:p>
            <a:pPr algn="r" defTabSz="804863" eaLnBrk="0" hangingPunct="0"/>
            <a:r>
              <a:rPr lang="en-US" sz="800" i="0" dirty="0">
                <a:latin typeface="Arial" charset="0"/>
              </a:rPr>
              <a:t>IN THIS ENVELOPE</a:t>
            </a:r>
          </a:p>
        </p:txBody>
      </p:sp>
      <p:sp>
        <p:nvSpPr>
          <p:cNvPr id="155" name="Line 299"/>
          <p:cNvSpPr>
            <a:spLocks noChangeShapeType="1"/>
          </p:cNvSpPr>
          <p:nvPr/>
        </p:nvSpPr>
        <p:spPr bwMode="auto">
          <a:xfrm rot="16200000">
            <a:off x="8798983" y="7214051"/>
            <a:ext cx="4476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" name="Rectangle 300"/>
          <p:cNvSpPr>
            <a:spLocks noChangeArrowheads="1"/>
          </p:cNvSpPr>
          <p:nvPr/>
        </p:nvSpPr>
        <p:spPr bwMode="auto">
          <a:xfrm>
            <a:off x="7616296" y="7747450"/>
            <a:ext cx="1487487" cy="575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just" defTabSz="804863" eaLnBrk="0" hangingPunct="0"/>
            <a:r>
              <a:rPr lang="en-US" sz="800" i="0" dirty="0">
                <a:latin typeface="Arial" charset="0"/>
              </a:rPr>
              <a:t>Loss of keys will cause </a:t>
            </a:r>
            <a:r>
              <a:rPr lang="en-US" sz="800" i="0" dirty="0" smtClean="0">
                <a:latin typeface="Arial" charset="0"/>
              </a:rPr>
              <a:t>you considerable </a:t>
            </a:r>
            <a:r>
              <a:rPr lang="en-US" sz="800" i="0" dirty="0">
                <a:latin typeface="Arial" charset="0"/>
              </a:rPr>
              <a:t>expense.  </a:t>
            </a:r>
            <a:r>
              <a:rPr lang="en-US" sz="800" i="0" dirty="0" smtClean="0">
                <a:latin typeface="Arial" charset="0"/>
              </a:rPr>
              <a:t>Both keys </a:t>
            </a:r>
            <a:r>
              <a:rPr lang="en-US" sz="800" i="0" dirty="0">
                <a:latin typeface="Arial" charset="0"/>
              </a:rPr>
              <a:t>must be returned to </a:t>
            </a:r>
            <a:r>
              <a:rPr lang="en-US" sz="800" i="0" dirty="0" smtClean="0">
                <a:latin typeface="Arial" charset="0"/>
              </a:rPr>
              <a:t>us when </a:t>
            </a:r>
            <a:r>
              <a:rPr lang="en-US" sz="800" i="0" dirty="0">
                <a:latin typeface="Arial" charset="0"/>
              </a:rPr>
              <a:t>box is surrendered.</a:t>
            </a:r>
          </a:p>
        </p:txBody>
      </p:sp>
      <p:sp>
        <p:nvSpPr>
          <p:cNvPr id="157" name="Rectangle 305"/>
          <p:cNvSpPr>
            <a:spLocks noChangeArrowheads="1"/>
          </p:cNvSpPr>
          <p:nvPr/>
        </p:nvSpPr>
        <p:spPr bwMode="auto">
          <a:xfrm>
            <a:off x="7540096" y="9225413"/>
            <a:ext cx="1639887" cy="15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defTabSz="804863" eaLnBrk="0" hangingPunct="0"/>
            <a:r>
              <a:rPr lang="en-US" sz="500" i="0">
                <a:latin typeface="Univers" charset="0"/>
              </a:rPr>
              <a:t>03-32</a:t>
            </a:r>
          </a:p>
        </p:txBody>
      </p:sp>
      <p:sp>
        <p:nvSpPr>
          <p:cNvPr id="158" name="Text Box 306"/>
          <p:cNvSpPr txBox="1">
            <a:spLocks noChangeArrowheads="1"/>
          </p:cNvSpPr>
          <p:nvPr/>
        </p:nvSpPr>
        <p:spPr bwMode="auto">
          <a:xfrm>
            <a:off x="7422621" y="8923788"/>
            <a:ext cx="14097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 i="0">
                <a:latin typeface="Arial" charset="0"/>
              </a:rPr>
              <a:t>NO.</a:t>
            </a:r>
          </a:p>
        </p:txBody>
      </p:sp>
      <p:sp>
        <p:nvSpPr>
          <p:cNvPr id="159" name="Line 307"/>
          <p:cNvSpPr>
            <a:spLocks noChangeShapeType="1"/>
          </p:cNvSpPr>
          <p:nvPr/>
        </p:nvSpPr>
        <p:spPr bwMode="auto">
          <a:xfrm>
            <a:off x="8019521" y="9109525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Text Box 314"/>
          <p:cNvSpPr txBox="1">
            <a:spLocks noChangeArrowheads="1"/>
          </p:cNvSpPr>
          <p:nvPr/>
        </p:nvSpPr>
        <p:spPr bwMode="auto">
          <a:xfrm>
            <a:off x="6639983" y="9182550"/>
            <a:ext cx="41275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i="0"/>
              <a:t># 878</a:t>
            </a:r>
            <a:endParaRPr lang="en-US" i="0"/>
          </a:p>
        </p:txBody>
      </p:sp>
      <p:sp>
        <p:nvSpPr>
          <p:cNvPr id="147" name="Rectangle 298"/>
          <p:cNvSpPr>
            <a:spLocks noChangeArrowheads="1"/>
          </p:cNvSpPr>
          <p:nvPr/>
        </p:nvSpPr>
        <p:spPr bwMode="auto">
          <a:xfrm>
            <a:off x="2599530" y="6929888"/>
            <a:ext cx="11493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962" tIns="41275" rIns="80962" bIns="41275">
            <a:spAutoFit/>
          </a:bodyPr>
          <a:lstStyle/>
          <a:p>
            <a:pPr algn="r" defTabSz="804863" eaLnBrk="0" hangingPunct="0"/>
            <a:r>
              <a:rPr lang="en-US" sz="800" i="0" dirty="0">
                <a:latin typeface="Arial" charset="0"/>
              </a:rPr>
              <a:t>KEEP </a:t>
            </a:r>
            <a:r>
              <a:rPr lang="en-US" sz="800" b="1" i="0" dirty="0">
                <a:latin typeface="Arial" charset="0"/>
              </a:rPr>
              <a:t>ONE</a:t>
            </a:r>
          </a:p>
          <a:p>
            <a:pPr algn="r" defTabSz="804863" eaLnBrk="0" hangingPunct="0"/>
            <a:r>
              <a:rPr lang="en-US" sz="800" i="0" dirty="0">
                <a:latin typeface="Arial" charset="0"/>
              </a:rPr>
              <a:t>SAFE DEPOSIT BOX</a:t>
            </a:r>
          </a:p>
          <a:p>
            <a:pPr algn="r" defTabSz="804863" eaLnBrk="0" hangingPunct="0"/>
            <a:r>
              <a:rPr lang="en-US" sz="800" b="1" i="0" dirty="0">
                <a:latin typeface="Arial" charset="0"/>
              </a:rPr>
              <a:t>KEY</a:t>
            </a:r>
          </a:p>
          <a:p>
            <a:pPr algn="r" defTabSz="804863" eaLnBrk="0" hangingPunct="0"/>
            <a:r>
              <a:rPr lang="en-US" sz="800" i="0" dirty="0">
                <a:latin typeface="Arial" charset="0"/>
              </a:rPr>
              <a:t>IN THIS ENVELOPE</a:t>
            </a:r>
          </a:p>
        </p:txBody>
      </p:sp>
      <p:sp>
        <p:nvSpPr>
          <p:cNvPr id="148" name="Line 299"/>
          <p:cNvSpPr>
            <a:spLocks noChangeShapeType="1"/>
          </p:cNvSpPr>
          <p:nvPr/>
        </p:nvSpPr>
        <p:spPr bwMode="auto">
          <a:xfrm rot="16200000">
            <a:off x="3553617" y="7214051"/>
            <a:ext cx="4476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9" name="Rectangle 300"/>
          <p:cNvSpPr>
            <a:spLocks noChangeArrowheads="1"/>
          </p:cNvSpPr>
          <p:nvPr/>
        </p:nvSpPr>
        <p:spPr bwMode="auto">
          <a:xfrm>
            <a:off x="2370930" y="7747450"/>
            <a:ext cx="1487487" cy="575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just" defTabSz="804863" eaLnBrk="0" hangingPunct="0"/>
            <a:r>
              <a:rPr lang="en-US" sz="800" i="0" dirty="0">
                <a:latin typeface="Arial" charset="0"/>
              </a:rPr>
              <a:t>Loss of keys will cause </a:t>
            </a:r>
            <a:r>
              <a:rPr lang="en-US" sz="800" i="0" dirty="0" smtClean="0">
                <a:latin typeface="Arial" charset="0"/>
              </a:rPr>
              <a:t>you considerable </a:t>
            </a:r>
            <a:r>
              <a:rPr lang="en-US" sz="800" i="0" dirty="0">
                <a:latin typeface="Arial" charset="0"/>
              </a:rPr>
              <a:t>expense.  </a:t>
            </a:r>
            <a:r>
              <a:rPr lang="en-US" sz="800" i="0" dirty="0" smtClean="0">
                <a:latin typeface="Arial" charset="0"/>
              </a:rPr>
              <a:t>Both keys </a:t>
            </a:r>
            <a:r>
              <a:rPr lang="en-US" sz="800" i="0" dirty="0">
                <a:latin typeface="Arial" charset="0"/>
              </a:rPr>
              <a:t>must be returned to </a:t>
            </a:r>
            <a:r>
              <a:rPr lang="en-US" sz="800" i="0" dirty="0" smtClean="0">
                <a:latin typeface="Arial" charset="0"/>
              </a:rPr>
              <a:t>us when </a:t>
            </a:r>
            <a:r>
              <a:rPr lang="en-US" sz="800" i="0" dirty="0">
                <a:latin typeface="Arial" charset="0"/>
              </a:rPr>
              <a:t>box is surrendered.</a:t>
            </a:r>
          </a:p>
        </p:txBody>
      </p:sp>
      <p:sp>
        <p:nvSpPr>
          <p:cNvPr id="150" name="Rectangle 305"/>
          <p:cNvSpPr>
            <a:spLocks noChangeArrowheads="1"/>
          </p:cNvSpPr>
          <p:nvPr/>
        </p:nvSpPr>
        <p:spPr bwMode="auto">
          <a:xfrm>
            <a:off x="2294730" y="9225413"/>
            <a:ext cx="1639887" cy="15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defTabSz="804863" eaLnBrk="0" hangingPunct="0"/>
            <a:r>
              <a:rPr lang="en-US" sz="500" i="0">
                <a:latin typeface="Univers" charset="0"/>
              </a:rPr>
              <a:t>03-32</a:t>
            </a:r>
          </a:p>
        </p:txBody>
      </p:sp>
      <p:sp>
        <p:nvSpPr>
          <p:cNvPr id="151" name="Text Box 306"/>
          <p:cNvSpPr txBox="1">
            <a:spLocks noChangeArrowheads="1"/>
          </p:cNvSpPr>
          <p:nvPr/>
        </p:nvSpPr>
        <p:spPr bwMode="auto">
          <a:xfrm>
            <a:off x="2177255" y="8923788"/>
            <a:ext cx="14097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 i="0">
                <a:latin typeface="Arial" charset="0"/>
              </a:rPr>
              <a:t>NO.</a:t>
            </a:r>
          </a:p>
        </p:txBody>
      </p:sp>
      <p:sp>
        <p:nvSpPr>
          <p:cNvPr id="152" name="Line 307"/>
          <p:cNvSpPr>
            <a:spLocks noChangeShapeType="1"/>
          </p:cNvSpPr>
          <p:nvPr/>
        </p:nvSpPr>
        <p:spPr bwMode="auto">
          <a:xfrm>
            <a:off x="2774155" y="9109525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Text Box 314"/>
          <p:cNvSpPr txBox="1">
            <a:spLocks noChangeArrowheads="1"/>
          </p:cNvSpPr>
          <p:nvPr/>
        </p:nvSpPr>
        <p:spPr bwMode="auto">
          <a:xfrm>
            <a:off x="1394617" y="9182550"/>
            <a:ext cx="41275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i="0"/>
              <a:t># 878</a:t>
            </a:r>
            <a:endParaRPr lang="en-US" i="0"/>
          </a:p>
        </p:txBody>
      </p:sp>
    </p:spTree>
    <p:extLst>
      <p:ext uri="{BB962C8B-B14F-4D97-AF65-F5344CB8AC3E}">
        <p14:creationId xmlns:p14="http://schemas.microsoft.com/office/powerpoint/2010/main" val="2239180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1640</TotalTime>
  <Words>148</Words>
  <Application>Microsoft Macintosh PowerPoint</Application>
  <PresentationFormat>Custom</PresentationFormat>
  <Paragraphs>32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44</cp:revision>
  <cp:lastPrinted>2013-10-03T16:23:48Z</cp:lastPrinted>
  <dcterms:created xsi:type="dcterms:W3CDTF">2012-03-21T20:17:12Z</dcterms:created>
  <dcterms:modified xsi:type="dcterms:W3CDTF">2013-10-03T16:26:59Z</dcterms:modified>
</cp:coreProperties>
</file>