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472" y="-112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8" y="206375"/>
            <a:ext cx="2720181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2" y="206375"/>
            <a:ext cx="7988935" cy="439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3819314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2519152"/>
            <a:ext cx="8938260" cy="130016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3" y="1202479"/>
            <a:ext cx="5354558" cy="33983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1330431"/>
            <a:ext cx="4648041" cy="55446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1884891"/>
            <a:ext cx="4648041" cy="34244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1" y="236643"/>
            <a:ext cx="3459560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1" y="1243754"/>
            <a:ext cx="3459560" cy="4065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86841"/>
            <a:ext cx="9464040" cy="3922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17E46-FBA5-B343-BDC6-D257442A2437}" type="datetimeFigureOut">
              <a:rPr lang="en-US" smtClean="0"/>
              <a:t>3/30/12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48744" y="-665082"/>
            <a:ext cx="10664344" cy="6992938"/>
            <a:chOff x="-148744" y="-665082"/>
            <a:chExt cx="10664344" cy="6992938"/>
          </a:xfrm>
        </p:grpSpPr>
        <p:grpSp>
          <p:nvGrpSpPr>
            <p:cNvPr id="88" name="Group 87"/>
            <p:cNvGrpSpPr/>
            <p:nvPr/>
          </p:nvGrpSpPr>
          <p:grpSpPr>
            <a:xfrm>
              <a:off x="-148744" y="-665082"/>
              <a:ext cx="10096425" cy="6992938"/>
              <a:chOff x="-148744" y="-665082"/>
              <a:chExt cx="10096425" cy="6992938"/>
            </a:xfrm>
          </p:grpSpPr>
          <p:pic>
            <p:nvPicPr>
              <p:cNvPr id="15" name="Picture 14" descr="kwsp la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48744" y="311231"/>
                <a:ext cx="5236464" cy="5382768"/>
              </a:xfrm>
              <a:prstGeom prst="rect">
                <a:avLst/>
              </a:prstGeom>
            </p:spPr>
          </p:pic>
          <p:pic>
            <p:nvPicPr>
              <p:cNvPr id="86" name="Picture 85" descr="kwsp la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1217" y="311231"/>
                <a:ext cx="5236464" cy="5382768"/>
              </a:xfrm>
              <a:prstGeom prst="rect">
                <a:avLst/>
              </a:prstGeom>
            </p:spPr>
          </p:pic>
          <p:grpSp>
            <p:nvGrpSpPr>
              <p:cNvPr id="19" name="Group 353"/>
              <p:cNvGrpSpPr>
                <a:grpSpLocks/>
              </p:cNvGrpSpPr>
              <p:nvPr/>
            </p:nvGrpSpPr>
            <p:grpSpPr bwMode="auto">
              <a:xfrm>
                <a:off x="1335493" y="-665082"/>
                <a:ext cx="8612188" cy="6992938"/>
                <a:chOff x="1168" y="724"/>
                <a:chExt cx="5425" cy="4405"/>
              </a:xfrm>
            </p:grpSpPr>
            <p:sp>
              <p:nvSpPr>
                <p:cNvPr id="20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168" y="72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21" name="Line 294"/>
                <p:cNvSpPr>
                  <a:spLocks noChangeShapeType="1"/>
                </p:cNvSpPr>
                <p:nvPr/>
              </p:nvSpPr>
              <p:spPr bwMode="auto">
                <a:xfrm>
                  <a:off x="1383" y="431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2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785" y="390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3" name="Line 296"/>
                <p:cNvSpPr>
                  <a:spLocks noChangeShapeType="1"/>
                </p:cNvSpPr>
                <p:nvPr/>
              </p:nvSpPr>
              <p:spPr bwMode="auto">
                <a:xfrm>
                  <a:off x="1377" y="469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" name="Line 297"/>
                <p:cNvSpPr>
                  <a:spLocks noChangeShapeType="1"/>
                </p:cNvSpPr>
                <p:nvPr/>
              </p:nvSpPr>
              <p:spPr bwMode="auto">
                <a:xfrm>
                  <a:off x="1785" y="471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5" name="Line 298"/>
                <p:cNvSpPr>
                  <a:spLocks noChangeShapeType="1"/>
                </p:cNvSpPr>
                <p:nvPr/>
              </p:nvSpPr>
              <p:spPr bwMode="auto">
                <a:xfrm>
                  <a:off x="4465" y="431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6" name="Line 299"/>
                <p:cNvSpPr>
                  <a:spLocks noChangeShapeType="1"/>
                </p:cNvSpPr>
                <p:nvPr/>
              </p:nvSpPr>
              <p:spPr bwMode="auto">
                <a:xfrm flipV="1">
                  <a:off x="4865" y="3907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7" name="Line 300"/>
                <p:cNvSpPr>
                  <a:spLocks noChangeShapeType="1"/>
                </p:cNvSpPr>
                <p:nvPr/>
              </p:nvSpPr>
              <p:spPr bwMode="auto">
                <a:xfrm>
                  <a:off x="4465" y="469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8" name="Line 301"/>
                <p:cNvSpPr>
                  <a:spLocks noChangeShapeType="1"/>
                </p:cNvSpPr>
                <p:nvPr/>
              </p:nvSpPr>
              <p:spPr bwMode="auto">
                <a:xfrm>
                  <a:off x="4865" y="471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9" name="Line 302"/>
                <p:cNvSpPr>
                  <a:spLocks noChangeShapeType="1"/>
                </p:cNvSpPr>
                <p:nvPr/>
              </p:nvSpPr>
              <p:spPr bwMode="auto">
                <a:xfrm flipH="1">
                  <a:off x="6165" y="431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0" name="Line 303"/>
                <p:cNvSpPr>
                  <a:spLocks noChangeShapeType="1"/>
                </p:cNvSpPr>
                <p:nvPr/>
              </p:nvSpPr>
              <p:spPr bwMode="auto">
                <a:xfrm flipV="1">
                  <a:off x="6171" y="39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1" name="Line 304"/>
                <p:cNvSpPr>
                  <a:spLocks noChangeShapeType="1"/>
                </p:cNvSpPr>
                <p:nvPr/>
              </p:nvSpPr>
              <p:spPr bwMode="auto">
                <a:xfrm flipH="1">
                  <a:off x="6165" y="469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2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085" y="431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3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097" y="389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4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085" y="469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5" name="Line 309"/>
                <p:cNvSpPr>
                  <a:spLocks noChangeShapeType="1"/>
                </p:cNvSpPr>
                <p:nvPr/>
              </p:nvSpPr>
              <p:spPr bwMode="auto">
                <a:xfrm>
                  <a:off x="3097" y="471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6" name="Line 310"/>
                <p:cNvSpPr>
                  <a:spLocks noChangeShapeType="1"/>
                </p:cNvSpPr>
                <p:nvPr/>
              </p:nvSpPr>
              <p:spPr bwMode="auto">
                <a:xfrm>
                  <a:off x="4463" y="231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7" name="Line 311"/>
                <p:cNvSpPr>
                  <a:spLocks noChangeShapeType="1"/>
                </p:cNvSpPr>
                <p:nvPr/>
              </p:nvSpPr>
              <p:spPr bwMode="auto">
                <a:xfrm flipV="1">
                  <a:off x="4865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8" name="Line 312"/>
                <p:cNvSpPr>
                  <a:spLocks noChangeShapeType="1"/>
                </p:cNvSpPr>
                <p:nvPr/>
              </p:nvSpPr>
              <p:spPr bwMode="auto">
                <a:xfrm>
                  <a:off x="1377" y="231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785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087" y="231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097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" name="Line 316"/>
                <p:cNvSpPr>
                  <a:spLocks noChangeShapeType="1"/>
                </p:cNvSpPr>
                <p:nvPr/>
              </p:nvSpPr>
              <p:spPr bwMode="auto">
                <a:xfrm flipH="1">
                  <a:off x="6163" y="231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" name="Line 317"/>
                <p:cNvSpPr>
                  <a:spLocks noChangeShapeType="1"/>
                </p:cNvSpPr>
                <p:nvPr/>
              </p:nvSpPr>
              <p:spPr bwMode="auto">
                <a:xfrm flipV="1">
                  <a:off x="6171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sp>
          <p:nvSpPr>
            <p:cNvPr id="18" name="Line 305"/>
            <p:cNvSpPr>
              <a:spLocks noChangeShapeType="1"/>
            </p:cNvSpPr>
            <p:nvPr/>
          </p:nvSpPr>
          <p:spPr bwMode="auto">
            <a:xfrm>
              <a:off x="9277756" y="5667456"/>
              <a:ext cx="0" cy="654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44" name="Group 325"/>
            <p:cNvGrpSpPr>
              <a:grpSpLocks/>
            </p:cNvGrpSpPr>
            <p:nvPr/>
          </p:nvGrpSpPr>
          <p:grpSpPr bwMode="auto">
            <a:xfrm>
              <a:off x="2313393" y="1851106"/>
              <a:ext cx="6977063" cy="3797300"/>
              <a:chOff x="663" y="556"/>
              <a:chExt cx="4395" cy="2392"/>
            </a:xfrm>
          </p:grpSpPr>
          <p:sp>
            <p:nvSpPr>
              <p:cNvPr id="45" name="Rectangle 326"/>
              <p:cNvSpPr>
                <a:spLocks noChangeArrowheads="1"/>
              </p:cNvSpPr>
              <p:nvPr/>
            </p:nvSpPr>
            <p:spPr bwMode="auto">
              <a:xfrm>
                <a:off x="663" y="2562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6" name="Rectangle 327"/>
              <p:cNvSpPr>
                <a:spLocks noChangeArrowheads="1"/>
              </p:cNvSpPr>
              <p:nvPr/>
            </p:nvSpPr>
            <p:spPr bwMode="auto">
              <a:xfrm>
                <a:off x="666" y="556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7" name="Rectangle 328"/>
              <p:cNvSpPr>
                <a:spLocks noChangeArrowheads="1"/>
              </p:cNvSpPr>
              <p:nvPr/>
            </p:nvSpPr>
            <p:spPr bwMode="auto">
              <a:xfrm>
                <a:off x="3747" y="2562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8" name="Rectangle 329"/>
              <p:cNvSpPr>
                <a:spLocks noChangeArrowheads="1"/>
              </p:cNvSpPr>
              <p:nvPr/>
            </p:nvSpPr>
            <p:spPr bwMode="auto">
              <a:xfrm>
                <a:off x="3746" y="556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cxnSp>
          <p:nvCxnSpPr>
            <p:cNvPr id="83" name="Straight Connector 82"/>
            <p:cNvCxnSpPr/>
            <p:nvPr/>
          </p:nvCxnSpPr>
          <p:spPr>
            <a:xfrm>
              <a:off x="0" y="0"/>
              <a:ext cx="0" cy="5943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10515600" y="0"/>
              <a:ext cx="0" cy="5943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387"/>
          <p:cNvGrpSpPr>
            <a:grpSpLocks/>
          </p:cNvGrpSpPr>
          <p:nvPr/>
        </p:nvGrpSpPr>
        <p:grpSpPr bwMode="auto">
          <a:xfrm>
            <a:off x="4530111" y="5127624"/>
            <a:ext cx="358775" cy="358775"/>
            <a:chOff x="6336" y="3858"/>
            <a:chExt cx="226" cy="226"/>
          </a:xfrm>
        </p:grpSpPr>
        <p:sp>
          <p:nvSpPr>
            <p:cNvPr id="9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" name="Group 390"/>
          <p:cNvGrpSpPr>
            <a:grpSpLocks/>
          </p:cNvGrpSpPr>
          <p:nvPr/>
        </p:nvGrpSpPr>
        <p:grpSpPr bwMode="auto">
          <a:xfrm>
            <a:off x="1832949" y="1393824"/>
            <a:ext cx="358775" cy="358775"/>
            <a:chOff x="6336" y="3858"/>
            <a:chExt cx="226" cy="226"/>
          </a:xfrm>
        </p:grpSpPr>
        <p:sp>
          <p:nvSpPr>
            <p:cNvPr id="12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387"/>
          <p:cNvGrpSpPr>
            <a:grpSpLocks/>
          </p:cNvGrpSpPr>
          <p:nvPr/>
        </p:nvGrpSpPr>
        <p:grpSpPr bwMode="auto">
          <a:xfrm>
            <a:off x="9437806" y="5127624"/>
            <a:ext cx="358775" cy="358775"/>
            <a:chOff x="6336" y="3858"/>
            <a:chExt cx="226" cy="226"/>
          </a:xfrm>
        </p:grpSpPr>
        <p:sp>
          <p:nvSpPr>
            <p:cNvPr id="97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3" name="Group 390"/>
          <p:cNvGrpSpPr>
            <a:grpSpLocks/>
          </p:cNvGrpSpPr>
          <p:nvPr/>
        </p:nvGrpSpPr>
        <p:grpSpPr bwMode="auto">
          <a:xfrm>
            <a:off x="6740644" y="1393824"/>
            <a:ext cx="358775" cy="358775"/>
            <a:chOff x="6336" y="3858"/>
            <a:chExt cx="226" cy="226"/>
          </a:xfrm>
        </p:grpSpPr>
        <p:sp>
          <p:nvSpPr>
            <p:cNvPr id="95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1034436" y="1393824"/>
            <a:ext cx="3854450" cy="4205288"/>
            <a:chOff x="1555750" y="3206750"/>
            <a:chExt cx="3854450" cy="4205288"/>
          </a:xfrm>
        </p:grpSpPr>
        <p:sp>
          <p:nvSpPr>
            <p:cNvPr id="114" name="Rectangle 356"/>
            <p:cNvSpPr>
              <a:spLocks noChangeArrowheads="1"/>
            </p:cNvSpPr>
            <p:nvPr/>
          </p:nvSpPr>
          <p:spPr bwMode="auto">
            <a:xfrm>
              <a:off x="2830513" y="3844925"/>
              <a:ext cx="2068512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spcBef>
                  <a:spcPct val="50000"/>
                </a:spcBef>
              </a:pPr>
              <a:r>
                <a:rPr lang="en-US" sz="900" b="1" i="1">
                  <a:latin typeface="Arial" charset="0"/>
                </a:rPr>
                <a:t>KEEP ONE</a:t>
              </a:r>
            </a:p>
            <a:p>
              <a:pPr algn="ctr" defTabSz="715963" eaLnBrk="0" hangingPunct="0">
                <a:spcBef>
                  <a:spcPct val="50000"/>
                </a:spcBef>
              </a:pPr>
              <a:r>
                <a:rPr lang="en-US" sz="800" b="1" i="1">
                  <a:latin typeface="Arial" charset="0"/>
                </a:rPr>
                <a:t>SAFE DEPOSIT BOX KEY</a:t>
              </a:r>
            </a:p>
            <a:p>
              <a:pPr algn="ctr" defTabSz="715963" eaLnBrk="0" hangingPunct="0">
                <a:spcBef>
                  <a:spcPct val="50000"/>
                </a:spcBef>
              </a:pPr>
              <a:r>
                <a:rPr lang="en-US" sz="800" b="1" i="1">
                  <a:latin typeface="Arial" charset="0"/>
                </a:rPr>
                <a:t>IN THIS ENVELOPE</a:t>
              </a:r>
            </a:p>
          </p:txBody>
        </p:sp>
        <p:sp>
          <p:nvSpPr>
            <p:cNvPr id="115" name="Rectangle 357"/>
            <p:cNvSpPr>
              <a:spLocks noChangeArrowheads="1"/>
            </p:cNvSpPr>
            <p:nvPr/>
          </p:nvSpPr>
          <p:spPr bwMode="auto">
            <a:xfrm>
              <a:off x="2849563" y="4597400"/>
              <a:ext cx="20288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spcBef>
                  <a:spcPct val="25000"/>
                </a:spcBef>
              </a:pPr>
              <a:r>
                <a:rPr lang="en-US" sz="900" i="1">
                  <a:latin typeface="Arial" charset="0"/>
                </a:rPr>
                <a:t>Loss of keys will cause you</a:t>
              </a:r>
            </a:p>
            <a:p>
              <a:pPr algn="ctr" defTabSz="715963" eaLnBrk="0" hangingPunct="0">
                <a:spcBef>
                  <a:spcPct val="25000"/>
                </a:spcBef>
              </a:pPr>
              <a:r>
                <a:rPr lang="en-US" sz="900" i="1">
                  <a:latin typeface="Arial" charset="0"/>
                </a:rPr>
                <a:t>considerable expense</a:t>
              </a:r>
              <a:r>
                <a:rPr lang="en-US" sz="800" i="1">
                  <a:latin typeface="Arial" charset="0"/>
                </a:rPr>
                <a:t>.</a:t>
              </a:r>
            </a:p>
          </p:txBody>
        </p:sp>
        <p:sp>
          <p:nvSpPr>
            <p:cNvPr id="116" name="Rectangle 358"/>
            <p:cNvSpPr>
              <a:spLocks noChangeArrowheads="1"/>
            </p:cNvSpPr>
            <p:nvPr/>
          </p:nvSpPr>
          <p:spPr bwMode="auto">
            <a:xfrm>
              <a:off x="3044825" y="5038725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spcBef>
                  <a:spcPct val="25000"/>
                </a:spcBef>
              </a:pPr>
              <a:r>
                <a:rPr lang="en-US" sz="900" i="1">
                  <a:latin typeface="Arial" charset="0"/>
                </a:rPr>
                <a:t>Both Keys must be returned to us when box is surrendered</a:t>
              </a:r>
              <a:r>
                <a:rPr lang="en-US" sz="800" i="1">
                  <a:latin typeface="Arial" charset="0"/>
                </a:rPr>
                <a:t>.</a:t>
              </a:r>
            </a:p>
          </p:txBody>
        </p:sp>
        <p:sp>
          <p:nvSpPr>
            <p:cNvPr id="117" name="Line 360"/>
            <p:cNvSpPr>
              <a:spLocks noChangeShapeType="1"/>
            </p:cNvSpPr>
            <p:nvPr/>
          </p:nvSpPr>
          <p:spPr bwMode="auto">
            <a:xfrm>
              <a:off x="3048000" y="5800725"/>
              <a:ext cx="16319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61"/>
            <p:cNvSpPr>
              <a:spLocks noChangeArrowheads="1"/>
            </p:cNvSpPr>
            <p:nvPr/>
          </p:nvSpPr>
          <p:spPr bwMode="auto">
            <a:xfrm rot="10800000">
              <a:off x="2836863" y="6878638"/>
              <a:ext cx="203835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Form KW-W-SP     Key Wallet Special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NC 40346 SDP (REV 6-99)</a:t>
              </a:r>
            </a:p>
          </p:txBody>
        </p:sp>
        <p:grpSp>
          <p:nvGrpSpPr>
            <p:cNvPr id="119" name="Group 379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124" name="Oval 38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utoShape 38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0" name="Group 382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122" name="Oval 38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AutoShape 38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1" name="Rectangle 426"/>
            <p:cNvSpPr>
              <a:spLocks noChangeArrowheads="1"/>
            </p:cNvSpPr>
            <p:nvPr/>
          </p:nvSpPr>
          <p:spPr bwMode="auto">
            <a:xfrm>
              <a:off x="1555750" y="6594475"/>
              <a:ext cx="544513" cy="19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800">
                  <a:latin typeface="Arial" charset="0"/>
                </a:rPr>
                <a:t># 829</a:t>
              </a: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5942131" y="1393824"/>
            <a:ext cx="3854450" cy="4205288"/>
            <a:chOff x="1555750" y="3206750"/>
            <a:chExt cx="3854450" cy="4205288"/>
          </a:xfrm>
        </p:grpSpPr>
        <p:sp>
          <p:nvSpPr>
            <p:cNvPr id="127" name="Rectangle 356"/>
            <p:cNvSpPr>
              <a:spLocks noChangeArrowheads="1"/>
            </p:cNvSpPr>
            <p:nvPr/>
          </p:nvSpPr>
          <p:spPr bwMode="auto">
            <a:xfrm>
              <a:off x="2830513" y="3844925"/>
              <a:ext cx="2068512" cy="5778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spcBef>
                  <a:spcPct val="50000"/>
                </a:spcBef>
              </a:pPr>
              <a:r>
                <a:rPr lang="en-US" sz="900" b="1" i="1">
                  <a:latin typeface="Arial" charset="0"/>
                </a:rPr>
                <a:t>KEEP ONE</a:t>
              </a:r>
            </a:p>
            <a:p>
              <a:pPr algn="ctr" defTabSz="715963" eaLnBrk="0" hangingPunct="0">
                <a:spcBef>
                  <a:spcPct val="50000"/>
                </a:spcBef>
              </a:pPr>
              <a:r>
                <a:rPr lang="en-US" sz="800" b="1" i="1">
                  <a:latin typeface="Arial" charset="0"/>
                </a:rPr>
                <a:t>SAFE DEPOSIT BOX KEY</a:t>
              </a:r>
            </a:p>
            <a:p>
              <a:pPr algn="ctr" defTabSz="715963" eaLnBrk="0" hangingPunct="0">
                <a:spcBef>
                  <a:spcPct val="50000"/>
                </a:spcBef>
              </a:pPr>
              <a:r>
                <a:rPr lang="en-US" sz="800" b="1" i="1">
                  <a:latin typeface="Arial" charset="0"/>
                </a:rPr>
                <a:t>IN THIS ENVELOPE</a:t>
              </a:r>
            </a:p>
          </p:txBody>
        </p:sp>
        <p:sp>
          <p:nvSpPr>
            <p:cNvPr id="128" name="Rectangle 357"/>
            <p:cNvSpPr>
              <a:spLocks noChangeArrowheads="1"/>
            </p:cNvSpPr>
            <p:nvPr/>
          </p:nvSpPr>
          <p:spPr bwMode="auto">
            <a:xfrm>
              <a:off x="2849563" y="4597400"/>
              <a:ext cx="2028825" cy="381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spcBef>
                  <a:spcPct val="25000"/>
                </a:spcBef>
              </a:pPr>
              <a:r>
                <a:rPr lang="en-US" sz="900" i="1">
                  <a:latin typeface="Arial" charset="0"/>
                </a:rPr>
                <a:t>Loss of keys will cause you</a:t>
              </a:r>
            </a:p>
            <a:p>
              <a:pPr algn="ctr" defTabSz="715963" eaLnBrk="0" hangingPunct="0">
                <a:spcBef>
                  <a:spcPct val="25000"/>
                </a:spcBef>
              </a:pPr>
              <a:r>
                <a:rPr lang="en-US" sz="900" i="1">
                  <a:latin typeface="Arial" charset="0"/>
                </a:rPr>
                <a:t>considerable expense</a:t>
              </a:r>
              <a:r>
                <a:rPr lang="en-US" sz="800" i="1">
                  <a:latin typeface="Arial" charset="0"/>
                </a:rPr>
                <a:t>.</a:t>
              </a:r>
            </a:p>
          </p:txBody>
        </p:sp>
        <p:sp>
          <p:nvSpPr>
            <p:cNvPr id="129" name="Rectangle 358"/>
            <p:cNvSpPr>
              <a:spLocks noChangeArrowheads="1"/>
            </p:cNvSpPr>
            <p:nvPr/>
          </p:nvSpPr>
          <p:spPr bwMode="auto">
            <a:xfrm>
              <a:off x="3044825" y="5038725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spcBef>
                  <a:spcPct val="25000"/>
                </a:spcBef>
              </a:pPr>
              <a:r>
                <a:rPr lang="en-US" sz="900" i="1">
                  <a:latin typeface="Arial" charset="0"/>
                </a:rPr>
                <a:t>Both Keys must be returned to us when box is surrendered</a:t>
              </a:r>
              <a:r>
                <a:rPr lang="en-US" sz="800" i="1">
                  <a:latin typeface="Arial" charset="0"/>
                </a:rPr>
                <a:t>.</a:t>
              </a:r>
            </a:p>
          </p:txBody>
        </p:sp>
        <p:sp>
          <p:nvSpPr>
            <p:cNvPr id="130" name="Line 360"/>
            <p:cNvSpPr>
              <a:spLocks noChangeShapeType="1"/>
            </p:cNvSpPr>
            <p:nvPr/>
          </p:nvSpPr>
          <p:spPr bwMode="auto">
            <a:xfrm>
              <a:off x="3048000" y="5800725"/>
              <a:ext cx="16319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361"/>
            <p:cNvSpPr>
              <a:spLocks noChangeArrowheads="1"/>
            </p:cNvSpPr>
            <p:nvPr/>
          </p:nvSpPr>
          <p:spPr bwMode="auto">
            <a:xfrm rot="10800000">
              <a:off x="2836863" y="6878638"/>
              <a:ext cx="2038350" cy="533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600">
                  <a:latin typeface="Arial" charset="0"/>
                </a:rPr>
                <a:t>E. Greene &amp; Co.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Fairfield, NJ 07007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Form KW-W-SP     Key Wallet Special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877-838-5250</a:t>
              </a:r>
            </a:p>
            <a:p>
              <a:pPr algn="ctr" defTabSz="715963" eaLnBrk="0" hangingPunct="0"/>
              <a:r>
                <a:rPr lang="en-US" sz="600">
                  <a:latin typeface="Arial" charset="0"/>
                </a:rPr>
                <a:t>NC 40346 SDP (REV 6-99)</a:t>
              </a:r>
            </a:p>
          </p:txBody>
        </p:sp>
        <p:grpSp>
          <p:nvGrpSpPr>
            <p:cNvPr id="132" name="Group 379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137" name="Oval 380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AutoShape 381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33" name="Group 382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135" name="Oval 38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6" name="AutoShape 38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4" name="Rectangle 426"/>
            <p:cNvSpPr>
              <a:spLocks noChangeArrowheads="1"/>
            </p:cNvSpPr>
            <p:nvPr/>
          </p:nvSpPr>
          <p:spPr bwMode="auto">
            <a:xfrm>
              <a:off x="1555750" y="6594475"/>
              <a:ext cx="544513" cy="19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/>
              <a:r>
                <a:rPr lang="en-US" sz="800">
                  <a:latin typeface="Arial" charset="0"/>
                </a:rPr>
                <a:t># 829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137</Words>
  <Application>Microsoft Macintosh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cp:lastPrinted>2012-03-30T15:12:24Z</cp:lastPrinted>
  <dcterms:created xsi:type="dcterms:W3CDTF">2012-03-30T14:34:25Z</dcterms:created>
  <dcterms:modified xsi:type="dcterms:W3CDTF">2012-03-30T15:13:54Z</dcterms:modified>
</cp:coreProperties>
</file>