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400800" cy="8229600"/>
  <p:notesSz cx="6858000" cy="9144000"/>
  <p:defaultTextStyle>
    <a:defPPr>
      <a:defRPr lang="en-US"/>
    </a:defPPr>
    <a:lvl1pPr marL="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700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54008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81012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08016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3502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6202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89029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16033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4080" y="-40"/>
      </p:cViewPr>
      <p:guideLst>
        <p:guide orient="horz" pos="2592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556511"/>
            <a:ext cx="5440680" cy="176403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4663440"/>
            <a:ext cx="448056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396240"/>
            <a:ext cx="2160270" cy="8425816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396240"/>
            <a:ext cx="6374130" cy="84258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8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19" y="5288281"/>
            <a:ext cx="5440680" cy="1634490"/>
          </a:xfrm>
          <a:prstGeom prst="rect">
            <a:avLst/>
          </a:prstGeo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19" y="3488056"/>
            <a:ext cx="5440680" cy="18002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70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540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080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350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620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890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160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0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394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842136"/>
            <a:ext cx="2828132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" y="2609850"/>
            <a:ext cx="2828132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518" y="1842136"/>
            <a:ext cx="2829243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518" y="2609850"/>
            <a:ext cx="2829243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1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2" y="327660"/>
            <a:ext cx="2105819" cy="1394460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536" y="327660"/>
            <a:ext cx="3578225" cy="7023736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2" y="1722120"/>
            <a:ext cx="2105819" cy="56292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02" y="5760720"/>
            <a:ext cx="3840480" cy="6800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4602" y="735330"/>
            <a:ext cx="3840480" cy="4937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4602" y="6440806"/>
            <a:ext cx="3840480" cy="9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44"/>
          <p:cNvGrpSpPr>
            <a:grpSpLocks/>
          </p:cNvGrpSpPr>
          <p:nvPr userDrawn="1"/>
        </p:nvGrpSpPr>
        <p:grpSpPr bwMode="auto">
          <a:xfrm>
            <a:off x="4805726" y="4902426"/>
            <a:ext cx="358775" cy="358775"/>
            <a:chOff x="6336" y="3858"/>
            <a:chExt cx="226" cy="226"/>
          </a:xfrm>
        </p:grpSpPr>
        <p:sp>
          <p:nvSpPr>
            <p:cNvPr id="16" name="Oval 245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246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47"/>
          <p:cNvGrpSpPr>
            <a:grpSpLocks/>
          </p:cNvGrpSpPr>
          <p:nvPr userDrawn="1"/>
        </p:nvGrpSpPr>
        <p:grpSpPr bwMode="auto">
          <a:xfrm>
            <a:off x="1530713" y="1181326"/>
            <a:ext cx="358775" cy="358775"/>
            <a:chOff x="6336" y="3858"/>
            <a:chExt cx="226" cy="226"/>
          </a:xfrm>
        </p:grpSpPr>
        <p:sp>
          <p:nvSpPr>
            <p:cNvPr id="19" name="Oval 24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24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Line 195"/>
          <p:cNvSpPr>
            <a:spLocks noChangeShapeType="1"/>
          </p:cNvSpPr>
          <p:nvPr userDrawn="1"/>
        </p:nvSpPr>
        <p:spPr bwMode="auto">
          <a:xfrm rot="16200000">
            <a:off x="5359472" y="8634375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" name="Line 196"/>
          <p:cNvSpPr>
            <a:spLocks noChangeShapeType="1"/>
          </p:cNvSpPr>
          <p:nvPr userDrawn="1"/>
        </p:nvSpPr>
        <p:spPr bwMode="auto">
          <a:xfrm>
            <a:off x="6142903" y="7865231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6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53" indent="-470253" algn="l" defTabSz="62700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82" indent="-391878" algn="l" defTabSz="627004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10" indent="-313502" algn="l" defTabSz="627004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14" indent="-313502" algn="l" defTabSz="62700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18" indent="-313502" algn="l" defTabSz="627004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22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27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531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535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236"/>
          <p:cNvGrpSpPr>
            <a:grpSpLocks/>
          </p:cNvGrpSpPr>
          <p:nvPr/>
        </p:nvGrpSpPr>
        <p:grpSpPr bwMode="auto">
          <a:xfrm>
            <a:off x="174049" y="1236316"/>
            <a:ext cx="6513513" cy="10807700"/>
            <a:chOff x="880" y="1344"/>
            <a:chExt cx="4103" cy="6808"/>
          </a:xfrm>
        </p:grpSpPr>
        <p:sp>
          <p:nvSpPr>
            <p:cNvPr id="52" name="Text Box 213"/>
            <p:cNvSpPr txBox="1">
              <a:spLocks noChangeArrowheads="1"/>
            </p:cNvSpPr>
            <p:nvPr/>
          </p:nvSpPr>
          <p:spPr bwMode="auto">
            <a:xfrm>
              <a:off x="880" y="7787"/>
              <a:ext cx="410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/>
                <a:t>Click to delete before Printing plate!</a:t>
              </a:r>
            </a:p>
          </p:txBody>
        </p:sp>
        <p:grpSp>
          <p:nvGrpSpPr>
            <p:cNvPr id="53" name="Group 214"/>
            <p:cNvGrpSpPr>
              <a:grpSpLocks/>
            </p:cNvGrpSpPr>
            <p:nvPr/>
          </p:nvGrpSpPr>
          <p:grpSpPr bwMode="auto">
            <a:xfrm rot="-5400000">
              <a:off x="1050" y="2065"/>
              <a:ext cx="3662" cy="2219"/>
              <a:chOff x="4474" y="1525"/>
              <a:chExt cx="3662" cy="2219"/>
            </a:xfrm>
          </p:grpSpPr>
          <p:sp>
            <p:nvSpPr>
              <p:cNvPr id="54" name="Line 215"/>
              <p:cNvSpPr>
                <a:spLocks noChangeShapeType="1"/>
              </p:cNvSpPr>
              <p:nvPr/>
            </p:nvSpPr>
            <p:spPr bwMode="auto">
              <a:xfrm rot="5400000">
                <a:off x="6000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216"/>
              <p:cNvSpPr>
                <a:spLocks noChangeShapeType="1"/>
              </p:cNvSpPr>
              <p:nvPr/>
            </p:nvSpPr>
            <p:spPr bwMode="auto">
              <a:xfrm rot="5400000">
                <a:off x="5764" y="1643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217"/>
              <p:cNvSpPr>
                <a:spLocks noChangeShapeType="1"/>
              </p:cNvSpPr>
              <p:nvPr/>
            </p:nvSpPr>
            <p:spPr bwMode="auto">
              <a:xfrm rot="5400000">
                <a:off x="8019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218"/>
              <p:cNvSpPr>
                <a:spLocks noChangeShapeType="1"/>
              </p:cNvSpPr>
              <p:nvPr/>
            </p:nvSpPr>
            <p:spPr bwMode="auto">
              <a:xfrm rot="5400000">
                <a:off x="7784" y="1641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219"/>
              <p:cNvSpPr>
                <a:spLocks noChangeShapeType="1"/>
              </p:cNvSpPr>
              <p:nvPr/>
            </p:nvSpPr>
            <p:spPr bwMode="auto">
              <a:xfrm rot="5400000" flipH="1">
                <a:off x="575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220"/>
              <p:cNvSpPr>
                <a:spLocks noChangeShapeType="1"/>
              </p:cNvSpPr>
              <p:nvPr/>
            </p:nvSpPr>
            <p:spPr bwMode="auto">
              <a:xfrm rot="5400000">
                <a:off x="6002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221"/>
              <p:cNvSpPr>
                <a:spLocks noChangeShapeType="1"/>
              </p:cNvSpPr>
              <p:nvPr/>
            </p:nvSpPr>
            <p:spPr bwMode="auto">
              <a:xfrm rot="5400000" flipH="1">
                <a:off x="777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222"/>
              <p:cNvSpPr>
                <a:spLocks noChangeShapeType="1"/>
              </p:cNvSpPr>
              <p:nvPr/>
            </p:nvSpPr>
            <p:spPr bwMode="auto">
              <a:xfrm rot="5400000">
                <a:off x="8020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223"/>
              <p:cNvSpPr>
                <a:spLocks noChangeShapeType="1"/>
              </p:cNvSpPr>
              <p:nvPr/>
            </p:nvSpPr>
            <p:spPr bwMode="auto">
              <a:xfrm rot="5400000" flipV="1">
                <a:off x="4599" y="3376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224"/>
              <p:cNvSpPr>
                <a:spLocks noChangeShapeType="1"/>
              </p:cNvSpPr>
              <p:nvPr/>
            </p:nvSpPr>
            <p:spPr bwMode="auto">
              <a:xfrm rot="5400000" flipH="1">
                <a:off x="4595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225"/>
              <p:cNvSpPr>
                <a:spLocks noChangeShapeType="1"/>
              </p:cNvSpPr>
              <p:nvPr/>
            </p:nvSpPr>
            <p:spPr bwMode="auto">
              <a:xfrm rot="5400000" flipV="1">
                <a:off x="4598" y="1637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226"/>
              <p:cNvSpPr>
                <a:spLocks noChangeShapeType="1"/>
              </p:cNvSpPr>
              <p:nvPr/>
            </p:nvSpPr>
            <p:spPr bwMode="auto">
              <a:xfrm rot="5400000">
                <a:off x="4603" y="1644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" name="Rectangle 197"/>
          <p:cNvSpPr>
            <a:spLocks noChangeArrowheads="1"/>
          </p:cNvSpPr>
          <p:nvPr/>
        </p:nvSpPr>
        <p:spPr bwMode="auto">
          <a:xfrm>
            <a:off x="1969198" y="4814247"/>
            <a:ext cx="2740025" cy="185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02"/>
          <p:cNvSpPr>
            <a:spLocks noChangeArrowheads="1"/>
          </p:cNvSpPr>
          <p:nvPr/>
        </p:nvSpPr>
        <p:spPr bwMode="auto">
          <a:xfrm>
            <a:off x="1964435" y="1610672"/>
            <a:ext cx="2744788" cy="320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00" tIns="44450" rIns="88900" bIns="44450" anchor="ctr"/>
          <a:lstStyle/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hangingPunct="0"/>
            <a:endParaRPr lang="en-US" sz="1200">
              <a:latin typeface="Arial" charset="0"/>
            </a:endParaRPr>
          </a:p>
        </p:txBody>
      </p:sp>
      <p:sp>
        <p:nvSpPr>
          <p:cNvPr id="81" name="Rectangle 240"/>
          <p:cNvSpPr>
            <a:spLocks noChangeArrowheads="1"/>
          </p:cNvSpPr>
          <p:nvPr/>
        </p:nvSpPr>
        <p:spPr bwMode="auto">
          <a:xfrm>
            <a:off x="1961260" y="4815834"/>
            <a:ext cx="2740025" cy="185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Rectangle 241"/>
          <p:cNvSpPr>
            <a:spLocks noChangeArrowheads="1"/>
          </p:cNvSpPr>
          <p:nvPr/>
        </p:nvSpPr>
        <p:spPr bwMode="auto">
          <a:xfrm rot="10800000">
            <a:off x="1959673" y="1221734"/>
            <a:ext cx="2743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9375" tIns="39688" rIns="79375" bIns="39688">
            <a:spAutoFit/>
          </a:bodyPr>
          <a:lstStyle/>
          <a:p>
            <a:pPr algn="ctr" defTabSz="712788" eaLnBrk="0" hangingPunct="0"/>
            <a:r>
              <a:rPr lang="en-US" sz="600" dirty="0">
                <a:latin typeface="Arial" charset="0"/>
              </a:rPr>
              <a:t>E. Greene &amp; Co.     Fairfield, NJ 07007     877-838-5250</a:t>
            </a:r>
          </a:p>
          <a:p>
            <a:pPr algn="ctr" defTabSz="712788" eaLnBrk="0" hangingPunct="0"/>
            <a:r>
              <a:rPr lang="en-US" sz="600" dirty="0">
                <a:latin typeface="Arial" charset="0"/>
              </a:rPr>
              <a:t>     Form LK-605-W     Locking Key Wallet</a:t>
            </a:r>
          </a:p>
        </p:txBody>
      </p:sp>
      <p:sp>
        <p:nvSpPr>
          <p:cNvPr id="83" name="Rectangle 242"/>
          <p:cNvSpPr>
            <a:spLocks noChangeArrowheads="1"/>
          </p:cNvSpPr>
          <p:nvPr/>
        </p:nvSpPr>
        <p:spPr bwMode="auto">
          <a:xfrm>
            <a:off x="1956498" y="1612259"/>
            <a:ext cx="2744787" cy="320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00" tIns="44450" rIns="88900" bIns="44450" anchor="ctr"/>
          <a:lstStyle/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hangingPunct="0"/>
            <a:endParaRPr lang="en-US" sz="1200">
              <a:latin typeface="Arial" charset="0"/>
            </a:endParaRPr>
          </a:p>
        </p:txBody>
      </p:sp>
      <p:sp>
        <p:nvSpPr>
          <p:cNvPr id="84" name="Rectangle 243"/>
          <p:cNvSpPr>
            <a:spLocks noChangeArrowheads="1"/>
          </p:cNvSpPr>
          <p:nvPr/>
        </p:nvSpPr>
        <p:spPr bwMode="auto">
          <a:xfrm>
            <a:off x="1966023" y="2686044"/>
            <a:ext cx="27352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806450" eaLnBrk="0" hangingPunct="0"/>
            <a:r>
              <a:rPr lang="en-US" sz="1200" b="1" dirty="0">
                <a:latin typeface="Arial" charset="0"/>
              </a:rPr>
              <a:t>FIRST FEDERAL SAVINGS</a:t>
            </a:r>
          </a:p>
          <a:p>
            <a:pPr algn="ctr" defTabSz="806450" eaLnBrk="0" hangingPunct="0"/>
            <a:r>
              <a:rPr lang="en-US" sz="1200" b="1" dirty="0">
                <a:latin typeface="Arial" charset="0"/>
              </a:rPr>
              <a:t>OF SAN RAFAEL</a:t>
            </a:r>
          </a:p>
        </p:txBody>
      </p:sp>
      <p:sp>
        <p:nvSpPr>
          <p:cNvPr id="85" name="Rectangle 257"/>
          <p:cNvSpPr>
            <a:spLocks noChangeArrowheads="1"/>
          </p:cNvSpPr>
          <p:nvPr/>
        </p:nvSpPr>
        <p:spPr bwMode="auto">
          <a:xfrm rot="10800000">
            <a:off x="1991740" y="4935214"/>
            <a:ext cx="27432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9375" tIns="39688" rIns="79375" bIns="39688">
            <a:spAutoFit/>
          </a:bodyPr>
          <a:lstStyle/>
          <a:p>
            <a:pPr algn="ctr" defTabSz="712788" eaLnBrk="0" hangingPunct="0"/>
            <a:r>
              <a:rPr lang="en-US" sz="600" dirty="0">
                <a:latin typeface="Arial" charset="0"/>
              </a:rPr>
              <a:t>Form No.S-48                                              </a:t>
            </a:r>
            <a:r>
              <a:rPr lang="en-US" sz="600" dirty="0" smtClean="0">
                <a:latin typeface="Arial" charset="0"/>
              </a:rPr>
              <a:t>                         </a:t>
            </a:r>
            <a:r>
              <a:rPr lang="en-US" sz="600" dirty="0">
                <a:latin typeface="Arial" charset="0"/>
              </a:rPr>
              <a:t>Revised 07/13</a:t>
            </a:r>
          </a:p>
        </p:txBody>
      </p:sp>
      <p:sp>
        <p:nvSpPr>
          <p:cNvPr id="86" name="Text Box 259"/>
          <p:cNvSpPr txBox="1">
            <a:spLocks noChangeArrowheads="1"/>
          </p:cNvSpPr>
          <p:nvPr/>
        </p:nvSpPr>
        <p:spPr bwMode="auto">
          <a:xfrm>
            <a:off x="480440" y="2796217"/>
            <a:ext cx="4127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812</a:t>
            </a:r>
          </a:p>
        </p:txBody>
      </p:sp>
      <p:sp>
        <p:nvSpPr>
          <p:cNvPr id="87" name="Rectangle 258"/>
          <p:cNvSpPr>
            <a:spLocks noChangeArrowheads="1"/>
          </p:cNvSpPr>
          <p:nvPr/>
        </p:nvSpPr>
        <p:spPr bwMode="auto">
          <a:xfrm rot="10800000">
            <a:off x="2031110" y="5133082"/>
            <a:ext cx="2598738" cy="1608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defTabSz="806450" eaLnBrk="0" hangingPunct="0">
              <a:lnSpc>
                <a:spcPct val="115000"/>
              </a:lnSpc>
            </a:pPr>
            <a:r>
              <a:rPr lang="en-US" sz="800" dirty="0">
                <a:latin typeface="Arial" charset="0"/>
              </a:rPr>
              <a:t>2 Keys Issued to: </a:t>
            </a:r>
            <a:r>
              <a:rPr lang="en-US" sz="800" dirty="0" smtClean="0">
                <a:latin typeface="Arial" charset="0"/>
              </a:rPr>
              <a:t>____________________________</a:t>
            </a: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15000"/>
              </a:lnSpc>
            </a:pPr>
            <a:r>
              <a:rPr lang="en-US" sz="600" dirty="0">
                <a:latin typeface="Arial" charset="0"/>
              </a:rPr>
              <a:t>	              </a:t>
            </a:r>
            <a:r>
              <a:rPr lang="en-US" sz="600" dirty="0" smtClean="0">
                <a:latin typeface="Arial" charset="0"/>
              </a:rPr>
              <a:t>    </a:t>
            </a:r>
            <a:r>
              <a:rPr lang="en-US" sz="600" dirty="0">
                <a:latin typeface="Arial" charset="0"/>
              </a:rPr>
              <a:t>Customer</a:t>
            </a:r>
            <a:r>
              <a:rPr lang="ja-JP" altLang="en-US" sz="600" dirty="0">
                <a:latin typeface="Arial"/>
              </a:rPr>
              <a:t>’</a:t>
            </a:r>
            <a:r>
              <a:rPr lang="en-US" sz="600" dirty="0">
                <a:latin typeface="Arial" charset="0"/>
              </a:rPr>
              <a:t>s Name</a:t>
            </a:r>
          </a:p>
          <a:p>
            <a:pPr defTabSz="806450" eaLnBrk="0" hangingPunct="0">
              <a:lnSpc>
                <a:spcPct val="115000"/>
              </a:lnSpc>
            </a:pPr>
            <a:endParaRPr lang="en-US" sz="800" dirty="0" smtClean="0">
              <a:latin typeface="Arial" charset="0"/>
            </a:endParaRPr>
          </a:p>
          <a:p>
            <a:pPr defTabSz="806450" eaLnBrk="0" hangingPunct="0">
              <a:lnSpc>
                <a:spcPct val="115000"/>
              </a:lnSpc>
            </a:pP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15000"/>
              </a:lnSpc>
            </a:pPr>
            <a:r>
              <a:rPr lang="en-US" sz="800" dirty="0">
                <a:latin typeface="Arial" charset="0"/>
              </a:rPr>
              <a:t>Date</a:t>
            </a:r>
            <a:r>
              <a:rPr lang="en-US" sz="800" dirty="0" smtClean="0">
                <a:latin typeface="Arial" charset="0"/>
              </a:rPr>
              <a:t>: _____________________________________</a:t>
            </a:r>
          </a:p>
          <a:p>
            <a:pPr defTabSz="806450" eaLnBrk="0" hangingPunct="0">
              <a:lnSpc>
                <a:spcPct val="115000"/>
              </a:lnSpc>
            </a:pP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15000"/>
              </a:lnSpc>
            </a:pP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15000"/>
              </a:lnSpc>
            </a:pPr>
            <a:r>
              <a:rPr lang="en-US" sz="800" dirty="0">
                <a:latin typeface="Arial" charset="0"/>
              </a:rPr>
              <a:t>Related Account(s): </a:t>
            </a:r>
            <a:r>
              <a:rPr lang="en-US" sz="800" dirty="0" smtClean="0">
                <a:latin typeface="Arial" charset="0"/>
              </a:rPr>
              <a:t>__________________________</a:t>
            </a: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15000"/>
              </a:lnSpc>
            </a:pP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15000"/>
              </a:lnSpc>
            </a:pP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15000"/>
              </a:lnSpc>
            </a:pPr>
            <a:r>
              <a:rPr lang="en-US" sz="800" dirty="0">
                <a:latin typeface="Arial" charset="0"/>
              </a:rPr>
              <a:t>By</a:t>
            </a:r>
            <a:r>
              <a:rPr lang="en-US" sz="800" dirty="0" smtClean="0">
                <a:latin typeface="Arial" charset="0"/>
              </a:rPr>
              <a:t>: _______________________________________</a:t>
            </a:r>
            <a:endParaRPr lang="en-US" sz="800" dirty="0">
              <a:latin typeface="Arial" charset="0"/>
            </a:endParaRPr>
          </a:p>
        </p:txBody>
      </p:sp>
      <p:sp>
        <p:nvSpPr>
          <p:cNvPr id="88" name="Rectangle 244"/>
          <p:cNvSpPr>
            <a:spLocks noChangeArrowheads="1"/>
          </p:cNvSpPr>
          <p:nvPr/>
        </p:nvSpPr>
        <p:spPr bwMode="auto">
          <a:xfrm>
            <a:off x="2061907" y="3436297"/>
            <a:ext cx="2620963" cy="1203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defTabSz="806450" eaLnBrk="0" hangingPunct="0">
              <a:lnSpc>
                <a:spcPct val="130000"/>
              </a:lnSpc>
            </a:pPr>
            <a:r>
              <a:rPr lang="en-US" sz="800" dirty="0">
                <a:latin typeface="Arial" charset="0"/>
              </a:rPr>
              <a:t>2 Keys Sealed By: </a:t>
            </a:r>
            <a:r>
              <a:rPr lang="en-US" sz="800" dirty="0" smtClean="0">
                <a:latin typeface="Arial" charset="0"/>
              </a:rPr>
              <a:t>___________________________</a:t>
            </a: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30000"/>
              </a:lnSpc>
            </a:pP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30000"/>
              </a:lnSpc>
            </a:pP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30000"/>
              </a:lnSpc>
            </a:pPr>
            <a:r>
              <a:rPr lang="en-US" sz="800" dirty="0">
                <a:latin typeface="Arial" charset="0"/>
              </a:rPr>
              <a:t>Witnessed By: </a:t>
            </a:r>
            <a:r>
              <a:rPr lang="en-US" sz="800" dirty="0" smtClean="0">
                <a:latin typeface="Arial" charset="0"/>
              </a:rPr>
              <a:t>_______________________________</a:t>
            </a: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30000"/>
              </a:lnSpc>
            </a:pP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30000"/>
              </a:lnSpc>
            </a:pPr>
            <a:endParaRPr lang="en-US" sz="800" dirty="0">
              <a:latin typeface="Arial" charset="0"/>
            </a:endParaRPr>
          </a:p>
          <a:p>
            <a:pPr defTabSz="806450" eaLnBrk="0" hangingPunct="0">
              <a:lnSpc>
                <a:spcPct val="130000"/>
              </a:lnSpc>
            </a:pPr>
            <a:r>
              <a:rPr lang="en-US" sz="800" dirty="0">
                <a:latin typeface="Arial" charset="0"/>
              </a:rPr>
              <a:t>Date:  </a:t>
            </a:r>
            <a:r>
              <a:rPr lang="en-US" sz="800" dirty="0" smtClean="0">
                <a:latin typeface="Arial" charset="0"/>
              </a:rPr>
              <a:t>_____________________________________</a:t>
            </a:r>
            <a:endParaRPr lang="en-US" sz="800" dirty="0">
              <a:latin typeface="Arial" charset="0"/>
            </a:endParaRPr>
          </a:p>
        </p:txBody>
      </p:sp>
      <p:sp>
        <p:nvSpPr>
          <p:cNvPr id="89" name="Rectangle 272"/>
          <p:cNvSpPr>
            <a:spLocks noChangeArrowheads="1"/>
          </p:cNvSpPr>
          <p:nvPr/>
        </p:nvSpPr>
        <p:spPr bwMode="auto">
          <a:xfrm>
            <a:off x="1942210" y="1940872"/>
            <a:ext cx="3014980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pPr marL="228600" lvl="1" defTabSz="806450" eaLnBrk="0" hangingPunct="0"/>
            <a:r>
              <a:rPr lang="en-US" sz="1000" dirty="0">
                <a:latin typeface="Arial" charset="0"/>
              </a:rPr>
              <a:t>ENVELOPE NO</a:t>
            </a:r>
            <a:r>
              <a:rPr lang="en-US" sz="1000" dirty="0" smtClean="0">
                <a:latin typeface="Arial" charset="0"/>
              </a:rPr>
              <a:t>. ___________________ </a:t>
            </a:r>
            <a:endParaRPr lang="en-US" sz="1000" dirty="0">
              <a:latin typeface="Arial" charset="0"/>
            </a:endParaRPr>
          </a:p>
          <a:p>
            <a:pPr defTabSz="806450" eaLnBrk="0" hangingPunct="0"/>
            <a:endParaRPr lang="en-US" sz="800" dirty="0">
              <a:latin typeface="Arial" charset="0"/>
            </a:endParaRPr>
          </a:p>
          <a:p>
            <a:pPr defTabSz="806450" eaLnBrk="0" hangingPunct="0"/>
            <a:endParaRPr lang="en-US" sz="1000" dirty="0">
              <a:latin typeface="Arial" charset="0"/>
            </a:endParaRPr>
          </a:p>
          <a:p>
            <a:pPr defTabSz="806450" eaLnBrk="0" hangingPunct="0"/>
            <a:r>
              <a:rPr lang="en-US" sz="1000" dirty="0">
                <a:latin typeface="Arial" charset="0"/>
              </a:rPr>
              <a:t>SAFE DEPOSIT BOX NO</a:t>
            </a:r>
            <a:r>
              <a:rPr lang="en-US" sz="1000" dirty="0" smtClean="0">
                <a:latin typeface="Arial" charset="0"/>
              </a:rPr>
              <a:t>.  ______________</a:t>
            </a:r>
            <a:endParaRPr lang="en-US" sz="1000" dirty="0">
              <a:latin typeface="Arial" charset="0"/>
            </a:endParaRPr>
          </a:p>
          <a:p>
            <a:pPr defTabSz="806450" eaLnBrk="0" hangingPunct="0"/>
            <a:endParaRPr 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67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77</Words>
  <Application>Microsoft Macintosh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18</cp:revision>
  <cp:lastPrinted>2012-06-14T13:34:08Z</cp:lastPrinted>
  <dcterms:created xsi:type="dcterms:W3CDTF">2012-04-10T14:01:50Z</dcterms:created>
  <dcterms:modified xsi:type="dcterms:W3CDTF">2013-08-15T14:38:34Z</dcterms:modified>
</cp:coreProperties>
</file>