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1632" y="-96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145" name="Group 407"/>
          <p:cNvGrpSpPr>
            <a:grpSpLocks/>
          </p:cNvGrpSpPr>
          <p:nvPr/>
        </p:nvGrpSpPr>
        <p:grpSpPr bwMode="auto">
          <a:xfrm>
            <a:off x="4515763" y="5112384"/>
            <a:ext cx="358775" cy="358775"/>
            <a:chOff x="6336" y="3858"/>
            <a:chExt cx="226" cy="226"/>
          </a:xfrm>
        </p:grpSpPr>
        <p:sp>
          <p:nvSpPr>
            <p:cNvPr id="146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8" name="Group 410"/>
          <p:cNvGrpSpPr>
            <a:grpSpLocks/>
          </p:cNvGrpSpPr>
          <p:nvPr/>
        </p:nvGrpSpPr>
        <p:grpSpPr bwMode="auto">
          <a:xfrm>
            <a:off x="1818601" y="1378584"/>
            <a:ext cx="358775" cy="358775"/>
            <a:chOff x="6336" y="3858"/>
            <a:chExt cx="226" cy="226"/>
          </a:xfrm>
        </p:grpSpPr>
        <p:sp>
          <p:nvSpPr>
            <p:cNvPr id="149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231653" y="4705756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687</a:t>
            </a:r>
            <a:endParaRPr lang="en-US" sz="800" dirty="0"/>
          </a:p>
        </p:txBody>
      </p:sp>
      <p:sp>
        <p:nvSpPr>
          <p:cNvPr id="151" name="TextBox 150"/>
          <p:cNvSpPr txBox="1"/>
          <p:nvPr/>
        </p:nvSpPr>
        <p:spPr>
          <a:xfrm>
            <a:off x="6097772" y="4705756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687</a:t>
            </a:r>
            <a:endParaRPr lang="en-US" sz="800" dirty="0"/>
          </a:p>
        </p:txBody>
      </p:sp>
      <p:sp>
        <p:nvSpPr>
          <p:cNvPr id="137" name="Rectangle 396"/>
          <p:cNvSpPr>
            <a:spLocks noChangeArrowheads="1"/>
          </p:cNvSpPr>
          <p:nvPr/>
        </p:nvSpPr>
        <p:spPr bwMode="auto">
          <a:xfrm>
            <a:off x="2309138" y="2065972"/>
            <a:ext cx="2068513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 b="1">
                <a:latin typeface="Arial" charset="0"/>
              </a:rPr>
              <a:t>KEEP</a:t>
            </a:r>
          </a:p>
          <a:p>
            <a:pPr algn="ctr" defTabSz="715963" eaLnBrk="0" hangingPunct="0"/>
            <a:r>
              <a:rPr lang="en-US" sz="1200" b="1">
                <a:latin typeface="Arial" charset="0"/>
              </a:rPr>
              <a:t>ONE</a:t>
            </a:r>
            <a:endParaRPr lang="en-US" sz="1400" b="1">
              <a:latin typeface="Arial" charset="0"/>
            </a:endParaRPr>
          </a:p>
          <a:p>
            <a:pPr algn="ctr" defTabSz="715963" eaLnBrk="0" hangingPunct="0"/>
            <a:r>
              <a:rPr lang="en-US" sz="900" b="1">
                <a:latin typeface="Arial" charset="0"/>
              </a:rPr>
              <a:t>SAFE DEPOSIT BOX KEY</a:t>
            </a:r>
          </a:p>
          <a:p>
            <a:pPr algn="ctr" defTabSz="715963" eaLnBrk="0" hangingPunct="0"/>
            <a:r>
              <a:rPr lang="en-US" sz="900" b="1">
                <a:latin typeface="Arial" charset="0"/>
              </a:rPr>
              <a:t>IN THIS ENVELOPE</a:t>
            </a:r>
          </a:p>
        </p:txBody>
      </p:sp>
      <p:sp>
        <p:nvSpPr>
          <p:cNvPr id="138" name="Rectangle 397"/>
          <p:cNvSpPr>
            <a:spLocks noChangeArrowheads="1"/>
          </p:cNvSpPr>
          <p:nvPr/>
        </p:nvSpPr>
        <p:spPr bwMode="auto">
          <a:xfrm>
            <a:off x="2328188" y="2842259"/>
            <a:ext cx="20288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Loss of keys will cause you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considerable expense</a:t>
            </a:r>
            <a:r>
              <a:rPr lang="en-US" sz="800">
                <a:latin typeface="Arial" charset="0"/>
              </a:rPr>
              <a:t>.</a:t>
            </a:r>
          </a:p>
        </p:txBody>
      </p:sp>
      <p:sp>
        <p:nvSpPr>
          <p:cNvPr id="139" name="Rectangle 398"/>
          <p:cNvSpPr>
            <a:spLocks noChangeArrowheads="1"/>
          </p:cNvSpPr>
          <p:nvPr/>
        </p:nvSpPr>
        <p:spPr bwMode="auto">
          <a:xfrm>
            <a:off x="2523451" y="3259772"/>
            <a:ext cx="16383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Both Keys must be returned to us when box is surrendered</a:t>
            </a:r>
            <a:r>
              <a:rPr lang="en-US" sz="800">
                <a:latin typeface="Arial" charset="0"/>
              </a:rPr>
              <a:t>.</a:t>
            </a:r>
          </a:p>
        </p:txBody>
      </p:sp>
      <p:sp>
        <p:nvSpPr>
          <p:cNvPr id="140" name="Line 399"/>
          <p:cNvSpPr>
            <a:spLocks noChangeShapeType="1"/>
          </p:cNvSpPr>
          <p:nvPr/>
        </p:nvSpPr>
        <p:spPr bwMode="auto">
          <a:xfrm>
            <a:off x="3198138" y="2783522"/>
            <a:ext cx="288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" name="Line 400"/>
          <p:cNvSpPr>
            <a:spLocks noChangeShapeType="1"/>
          </p:cNvSpPr>
          <p:nvPr/>
        </p:nvSpPr>
        <p:spPr bwMode="auto">
          <a:xfrm>
            <a:off x="3198138" y="3767772"/>
            <a:ext cx="288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" name="Rectangle 401"/>
          <p:cNvSpPr>
            <a:spLocks noChangeArrowheads="1"/>
          </p:cNvSpPr>
          <p:nvPr/>
        </p:nvSpPr>
        <p:spPr bwMode="auto">
          <a:xfrm rot="10800000">
            <a:off x="2315488" y="5163184"/>
            <a:ext cx="203835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endParaRPr lang="en-US" sz="600">
              <a:latin typeface="Arial" charset="0"/>
            </a:endParaRPr>
          </a:p>
          <a:p>
            <a:pPr algn="ctr" defTabSz="715963" eaLnBrk="0" hangingPunct="0"/>
            <a:r>
              <a:rPr lang="en-US" sz="600">
                <a:latin typeface="Arial" charset="0"/>
              </a:rPr>
              <a:t>Form KW-R-SP</a:t>
            </a:r>
          </a:p>
          <a:p>
            <a:pPr algn="ctr" defTabSz="715963" eaLnBrk="0" hangingPunct="0"/>
            <a:r>
              <a:rPr lang="en-US" sz="600">
                <a:latin typeface="Arial" charset="0"/>
              </a:rPr>
              <a:t>Key Wallet</a:t>
            </a:r>
          </a:p>
          <a:p>
            <a:pPr algn="ctr" defTabSz="715963" eaLnBrk="0" hangingPunct="0"/>
            <a:endParaRPr lang="en-US" sz="600">
              <a:latin typeface="Arial" charset="0"/>
            </a:endParaRPr>
          </a:p>
        </p:txBody>
      </p:sp>
      <p:sp>
        <p:nvSpPr>
          <p:cNvPr id="143" name="Line 402"/>
          <p:cNvSpPr>
            <a:spLocks noChangeShapeType="1"/>
          </p:cNvSpPr>
          <p:nvPr/>
        </p:nvSpPr>
        <p:spPr bwMode="auto">
          <a:xfrm>
            <a:off x="3198138" y="3229609"/>
            <a:ext cx="288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396"/>
          <p:cNvSpPr>
            <a:spLocks noChangeArrowheads="1"/>
          </p:cNvSpPr>
          <p:nvPr/>
        </p:nvSpPr>
        <p:spPr bwMode="auto">
          <a:xfrm>
            <a:off x="7194762" y="2065972"/>
            <a:ext cx="2068513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 b="1">
                <a:latin typeface="Arial" charset="0"/>
              </a:rPr>
              <a:t>KEEP</a:t>
            </a:r>
          </a:p>
          <a:p>
            <a:pPr algn="ctr" defTabSz="715963" eaLnBrk="0" hangingPunct="0"/>
            <a:r>
              <a:rPr lang="en-US" sz="1200" b="1">
                <a:latin typeface="Arial" charset="0"/>
              </a:rPr>
              <a:t>ONE</a:t>
            </a:r>
            <a:endParaRPr lang="en-US" sz="1400" b="1">
              <a:latin typeface="Arial" charset="0"/>
            </a:endParaRPr>
          </a:p>
          <a:p>
            <a:pPr algn="ctr" defTabSz="715963" eaLnBrk="0" hangingPunct="0"/>
            <a:r>
              <a:rPr lang="en-US" sz="900" b="1">
                <a:latin typeface="Arial" charset="0"/>
              </a:rPr>
              <a:t>SAFE DEPOSIT BOX KEY</a:t>
            </a:r>
          </a:p>
          <a:p>
            <a:pPr algn="ctr" defTabSz="715963" eaLnBrk="0" hangingPunct="0"/>
            <a:r>
              <a:rPr lang="en-US" sz="900" b="1">
                <a:latin typeface="Arial" charset="0"/>
              </a:rPr>
              <a:t>IN THIS ENVELOPE</a:t>
            </a:r>
          </a:p>
        </p:txBody>
      </p:sp>
      <p:sp>
        <p:nvSpPr>
          <p:cNvPr id="60" name="Rectangle 397"/>
          <p:cNvSpPr>
            <a:spLocks noChangeArrowheads="1"/>
          </p:cNvSpPr>
          <p:nvPr/>
        </p:nvSpPr>
        <p:spPr bwMode="auto">
          <a:xfrm>
            <a:off x="7213812" y="2842259"/>
            <a:ext cx="20288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Loss of keys will cause you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considerable expense</a:t>
            </a:r>
            <a:r>
              <a:rPr lang="en-US" sz="800">
                <a:latin typeface="Arial" charset="0"/>
              </a:rPr>
              <a:t>.</a:t>
            </a:r>
          </a:p>
        </p:txBody>
      </p:sp>
      <p:sp>
        <p:nvSpPr>
          <p:cNvPr id="61" name="Rectangle 398"/>
          <p:cNvSpPr>
            <a:spLocks noChangeArrowheads="1"/>
          </p:cNvSpPr>
          <p:nvPr/>
        </p:nvSpPr>
        <p:spPr bwMode="auto">
          <a:xfrm>
            <a:off x="7409075" y="3259772"/>
            <a:ext cx="16383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Both Keys must be returned to us when box is surrendered</a:t>
            </a:r>
            <a:r>
              <a:rPr lang="en-US" sz="800">
                <a:latin typeface="Arial" charset="0"/>
              </a:rPr>
              <a:t>.</a:t>
            </a:r>
          </a:p>
        </p:txBody>
      </p:sp>
      <p:sp>
        <p:nvSpPr>
          <p:cNvPr id="62" name="Line 399"/>
          <p:cNvSpPr>
            <a:spLocks noChangeShapeType="1"/>
          </p:cNvSpPr>
          <p:nvPr/>
        </p:nvSpPr>
        <p:spPr bwMode="auto">
          <a:xfrm>
            <a:off x="8083762" y="2783522"/>
            <a:ext cx="288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400"/>
          <p:cNvSpPr>
            <a:spLocks noChangeShapeType="1"/>
          </p:cNvSpPr>
          <p:nvPr/>
        </p:nvSpPr>
        <p:spPr bwMode="auto">
          <a:xfrm>
            <a:off x="8083762" y="3767772"/>
            <a:ext cx="288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401"/>
          <p:cNvSpPr>
            <a:spLocks noChangeArrowheads="1"/>
          </p:cNvSpPr>
          <p:nvPr/>
        </p:nvSpPr>
        <p:spPr bwMode="auto">
          <a:xfrm rot="10800000">
            <a:off x="7201112" y="5163184"/>
            <a:ext cx="203835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endParaRPr lang="en-US" sz="600">
              <a:latin typeface="Arial" charset="0"/>
            </a:endParaRPr>
          </a:p>
          <a:p>
            <a:pPr algn="ctr" defTabSz="715963" eaLnBrk="0" hangingPunct="0"/>
            <a:r>
              <a:rPr lang="en-US" sz="600">
                <a:latin typeface="Arial" charset="0"/>
              </a:rPr>
              <a:t>Form KW-R-SP</a:t>
            </a:r>
          </a:p>
          <a:p>
            <a:pPr algn="ctr" defTabSz="715963" eaLnBrk="0" hangingPunct="0"/>
            <a:r>
              <a:rPr lang="en-US" sz="600">
                <a:latin typeface="Arial" charset="0"/>
              </a:rPr>
              <a:t>Key Wallet</a:t>
            </a:r>
          </a:p>
          <a:p>
            <a:pPr algn="ctr" defTabSz="715963" eaLnBrk="0" hangingPunct="0"/>
            <a:endParaRPr lang="en-US" sz="600">
              <a:latin typeface="Arial" charset="0"/>
            </a:endParaRPr>
          </a:p>
        </p:txBody>
      </p:sp>
      <p:sp>
        <p:nvSpPr>
          <p:cNvPr id="65" name="Line 402"/>
          <p:cNvSpPr>
            <a:spLocks noChangeShapeType="1"/>
          </p:cNvSpPr>
          <p:nvPr/>
        </p:nvSpPr>
        <p:spPr bwMode="auto">
          <a:xfrm>
            <a:off x="8083762" y="3229609"/>
            <a:ext cx="288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5" descr="Machias Savings Bank 2013-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696" y="4056593"/>
            <a:ext cx="1852279" cy="607655"/>
          </a:xfrm>
          <a:prstGeom prst="rect">
            <a:avLst/>
          </a:prstGeom>
        </p:spPr>
      </p:pic>
      <p:pic>
        <p:nvPicPr>
          <p:cNvPr id="67" name="Picture 66" descr="Machias Savings Bank 2013-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148" y="4056593"/>
            <a:ext cx="1852279" cy="60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94</Words>
  <Application>Microsoft Macintosh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18</cp:revision>
  <cp:lastPrinted>2013-10-23T13:38:19Z</cp:lastPrinted>
  <dcterms:created xsi:type="dcterms:W3CDTF">2012-03-30T14:34:25Z</dcterms:created>
  <dcterms:modified xsi:type="dcterms:W3CDTF">2013-10-29T18:14:47Z</dcterms:modified>
</cp:coreProperties>
</file>