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008" y="-8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8/5/13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1312773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660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660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660</a:t>
            </a:r>
            <a:endParaRPr lang="en-US" sz="800" dirty="0"/>
          </a:p>
        </p:txBody>
      </p:sp>
      <p:grpSp>
        <p:nvGrpSpPr>
          <p:cNvPr id="3" name="Group 2"/>
          <p:cNvGrpSpPr/>
          <p:nvPr/>
        </p:nvGrpSpPr>
        <p:grpSpPr>
          <a:xfrm>
            <a:off x="6530625" y="1101725"/>
            <a:ext cx="3216096" cy="3759200"/>
            <a:chOff x="6530625" y="1101725"/>
            <a:chExt cx="3216096" cy="3759200"/>
          </a:xfrm>
        </p:grpSpPr>
        <p:sp>
          <p:nvSpPr>
            <p:cNvPr id="53" name="TextBox 52"/>
            <p:cNvSpPr txBox="1"/>
            <p:nvPr/>
          </p:nvSpPr>
          <p:spPr>
            <a:xfrm>
              <a:off x="6530625" y="400711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660</a:t>
              </a:r>
              <a:endParaRPr lang="en-US" sz="800" dirty="0"/>
            </a:p>
          </p:txBody>
        </p:sp>
        <p:grpSp>
          <p:nvGrpSpPr>
            <p:cNvPr id="56" name="Group 278"/>
            <p:cNvGrpSpPr>
              <a:grpSpLocks/>
            </p:cNvGrpSpPr>
            <p:nvPr/>
          </p:nvGrpSpPr>
          <p:grpSpPr bwMode="auto">
            <a:xfrm>
              <a:off x="9387946" y="4394200"/>
              <a:ext cx="358775" cy="358775"/>
              <a:chOff x="6336" y="3858"/>
              <a:chExt cx="226" cy="226"/>
            </a:xfrm>
          </p:grpSpPr>
          <p:sp>
            <p:nvSpPr>
              <p:cNvPr id="5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" name="Group 281"/>
            <p:cNvGrpSpPr>
              <a:grpSpLocks/>
            </p:cNvGrpSpPr>
            <p:nvPr/>
          </p:nvGrpSpPr>
          <p:grpSpPr bwMode="auto">
            <a:xfrm>
              <a:off x="7008283" y="1101725"/>
              <a:ext cx="358775" cy="358775"/>
              <a:chOff x="6336" y="3858"/>
              <a:chExt cx="226" cy="226"/>
            </a:xfrm>
          </p:grpSpPr>
          <p:sp>
            <p:nvSpPr>
              <p:cNvPr id="6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319"/>
            <p:cNvSpPr>
              <a:spLocks noChangeArrowheads="1"/>
            </p:cNvSpPr>
            <p:nvPr/>
          </p:nvSpPr>
          <p:spPr bwMode="auto">
            <a:xfrm>
              <a:off x="7552002" y="1752600"/>
              <a:ext cx="1662113" cy="160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ctr"/>
              <a:r>
                <a:rPr lang="en-US" sz="900" b="1" dirty="0">
                  <a:latin typeface="Arial"/>
                  <a:cs typeface="Arial"/>
                </a:rPr>
                <a:t>When not in use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your </a:t>
              </a:r>
              <a:r>
                <a:rPr lang="en-US" sz="900" b="1" dirty="0">
                  <a:latin typeface="Arial"/>
                  <a:cs typeface="Arial"/>
                </a:rPr>
                <a:t>core key must </a:t>
              </a:r>
              <a:r>
                <a:rPr lang="en-US" sz="900" b="1" dirty="0" smtClean="0">
                  <a:latin typeface="Arial"/>
                  <a:cs typeface="Arial"/>
                </a:rPr>
                <a:t>be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kept in </a:t>
              </a:r>
              <a:r>
                <a:rPr lang="en-US" sz="900" b="1" dirty="0">
                  <a:latin typeface="Arial"/>
                  <a:cs typeface="Arial"/>
                </a:rPr>
                <a:t>this envelope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secured </a:t>
              </a:r>
              <a:r>
                <a:rPr lang="en-US" sz="900" b="1" dirty="0">
                  <a:latin typeface="Arial"/>
                  <a:cs typeface="Arial"/>
                </a:rPr>
                <a:t>in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Core Key Log must be filled out if this key is removed from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Loss of your key </a:t>
              </a:r>
              <a:r>
                <a:rPr lang="en-US" sz="900" b="1" dirty="0" smtClean="0">
                  <a:latin typeface="Arial"/>
                  <a:cs typeface="Arial"/>
                </a:rPr>
                <a:t>will incur </a:t>
              </a:r>
              <a:r>
                <a:rPr lang="en-US" sz="900" b="1" dirty="0">
                  <a:latin typeface="Arial"/>
                  <a:cs typeface="Arial"/>
                </a:rPr>
                <a:t>considerable expense.</a:t>
              </a:r>
              <a:endParaRPr lang="en-US" sz="900" b="1" dirty="0">
                <a:effectLst/>
                <a:latin typeface="Arial"/>
                <a:cs typeface="Arial"/>
              </a:endParaRPr>
            </a:p>
          </p:txBody>
        </p:sp>
        <p:sp>
          <p:nvSpPr>
            <p:cNvPr id="66" name="Rectangle 323"/>
            <p:cNvSpPr>
              <a:spLocks noChangeArrowheads="1"/>
            </p:cNvSpPr>
            <p:nvPr/>
          </p:nvSpPr>
          <p:spPr bwMode="auto">
            <a:xfrm rot="10800000">
              <a:off x="7478183" y="4502150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Reorder from:</a:t>
              </a:r>
            </a:p>
            <a:p>
              <a:pPr algn="ctr" defTabSz="804863" eaLnBrk="0" hangingPunct="0"/>
              <a:r>
                <a:rPr lang="en-US" sz="600" dirty="0" err="1">
                  <a:latin typeface="Arial" charset="0"/>
                </a:rPr>
                <a:t>www.keyenvelopes.com</a:t>
              </a:r>
              <a:endParaRPr lang="en-US" sz="600" dirty="0">
                <a:latin typeface="Arial" charset="0"/>
              </a:endParaRPr>
            </a:p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Form # </a:t>
              </a:r>
              <a:r>
                <a:rPr lang="en-US" sz="600" dirty="0" smtClean="0">
                  <a:latin typeface="Arial" charset="0"/>
                </a:rPr>
                <a:t>250</a:t>
              </a:r>
              <a:endParaRPr lang="en-US" sz="600" dirty="0">
                <a:latin typeface="Arial" charset="0"/>
              </a:endParaRPr>
            </a:p>
          </p:txBody>
        </p:sp>
        <p:pic>
          <p:nvPicPr>
            <p:cNvPr id="5" name="Picture 4" descr="HEB Loss Prevention Logo 2013-0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2895" y="3638817"/>
              <a:ext cx="1600326" cy="3252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1274673" y="1101725"/>
            <a:ext cx="3216096" cy="3759200"/>
            <a:chOff x="6530625" y="1101725"/>
            <a:chExt cx="3216096" cy="3759200"/>
          </a:xfrm>
        </p:grpSpPr>
        <p:sp>
          <p:nvSpPr>
            <p:cNvPr id="67" name="TextBox 66"/>
            <p:cNvSpPr txBox="1"/>
            <p:nvPr/>
          </p:nvSpPr>
          <p:spPr>
            <a:xfrm>
              <a:off x="6530625" y="400711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660</a:t>
              </a:r>
              <a:endParaRPr lang="en-US" sz="800" dirty="0"/>
            </a:p>
          </p:txBody>
        </p:sp>
        <p:grpSp>
          <p:nvGrpSpPr>
            <p:cNvPr id="68" name="Group 278"/>
            <p:cNvGrpSpPr>
              <a:grpSpLocks/>
            </p:cNvGrpSpPr>
            <p:nvPr/>
          </p:nvGrpSpPr>
          <p:grpSpPr bwMode="auto">
            <a:xfrm>
              <a:off x="9387946" y="4394200"/>
              <a:ext cx="358775" cy="358775"/>
              <a:chOff x="6336" y="3858"/>
              <a:chExt cx="226" cy="226"/>
            </a:xfrm>
          </p:grpSpPr>
          <p:sp>
            <p:nvSpPr>
              <p:cNvPr id="7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" name="Group 281"/>
            <p:cNvGrpSpPr>
              <a:grpSpLocks/>
            </p:cNvGrpSpPr>
            <p:nvPr/>
          </p:nvGrpSpPr>
          <p:grpSpPr bwMode="auto">
            <a:xfrm>
              <a:off x="7008283" y="1101725"/>
              <a:ext cx="358775" cy="358775"/>
              <a:chOff x="6336" y="3858"/>
              <a:chExt cx="226" cy="226"/>
            </a:xfrm>
          </p:grpSpPr>
          <p:sp>
            <p:nvSpPr>
              <p:cNvPr id="7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" name="Rectangle 319"/>
            <p:cNvSpPr>
              <a:spLocks noChangeArrowheads="1"/>
            </p:cNvSpPr>
            <p:nvPr/>
          </p:nvSpPr>
          <p:spPr bwMode="auto">
            <a:xfrm>
              <a:off x="7552002" y="1752600"/>
              <a:ext cx="1662113" cy="160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ctr"/>
              <a:r>
                <a:rPr lang="en-US" sz="900" b="1" dirty="0">
                  <a:latin typeface="Arial"/>
                  <a:cs typeface="Arial"/>
                </a:rPr>
                <a:t>When not in use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your </a:t>
              </a:r>
              <a:r>
                <a:rPr lang="en-US" sz="900" b="1" dirty="0">
                  <a:latin typeface="Arial"/>
                  <a:cs typeface="Arial"/>
                </a:rPr>
                <a:t>core key must </a:t>
              </a:r>
              <a:r>
                <a:rPr lang="en-US" sz="900" b="1" dirty="0" smtClean="0">
                  <a:latin typeface="Arial"/>
                  <a:cs typeface="Arial"/>
                </a:rPr>
                <a:t>be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kept in </a:t>
              </a:r>
              <a:r>
                <a:rPr lang="en-US" sz="900" b="1" dirty="0">
                  <a:latin typeface="Arial"/>
                  <a:cs typeface="Arial"/>
                </a:rPr>
                <a:t>this envelope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secured </a:t>
              </a:r>
              <a:r>
                <a:rPr lang="en-US" sz="900" b="1" dirty="0">
                  <a:latin typeface="Arial"/>
                  <a:cs typeface="Arial"/>
                </a:rPr>
                <a:t>in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Core Key Log must be filled out if this key is removed from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Loss of your key </a:t>
              </a:r>
              <a:r>
                <a:rPr lang="en-US" sz="900" b="1" dirty="0" smtClean="0">
                  <a:latin typeface="Arial"/>
                  <a:cs typeface="Arial"/>
                </a:rPr>
                <a:t>will incur </a:t>
              </a:r>
              <a:r>
                <a:rPr lang="en-US" sz="900" b="1" dirty="0">
                  <a:latin typeface="Arial"/>
                  <a:cs typeface="Arial"/>
                </a:rPr>
                <a:t>considerable expense.</a:t>
              </a:r>
              <a:endParaRPr lang="en-US" sz="900" b="1" dirty="0">
                <a:effectLst/>
                <a:latin typeface="Arial"/>
                <a:cs typeface="Arial"/>
              </a:endParaRPr>
            </a:p>
          </p:txBody>
        </p:sp>
        <p:sp>
          <p:nvSpPr>
            <p:cNvPr id="71" name="Rectangle 323"/>
            <p:cNvSpPr>
              <a:spLocks noChangeArrowheads="1"/>
            </p:cNvSpPr>
            <p:nvPr/>
          </p:nvSpPr>
          <p:spPr bwMode="auto">
            <a:xfrm rot="10800000">
              <a:off x="7478183" y="4502150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Reorder from:</a:t>
              </a:r>
            </a:p>
            <a:p>
              <a:pPr algn="ctr" defTabSz="804863" eaLnBrk="0" hangingPunct="0"/>
              <a:r>
                <a:rPr lang="en-US" sz="600" dirty="0" err="1">
                  <a:latin typeface="Arial" charset="0"/>
                </a:rPr>
                <a:t>www.keyenvelopes.com</a:t>
              </a:r>
              <a:endParaRPr lang="en-US" sz="600" dirty="0">
                <a:latin typeface="Arial" charset="0"/>
              </a:endParaRPr>
            </a:p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Form # </a:t>
              </a:r>
              <a:r>
                <a:rPr lang="en-US" sz="600" dirty="0" smtClean="0">
                  <a:latin typeface="Arial" charset="0"/>
                </a:rPr>
                <a:t>250</a:t>
              </a:r>
              <a:endParaRPr lang="en-US" sz="600" dirty="0">
                <a:latin typeface="Arial" charset="0"/>
              </a:endParaRPr>
            </a:p>
          </p:txBody>
        </p:sp>
        <p:pic>
          <p:nvPicPr>
            <p:cNvPr id="72" name="Picture 71" descr="HEB Loss Prevention Logo 2013-0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2895" y="3638817"/>
              <a:ext cx="1600326" cy="325260"/>
            </a:xfrm>
            <a:prstGeom prst="rect">
              <a:avLst/>
            </a:prstGeom>
          </p:spPr>
        </p:pic>
      </p:grpSp>
      <p:grpSp>
        <p:nvGrpSpPr>
          <p:cNvPr id="77" name="Group 76"/>
          <p:cNvGrpSpPr/>
          <p:nvPr/>
        </p:nvGrpSpPr>
        <p:grpSpPr>
          <a:xfrm>
            <a:off x="6530625" y="6250439"/>
            <a:ext cx="3216096" cy="3759200"/>
            <a:chOff x="6530625" y="1101725"/>
            <a:chExt cx="3216096" cy="3759200"/>
          </a:xfrm>
        </p:grpSpPr>
        <p:sp>
          <p:nvSpPr>
            <p:cNvPr id="78" name="TextBox 77"/>
            <p:cNvSpPr txBox="1"/>
            <p:nvPr/>
          </p:nvSpPr>
          <p:spPr>
            <a:xfrm>
              <a:off x="6530625" y="400711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660</a:t>
              </a:r>
              <a:endParaRPr lang="en-US" sz="800" dirty="0"/>
            </a:p>
          </p:txBody>
        </p:sp>
        <p:grpSp>
          <p:nvGrpSpPr>
            <p:cNvPr id="79" name="Group 278"/>
            <p:cNvGrpSpPr>
              <a:grpSpLocks/>
            </p:cNvGrpSpPr>
            <p:nvPr/>
          </p:nvGrpSpPr>
          <p:grpSpPr bwMode="auto">
            <a:xfrm>
              <a:off x="9387946" y="4394200"/>
              <a:ext cx="358775" cy="358775"/>
              <a:chOff x="6336" y="3858"/>
              <a:chExt cx="226" cy="226"/>
            </a:xfrm>
          </p:grpSpPr>
          <p:sp>
            <p:nvSpPr>
              <p:cNvPr id="8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0" name="Group 281"/>
            <p:cNvGrpSpPr>
              <a:grpSpLocks/>
            </p:cNvGrpSpPr>
            <p:nvPr/>
          </p:nvGrpSpPr>
          <p:grpSpPr bwMode="auto">
            <a:xfrm>
              <a:off x="7008283" y="1101725"/>
              <a:ext cx="358775" cy="358775"/>
              <a:chOff x="6336" y="3858"/>
              <a:chExt cx="226" cy="226"/>
            </a:xfrm>
          </p:grpSpPr>
          <p:sp>
            <p:nvSpPr>
              <p:cNvPr id="84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" name="Rectangle 319"/>
            <p:cNvSpPr>
              <a:spLocks noChangeArrowheads="1"/>
            </p:cNvSpPr>
            <p:nvPr/>
          </p:nvSpPr>
          <p:spPr bwMode="auto">
            <a:xfrm>
              <a:off x="7552002" y="1752600"/>
              <a:ext cx="1662113" cy="160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ctr"/>
              <a:r>
                <a:rPr lang="en-US" sz="900" b="1" dirty="0">
                  <a:latin typeface="Arial"/>
                  <a:cs typeface="Arial"/>
                </a:rPr>
                <a:t>When not in use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your </a:t>
              </a:r>
              <a:r>
                <a:rPr lang="en-US" sz="900" b="1" dirty="0">
                  <a:latin typeface="Arial"/>
                  <a:cs typeface="Arial"/>
                </a:rPr>
                <a:t>core key must </a:t>
              </a:r>
              <a:r>
                <a:rPr lang="en-US" sz="900" b="1" dirty="0" smtClean="0">
                  <a:latin typeface="Arial"/>
                  <a:cs typeface="Arial"/>
                </a:rPr>
                <a:t>be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kept in </a:t>
              </a:r>
              <a:r>
                <a:rPr lang="en-US" sz="900" b="1" dirty="0">
                  <a:latin typeface="Arial"/>
                  <a:cs typeface="Arial"/>
                </a:rPr>
                <a:t>this envelope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secured </a:t>
              </a:r>
              <a:r>
                <a:rPr lang="en-US" sz="900" b="1" dirty="0">
                  <a:latin typeface="Arial"/>
                  <a:cs typeface="Arial"/>
                </a:rPr>
                <a:t>in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Core Key Log must be filled out if this key is removed from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Loss of your key </a:t>
              </a:r>
              <a:r>
                <a:rPr lang="en-US" sz="900" b="1" dirty="0" smtClean="0">
                  <a:latin typeface="Arial"/>
                  <a:cs typeface="Arial"/>
                </a:rPr>
                <a:t>will incur </a:t>
              </a:r>
              <a:r>
                <a:rPr lang="en-US" sz="900" b="1" dirty="0">
                  <a:latin typeface="Arial"/>
                  <a:cs typeface="Arial"/>
                </a:rPr>
                <a:t>considerable expense.</a:t>
              </a:r>
              <a:endParaRPr lang="en-US" sz="900" b="1" dirty="0">
                <a:effectLst/>
                <a:latin typeface="Arial"/>
                <a:cs typeface="Arial"/>
              </a:endParaRPr>
            </a:p>
          </p:txBody>
        </p:sp>
        <p:sp>
          <p:nvSpPr>
            <p:cNvPr id="82" name="Rectangle 323"/>
            <p:cNvSpPr>
              <a:spLocks noChangeArrowheads="1"/>
            </p:cNvSpPr>
            <p:nvPr/>
          </p:nvSpPr>
          <p:spPr bwMode="auto">
            <a:xfrm rot="10800000">
              <a:off x="7478183" y="4502150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Reorder from:</a:t>
              </a:r>
            </a:p>
            <a:p>
              <a:pPr algn="ctr" defTabSz="804863" eaLnBrk="0" hangingPunct="0"/>
              <a:r>
                <a:rPr lang="en-US" sz="600" dirty="0" err="1">
                  <a:latin typeface="Arial" charset="0"/>
                </a:rPr>
                <a:t>www.keyenvelopes.com</a:t>
              </a:r>
              <a:endParaRPr lang="en-US" sz="600" dirty="0">
                <a:latin typeface="Arial" charset="0"/>
              </a:endParaRPr>
            </a:p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Form # </a:t>
              </a:r>
              <a:r>
                <a:rPr lang="en-US" sz="600" dirty="0" smtClean="0">
                  <a:latin typeface="Arial" charset="0"/>
                </a:rPr>
                <a:t>250</a:t>
              </a:r>
              <a:endParaRPr lang="en-US" sz="600" dirty="0">
                <a:latin typeface="Arial" charset="0"/>
              </a:endParaRPr>
            </a:p>
          </p:txBody>
        </p:sp>
        <p:pic>
          <p:nvPicPr>
            <p:cNvPr id="83" name="Picture 82" descr="HEB Loss Prevention Logo 2013-0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2895" y="3638817"/>
              <a:ext cx="1600326" cy="325260"/>
            </a:xfrm>
            <a:prstGeom prst="rect">
              <a:avLst/>
            </a:prstGeom>
          </p:spPr>
        </p:pic>
      </p:grpSp>
      <p:grpSp>
        <p:nvGrpSpPr>
          <p:cNvPr id="89" name="Group 88"/>
          <p:cNvGrpSpPr/>
          <p:nvPr/>
        </p:nvGrpSpPr>
        <p:grpSpPr>
          <a:xfrm>
            <a:off x="1274673" y="6250439"/>
            <a:ext cx="3216096" cy="3759200"/>
            <a:chOff x="6530625" y="1101725"/>
            <a:chExt cx="3216096" cy="3759200"/>
          </a:xfrm>
        </p:grpSpPr>
        <p:sp>
          <p:nvSpPr>
            <p:cNvPr id="90" name="TextBox 89"/>
            <p:cNvSpPr txBox="1"/>
            <p:nvPr/>
          </p:nvSpPr>
          <p:spPr>
            <a:xfrm>
              <a:off x="6530625" y="4007117"/>
              <a:ext cx="4154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660</a:t>
              </a:r>
              <a:endParaRPr lang="en-US" sz="800" dirty="0"/>
            </a:p>
          </p:txBody>
        </p:sp>
        <p:grpSp>
          <p:nvGrpSpPr>
            <p:cNvPr id="91" name="Group 278"/>
            <p:cNvGrpSpPr>
              <a:grpSpLocks/>
            </p:cNvGrpSpPr>
            <p:nvPr/>
          </p:nvGrpSpPr>
          <p:grpSpPr bwMode="auto">
            <a:xfrm>
              <a:off x="9387946" y="4394200"/>
              <a:ext cx="358775" cy="358775"/>
              <a:chOff x="6336" y="3858"/>
              <a:chExt cx="226" cy="226"/>
            </a:xfrm>
          </p:grpSpPr>
          <p:sp>
            <p:nvSpPr>
              <p:cNvPr id="108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" name="Group 281"/>
            <p:cNvGrpSpPr>
              <a:grpSpLocks/>
            </p:cNvGrpSpPr>
            <p:nvPr/>
          </p:nvGrpSpPr>
          <p:grpSpPr bwMode="auto">
            <a:xfrm>
              <a:off x="7008283" y="1101725"/>
              <a:ext cx="358775" cy="358775"/>
              <a:chOff x="6336" y="3858"/>
              <a:chExt cx="226" cy="226"/>
            </a:xfrm>
          </p:grpSpPr>
          <p:sp>
            <p:nvSpPr>
              <p:cNvPr id="9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" name="Rectangle 319"/>
            <p:cNvSpPr>
              <a:spLocks noChangeArrowheads="1"/>
            </p:cNvSpPr>
            <p:nvPr/>
          </p:nvSpPr>
          <p:spPr bwMode="auto">
            <a:xfrm>
              <a:off x="7552002" y="1752600"/>
              <a:ext cx="1662113" cy="1606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0962" tIns="41275" rIns="80962" bIns="41275">
              <a:spAutoFit/>
            </a:bodyPr>
            <a:lstStyle/>
            <a:p>
              <a:pPr algn="ctr"/>
              <a:r>
                <a:rPr lang="en-US" sz="900" b="1" dirty="0">
                  <a:latin typeface="Arial"/>
                  <a:cs typeface="Arial"/>
                </a:rPr>
                <a:t>When not in use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your </a:t>
              </a:r>
              <a:r>
                <a:rPr lang="en-US" sz="900" b="1" dirty="0">
                  <a:latin typeface="Arial"/>
                  <a:cs typeface="Arial"/>
                </a:rPr>
                <a:t>core key must </a:t>
              </a:r>
              <a:r>
                <a:rPr lang="en-US" sz="900" b="1" dirty="0" smtClean="0">
                  <a:latin typeface="Arial"/>
                  <a:cs typeface="Arial"/>
                </a:rPr>
                <a:t>be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kept in </a:t>
              </a:r>
              <a:r>
                <a:rPr lang="en-US" sz="900" b="1" dirty="0">
                  <a:latin typeface="Arial"/>
                  <a:cs typeface="Arial"/>
                </a:rPr>
                <a:t>this envelope</a:t>
              </a:r>
              <a:r>
                <a:rPr lang="en-US" sz="900" b="1" dirty="0" smtClean="0">
                  <a:latin typeface="Arial"/>
                  <a:cs typeface="Arial"/>
                </a:rPr>
                <a:t>,</a:t>
              </a:r>
              <a:br>
                <a:rPr lang="en-US" sz="900" b="1" dirty="0" smtClean="0">
                  <a:latin typeface="Arial"/>
                  <a:cs typeface="Arial"/>
                </a:rPr>
              </a:br>
              <a:r>
                <a:rPr lang="en-US" sz="900" b="1" dirty="0" smtClean="0">
                  <a:latin typeface="Arial"/>
                  <a:cs typeface="Arial"/>
                </a:rPr>
                <a:t>secured </a:t>
              </a:r>
              <a:r>
                <a:rPr lang="en-US" sz="900" b="1" dirty="0">
                  <a:latin typeface="Arial"/>
                  <a:cs typeface="Arial"/>
                </a:rPr>
                <a:t>in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Core Key Log must be filled out if this key is removed from the safe.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 </a:t>
              </a:r>
            </a:p>
            <a:p>
              <a:pPr algn="ctr"/>
              <a:r>
                <a:rPr lang="en-US" sz="900" b="1" dirty="0">
                  <a:latin typeface="Arial"/>
                  <a:cs typeface="Arial"/>
                </a:rPr>
                <a:t>Loss of your key </a:t>
              </a:r>
              <a:r>
                <a:rPr lang="en-US" sz="900" b="1" dirty="0" smtClean="0">
                  <a:latin typeface="Arial"/>
                  <a:cs typeface="Arial"/>
                </a:rPr>
                <a:t>will incur </a:t>
              </a:r>
              <a:r>
                <a:rPr lang="en-US" sz="900" b="1" dirty="0">
                  <a:latin typeface="Arial"/>
                  <a:cs typeface="Arial"/>
                </a:rPr>
                <a:t>considerable expense.</a:t>
              </a:r>
              <a:endParaRPr lang="en-US" sz="900" b="1" dirty="0">
                <a:effectLst/>
                <a:latin typeface="Arial"/>
                <a:cs typeface="Arial"/>
              </a:endParaRPr>
            </a:p>
          </p:txBody>
        </p:sp>
        <p:sp>
          <p:nvSpPr>
            <p:cNvPr id="94" name="Rectangle 323"/>
            <p:cNvSpPr>
              <a:spLocks noChangeArrowheads="1"/>
            </p:cNvSpPr>
            <p:nvPr/>
          </p:nvSpPr>
          <p:spPr bwMode="auto">
            <a:xfrm rot="10800000">
              <a:off x="7478183" y="4502150"/>
              <a:ext cx="180975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Reorder from:</a:t>
              </a:r>
            </a:p>
            <a:p>
              <a:pPr algn="ctr" defTabSz="804863" eaLnBrk="0" hangingPunct="0"/>
              <a:r>
                <a:rPr lang="en-US" sz="600" dirty="0" err="1">
                  <a:latin typeface="Arial" charset="0"/>
                </a:rPr>
                <a:t>www.keyenvelopes.com</a:t>
              </a:r>
              <a:endParaRPr lang="en-US" sz="600" dirty="0">
                <a:latin typeface="Arial" charset="0"/>
              </a:endParaRPr>
            </a:p>
            <a:p>
              <a:pPr algn="ctr" defTabSz="804863" eaLnBrk="0" hangingPunct="0"/>
              <a:r>
                <a:rPr lang="en-US" sz="600" dirty="0">
                  <a:latin typeface="Arial" charset="0"/>
                </a:rPr>
                <a:t>Form # </a:t>
              </a:r>
              <a:r>
                <a:rPr lang="en-US" sz="600" dirty="0" smtClean="0">
                  <a:latin typeface="Arial" charset="0"/>
                </a:rPr>
                <a:t>250</a:t>
              </a:r>
              <a:endParaRPr lang="en-US" sz="600" dirty="0">
                <a:latin typeface="Arial" charset="0"/>
              </a:endParaRPr>
            </a:p>
          </p:txBody>
        </p:sp>
        <p:pic>
          <p:nvPicPr>
            <p:cNvPr id="95" name="Picture 94" descr="HEB Loss Prevention Logo 2013-0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2895" y="3638817"/>
              <a:ext cx="1600326" cy="325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62</Words>
  <Application>Microsoft Macintosh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46</cp:revision>
  <cp:lastPrinted>2012-06-12T15:01:15Z</cp:lastPrinted>
  <dcterms:created xsi:type="dcterms:W3CDTF">2012-03-21T20:17:12Z</dcterms:created>
  <dcterms:modified xsi:type="dcterms:W3CDTF">2013-08-05T18:55:47Z</dcterms:modified>
</cp:coreProperties>
</file>