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801600" cy="7772400"/>
  <p:notesSz cx="6858000" cy="9144000"/>
  <p:defaultTextStyle>
    <a:defPPr>
      <a:defRPr lang="en-US"/>
    </a:defPPr>
    <a:lvl1pPr marL="0" algn="l" defTabSz="5616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1670" algn="l" defTabSz="5616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3340" algn="l" defTabSz="5616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85011" algn="l" defTabSz="5616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46681" algn="l" defTabSz="5616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08351" algn="l" defTabSz="5616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70021" algn="l" defTabSz="5616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31691" algn="l" defTabSz="5616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93362" algn="l" defTabSz="56167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720" y="-112"/>
      </p:cViewPr>
      <p:guideLst>
        <p:guide orient="horz" pos="2448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414482"/>
            <a:ext cx="1088136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61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23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85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466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08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70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31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93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15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2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065954" y="352637"/>
            <a:ext cx="3744912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1216" y="352637"/>
            <a:ext cx="11021378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6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2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994488"/>
            <a:ext cx="10881360" cy="1543685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3294275"/>
            <a:ext cx="10881360" cy="1700212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6167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233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8501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466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083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700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316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9336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972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1215" y="2054649"/>
            <a:ext cx="7383146" cy="581490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27720" y="2054649"/>
            <a:ext cx="7383146" cy="581490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58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39795"/>
            <a:ext cx="5656263" cy="72506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61670" indent="0">
              <a:buNone/>
              <a:defRPr sz="2500" b="1"/>
            </a:lvl2pPr>
            <a:lvl3pPr marL="1123340" indent="0">
              <a:buNone/>
              <a:defRPr sz="2200" b="1"/>
            </a:lvl3pPr>
            <a:lvl4pPr marL="1685011" indent="0">
              <a:buNone/>
              <a:defRPr sz="2000" b="1"/>
            </a:lvl4pPr>
            <a:lvl5pPr marL="2246681" indent="0">
              <a:buNone/>
              <a:defRPr sz="2000" b="1"/>
            </a:lvl5pPr>
            <a:lvl6pPr marL="2808351" indent="0">
              <a:buNone/>
              <a:defRPr sz="2000" b="1"/>
            </a:lvl6pPr>
            <a:lvl7pPr marL="3370021" indent="0">
              <a:buNone/>
              <a:defRPr sz="2000" b="1"/>
            </a:lvl7pPr>
            <a:lvl8pPr marL="3931691" indent="0">
              <a:buNone/>
              <a:defRPr sz="2000" b="1"/>
            </a:lvl8pPr>
            <a:lvl9pPr marL="449336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464859"/>
            <a:ext cx="5656263" cy="447812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5" y="1739795"/>
            <a:ext cx="5658486" cy="725064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61670" indent="0">
              <a:buNone/>
              <a:defRPr sz="2500" b="1"/>
            </a:lvl2pPr>
            <a:lvl3pPr marL="1123340" indent="0">
              <a:buNone/>
              <a:defRPr sz="2200" b="1"/>
            </a:lvl3pPr>
            <a:lvl4pPr marL="1685011" indent="0">
              <a:buNone/>
              <a:defRPr sz="2000" b="1"/>
            </a:lvl4pPr>
            <a:lvl5pPr marL="2246681" indent="0">
              <a:buNone/>
              <a:defRPr sz="2000" b="1"/>
            </a:lvl5pPr>
            <a:lvl6pPr marL="2808351" indent="0">
              <a:buNone/>
              <a:defRPr sz="2000" b="1"/>
            </a:lvl6pPr>
            <a:lvl7pPr marL="3370021" indent="0">
              <a:buNone/>
              <a:defRPr sz="2000" b="1"/>
            </a:lvl7pPr>
            <a:lvl8pPr marL="3931691" indent="0">
              <a:buNone/>
              <a:defRPr sz="2000" b="1"/>
            </a:lvl8pPr>
            <a:lvl9pPr marL="4493362" indent="0">
              <a:buNone/>
              <a:defRPr sz="2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5" y="2464859"/>
            <a:ext cx="5658486" cy="4478126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7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8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49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09457"/>
            <a:ext cx="4211638" cy="1316990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09457"/>
            <a:ext cx="7156450" cy="663352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1626447"/>
            <a:ext cx="4211638" cy="5316538"/>
          </a:xfrm>
        </p:spPr>
        <p:txBody>
          <a:bodyPr/>
          <a:lstStyle>
            <a:lvl1pPr marL="0" indent="0">
              <a:buNone/>
              <a:defRPr sz="1700"/>
            </a:lvl1pPr>
            <a:lvl2pPr marL="561670" indent="0">
              <a:buNone/>
              <a:defRPr sz="1500"/>
            </a:lvl2pPr>
            <a:lvl3pPr marL="1123340" indent="0">
              <a:buNone/>
              <a:defRPr sz="1200"/>
            </a:lvl3pPr>
            <a:lvl4pPr marL="1685011" indent="0">
              <a:buNone/>
              <a:defRPr sz="1100"/>
            </a:lvl4pPr>
            <a:lvl5pPr marL="2246681" indent="0">
              <a:buNone/>
              <a:defRPr sz="1100"/>
            </a:lvl5pPr>
            <a:lvl6pPr marL="2808351" indent="0">
              <a:buNone/>
              <a:defRPr sz="1100"/>
            </a:lvl6pPr>
            <a:lvl7pPr marL="3370021" indent="0">
              <a:buNone/>
              <a:defRPr sz="1100"/>
            </a:lvl7pPr>
            <a:lvl8pPr marL="3931691" indent="0">
              <a:buNone/>
              <a:defRPr sz="1100"/>
            </a:lvl8pPr>
            <a:lvl9pPr marL="44933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82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440681"/>
            <a:ext cx="7680960" cy="642303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94478"/>
            <a:ext cx="7680960" cy="4663440"/>
          </a:xfrm>
        </p:spPr>
        <p:txBody>
          <a:bodyPr/>
          <a:lstStyle>
            <a:lvl1pPr marL="0" indent="0">
              <a:buNone/>
              <a:defRPr sz="3900"/>
            </a:lvl1pPr>
            <a:lvl2pPr marL="561670" indent="0">
              <a:buNone/>
              <a:defRPr sz="3400"/>
            </a:lvl2pPr>
            <a:lvl3pPr marL="1123340" indent="0">
              <a:buNone/>
              <a:defRPr sz="2900"/>
            </a:lvl3pPr>
            <a:lvl4pPr marL="1685011" indent="0">
              <a:buNone/>
              <a:defRPr sz="2500"/>
            </a:lvl4pPr>
            <a:lvl5pPr marL="2246681" indent="0">
              <a:buNone/>
              <a:defRPr sz="2500"/>
            </a:lvl5pPr>
            <a:lvl6pPr marL="2808351" indent="0">
              <a:buNone/>
              <a:defRPr sz="2500"/>
            </a:lvl6pPr>
            <a:lvl7pPr marL="3370021" indent="0">
              <a:buNone/>
              <a:defRPr sz="2500"/>
            </a:lvl7pPr>
            <a:lvl8pPr marL="3931691" indent="0">
              <a:buNone/>
              <a:defRPr sz="2500"/>
            </a:lvl8pPr>
            <a:lvl9pPr marL="4493362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6082984"/>
            <a:ext cx="7680960" cy="912177"/>
          </a:xfrm>
        </p:spPr>
        <p:txBody>
          <a:bodyPr/>
          <a:lstStyle>
            <a:lvl1pPr marL="0" indent="0">
              <a:buNone/>
              <a:defRPr sz="1700"/>
            </a:lvl1pPr>
            <a:lvl2pPr marL="561670" indent="0">
              <a:buNone/>
              <a:defRPr sz="1500"/>
            </a:lvl2pPr>
            <a:lvl3pPr marL="1123340" indent="0">
              <a:buNone/>
              <a:defRPr sz="1200"/>
            </a:lvl3pPr>
            <a:lvl4pPr marL="1685011" indent="0">
              <a:buNone/>
              <a:defRPr sz="1100"/>
            </a:lvl4pPr>
            <a:lvl5pPr marL="2246681" indent="0">
              <a:buNone/>
              <a:defRPr sz="1100"/>
            </a:lvl5pPr>
            <a:lvl6pPr marL="2808351" indent="0">
              <a:buNone/>
              <a:defRPr sz="1100"/>
            </a:lvl6pPr>
            <a:lvl7pPr marL="3370021" indent="0">
              <a:buNone/>
              <a:defRPr sz="1100"/>
            </a:lvl7pPr>
            <a:lvl8pPr marL="3931691" indent="0">
              <a:buNone/>
              <a:defRPr sz="1100"/>
            </a:lvl8pPr>
            <a:lvl9pPr marL="4493362" indent="0">
              <a:buNone/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8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</p:spPr>
        <p:txBody>
          <a:bodyPr vert="horz" lIns="112334" tIns="56167" rIns="112334" bIns="5616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13561"/>
            <a:ext cx="11521440" cy="5129425"/>
          </a:xfrm>
          <a:prstGeom prst="rect">
            <a:avLst/>
          </a:prstGeom>
        </p:spPr>
        <p:txBody>
          <a:bodyPr vert="horz" lIns="112334" tIns="56167" rIns="112334" bIns="5616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7203864"/>
            <a:ext cx="2987040" cy="413808"/>
          </a:xfrm>
          <a:prstGeom prst="rect">
            <a:avLst/>
          </a:prstGeom>
        </p:spPr>
        <p:txBody>
          <a:bodyPr vert="horz" lIns="112334" tIns="56167" rIns="112334" bIns="56167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6EB8B-10A2-FC44-86CA-BB597C235C94}" type="datetimeFigureOut">
              <a:rPr lang="en-US" smtClean="0"/>
              <a:t>3/20/13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vert="horz" lIns="112334" tIns="56167" rIns="112334" bIns="56167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7203864"/>
            <a:ext cx="2987040" cy="413808"/>
          </a:xfrm>
          <a:prstGeom prst="rect">
            <a:avLst/>
          </a:prstGeom>
        </p:spPr>
        <p:txBody>
          <a:bodyPr vert="horz" lIns="112334" tIns="56167" rIns="112334" bIns="56167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45E18-B3A4-804A-85AA-5F4B57BEB9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17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6167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1253" indent="-421253" algn="l" defTabSz="561670" rtl="0" eaLnBrk="1" latinLnBrk="0" hangingPunct="1">
        <a:spcBef>
          <a:spcPct val="20000"/>
        </a:spcBef>
        <a:buFont typeface="Arial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12714" indent="-351044" algn="l" defTabSz="561670" rtl="0" eaLnBrk="1" latinLnBrk="0" hangingPunct="1">
        <a:spcBef>
          <a:spcPct val="20000"/>
        </a:spcBef>
        <a:buFont typeface="Arial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404176" indent="-280835" algn="l" defTabSz="561670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65846" indent="-280835" algn="l" defTabSz="561670" rtl="0" eaLnBrk="1" latinLnBrk="0" hangingPunct="1">
        <a:spcBef>
          <a:spcPct val="20000"/>
        </a:spcBef>
        <a:buFont typeface="Arial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27516" indent="-280835" algn="l" defTabSz="561670" rtl="0" eaLnBrk="1" latinLnBrk="0" hangingPunct="1">
        <a:spcBef>
          <a:spcPct val="20000"/>
        </a:spcBef>
        <a:buFont typeface="Arial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089186" indent="-280835" algn="l" defTabSz="561670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650856" indent="-280835" algn="l" defTabSz="561670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12527" indent="-280835" algn="l" defTabSz="561670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774197" indent="-280835" algn="l" defTabSz="561670" rtl="0" eaLnBrk="1" latinLnBrk="0" hangingPunct="1">
        <a:spcBef>
          <a:spcPct val="20000"/>
        </a:spcBef>
        <a:buFont typeface="Arial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167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1670" algn="l" defTabSz="56167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340" algn="l" defTabSz="56167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85011" algn="l" defTabSz="56167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6681" algn="l" defTabSz="56167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8351" algn="l" defTabSz="56167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70021" algn="l" defTabSz="56167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31691" algn="l" defTabSz="56167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93362" algn="l" defTabSz="56167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roup 264"/>
          <p:cNvGrpSpPr/>
          <p:nvPr/>
        </p:nvGrpSpPr>
        <p:grpSpPr>
          <a:xfrm>
            <a:off x="816470" y="58737"/>
            <a:ext cx="11128600" cy="7650600"/>
            <a:chOff x="71526" y="58737"/>
            <a:chExt cx="11128600" cy="7650600"/>
          </a:xfrm>
        </p:grpSpPr>
        <p:grpSp>
          <p:nvGrpSpPr>
            <p:cNvPr id="266" name="Group 397"/>
            <p:cNvGrpSpPr>
              <a:grpSpLocks/>
            </p:cNvGrpSpPr>
            <p:nvPr/>
          </p:nvGrpSpPr>
          <p:grpSpPr bwMode="auto">
            <a:xfrm>
              <a:off x="71526" y="67112"/>
              <a:ext cx="5861050" cy="590550"/>
              <a:chOff x="1042" y="247"/>
              <a:chExt cx="3692" cy="372"/>
            </a:xfrm>
          </p:grpSpPr>
          <p:sp>
            <p:nvSpPr>
              <p:cNvPr id="379" name="AutoShape 366"/>
              <p:cNvSpPr>
                <a:spLocks noChangeArrowheads="1"/>
              </p:cNvSpPr>
              <p:nvPr/>
            </p:nvSpPr>
            <p:spPr bwMode="auto">
              <a:xfrm>
                <a:off x="1042" y="247"/>
                <a:ext cx="372" cy="372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DDDDDD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0" name="AutoShape 368"/>
              <p:cNvSpPr>
                <a:spLocks noChangeArrowheads="1"/>
              </p:cNvSpPr>
              <p:nvPr/>
            </p:nvSpPr>
            <p:spPr bwMode="auto">
              <a:xfrm>
                <a:off x="4362" y="247"/>
                <a:ext cx="372" cy="372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DDDDDD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7" name="Group 424"/>
            <p:cNvGrpSpPr>
              <a:grpSpLocks/>
            </p:cNvGrpSpPr>
            <p:nvPr/>
          </p:nvGrpSpPr>
          <p:grpSpPr bwMode="auto">
            <a:xfrm>
              <a:off x="71526" y="3594537"/>
              <a:ext cx="5861050" cy="590550"/>
              <a:chOff x="1042" y="2469"/>
              <a:chExt cx="3692" cy="372"/>
            </a:xfrm>
          </p:grpSpPr>
          <p:sp>
            <p:nvSpPr>
              <p:cNvPr id="377" name="AutoShape 367"/>
              <p:cNvSpPr>
                <a:spLocks noChangeArrowheads="1"/>
              </p:cNvSpPr>
              <p:nvPr/>
            </p:nvSpPr>
            <p:spPr bwMode="auto">
              <a:xfrm>
                <a:off x="1042" y="2469"/>
                <a:ext cx="372" cy="372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DDDDDD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8" name="AutoShape 369"/>
              <p:cNvSpPr>
                <a:spLocks noChangeArrowheads="1"/>
              </p:cNvSpPr>
              <p:nvPr/>
            </p:nvSpPr>
            <p:spPr bwMode="auto">
              <a:xfrm>
                <a:off x="4362" y="2469"/>
                <a:ext cx="372" cy="372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DDDDDD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68" name="Group 395"/>
            <p:cNvGrpSpPr>
              <a:grpSpLocks/>
            </p:cNvGrpSpPr>
            <p:nvPr/>
          </p:nvGrpSpPr>
          <p:grpSpPr bwMode="auto">
            <a:xfrm>
              <a:off x="643026" y="422712"/>
              <a:ext cx="4833938" cy="3457574"/>
              <a:chOff x="850" y="1191"/>
              <a:chExt cx="3045" cy="2178"/>
            </a:xfrm>
          </p:grpSpPr>
          <p:sp>
            <p:nvSpPr>
              <p:cNvPr id="354" name="Line 371"/>
              <p:cNvSpPr>
                <a:spLocks noChangeShapeType="1"/>
              </p:cNvSpPr>
              <p:nvPr/>
            </p:nvSpPr>
            <p:spPr bwMode="auto">
              <a:xfrm>
                <a:off x="852" y="155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55" name="Line 372"/>
              <p:cNvSpPr>
                <a:spLocks noChangeShapeType="1"/>
              </p:cNvSpPr>
              <p:nvPr/>
            </p:nvSpPr>
            <p:spPr bwMode="auto">
              <a:xfrm>
                <a:off x="852" y="171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56" name="Line 373"/>
              <p:cNvSpPr>
                <a:spLocks noChangeShapeType="1"/>
              </p:cNvSpPr>
              <p:nvPr/>
            </p:nvSpPr>
            <p:spPr bwMode="auto">
              <a:xfrm>
                <a:off x="852" y="187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57" name="Line 374"/>
              <p:cNvSpPr>
                <a:spLocks noChangeShapeType="1"/>
              </p:cNvSpPr>
              <p:nvPr/>
            </p:nvSpPr>
            <p:spPr bwMode="auto">
              <a:xfrm>
                <a:off x="852" y="201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58" name="Line 375"/>
              <p:cNvSpPr>
                <a:spLocks noChangeShapeType="1"/>
              </p:cNvSpPr>
              <p:nvPr/>
            </p:nvSpPr>
            <p:spPr bwMode="auto">
              <a:xfrm>
                <a:off x="852" y="215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59" name="Line 376"/>
              <p:cNvSpPr>
                <a:spLocks noChangeShapeType="1"/>
              </p:cNvSpPr>
              <p:nvPr/>
            </p:nvSpPr>
            <p:spPr bwMode="auto">
              <a:xfrm>
                <a:off x="852" y="229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0" name="Line 377"/>
              <p:cNvSpPr>
                <a:spLocks noChangeShapeType="1"/>
              </p:cNvSpPr>
              <p:nvPr/>
            </p:nvSpPr>
            <p:spPr bwMode="auto">
              <a:xfrm>
                <a:off x="852" y="243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1" name="Line 378"/>
              <p:cNvSpPr>
                <a:spLocks noChangeShapeType="1"/>
              </p:cNvSpPr>
              <p:nvPr/>
            </p:nvSpPr>
            <p:spPr bwMode="auto">
              <a:xfrm>
                <a:off x="852" y="257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2" name="Line 379"/>
              <p:cNvSpPr>
                <a:spLocks noChangeShapeType="1"/>
              </p:cNvSpPr>
              <p:nvPr/>
            </p:nvSpPr>
            <p:spPr bwMode="auto">
              <a:xfrm>
                <a:off x="852" y="2724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3" name="Line 380"/>
              <p:cNvSpPr>
                <a:spLocks noChangeShapeType="1"/>
              </p:cNvSpPr>
              <p:nvPr/>
            </p:nvSpPr>
            <p:spPr bwMode="auto">
              <a:xfrm>
                <a:off x="852" y="285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4" name="Line 381"/>
              <p:cNvSpPr>
                <a:spLocks noChangeShapeType="1"/>
              </p:cNvSpPr>
              <p:nvPr/>
            </p:nvSpPr>
            <p:spPr bwMode="auto">
              <a:xfrm>
                <a:off x="852" y="315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5" name="Line 382"/>
              <p:cNvSpPr>
                <a:spLocks noChangeShapeType="1"/>
              </p:cNvSpPr>
              <p:nvPr/>
            </p:nvSpPr>
            <p:spPr bwMode="auto">
              <a:xfrm>
                <a:off x="1448" y="1552"/>
                <a:ext cx="0" cy="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6" name="Line 383"/>
              <p:cNvSpPr>
                <a:spLocks noChangeShapeType="1"/>
              </p:cNvSpPr>
              <p:nvPr/>
            </p:nvSpPr>
            <p:spPr bwMode="auto">
              <a:xfrm>
                <a:off x="852" y="3000"/>
                <a:ext cx="2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7" name="Line 384"/>
              <p:cNvSpPr>
                <a:spLocks noChangeShapeType="1"/>
              </p:cNvSpPr>
              <p:nvPr/>
            </p:nvSpPr>
            <p:spPr bwMode="auto">
              <a:xfrm>
                <a:off x="2756" y="1552"/>
                <a:ext cx="0" cy="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8" name="Line 385"/>
              <p:cNvSpPr>
                <a:spLocks noChangeShapeType="1"/>
              </p:cNvSpPr>
              <p:nvPr/>
            </p:nvSpPr>
            <p:spPr bwMode="auto">
              <a:xfrm>
                <a:off x="3020" y="1552"/>
                <a:ext cx="0" cy="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69" name="Text Box 386"/>
              <p:cNvSpPr txBox="1">
                <a:spLocks noChangeArrowheads="1"/>
              </p:cNvSpPr>
              <p:nvPr/>
            </p:nvSpPr>
            <p:spPr bwMode="auto">
              <a:xfrm>
                <a:off x="1486" y="1191"/>
                <a:ext cx="93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Times New Roman"/>
                    <a:cs typeface="Times New Roman"/>
                  </a:rPr>
                  <a:t>Record of Access</a:t>
                </a:r>
              </a:p>
            </p:txBody>
          </p:sp>
          <p:sp>
            <p:nvSpPr>
              <p:cNvPr id="370" name="Text Box 387"/>
              <p:cNvSpPr txBox="1">
                <a:spLocks noChangeArrowheads="1"/>
              </p:cNvSpPr>
              <p:nvPr/>
            </p:nvSpPr>
            <p:spPr bwMode="auto">
              <a:xfrm>
                <a:off x="870" y="1563"/>
                <a:ext cx="2177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 sz="900" b="1">
                    <a:latin typeface="Times New Roman"/>
                    <a:cs typeface="Times New Roman"/>
                  </a:rPr>
                  <a:t>Date	Time	Signature	Att</a:t>
                </a:r>
              </a:p>
            </p:txBody>
          </p:sp>
          <p:sp>
            <p:nvSpPr>
              <p:cNvPr id="371" name="Text Box 388"/>
              <p:cNvSpPr txBox="1">
                <a:spLocks noChangeArrowheads="1"/>
              </p:cNvSpPr>
              <p:nvPr/>
            </p:nvSpPr>
            <p:spPr bwMode="auto">
              <a:xfrm>
                <a:off x="2982" y="1527"/>
                <a:ext cx="797" cy="14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No. of lessee present</a:t>
                </a:r>
                <a:br>
                  <a:rPr lang="en-US" sz="800" b="1">
                    <a:latin typeface="Times New Roman"/>
                    <a:cs typeface="Times New Roman"/>
                  </a:rPr>
                </a:br>
                <a:r>
                  <a:rPr lang="en-US" sz="800" b="1">
                    <a:latin typeface="Times New Roman"/>
                    <a:cs typeface="Times New Roman"/>
                  </a:rPr>
                  <a:t>at opening</a:t>
                </a:r>
              </a:p>
              <a:p>
                <a:pPr>
                  <a:lnSpc>
                    <a:spcPct val="90000"/>
                  </a:lnSpc>
                </a:pPr>
                <a:endParaRPr lang="en-US" sz="7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900" b="1">
                    <a:latin typeface="Times New Roman"/>
                    <a:cs typeface="Times New Roman"/>
                  </a:rPr>
                  <a:t>Box Size</a:t>
                </a: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900" b="1">
                    <a:latin typeface="Times New Roman"/>
                    <a:cs typeface="Times New Roman"/>
                  </a:rPr>
                  <a:t>Date</a:t>
                </a: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7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7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700" b="1">
                    <a:latin typeface="Times New Roman"/>
                    <a:cs typeface="Times New Roman"/>
                  </a:rPr>
                  <a:t>REMARKS</a:t>
                </a:r>
              </a:p>
            </p:txBody>
          </p:sp>
          <p:sp>
            <p:nvSpPr>
              <p:cNvPr id="372" name="Text Box 389"/>
              <p:cNvSpPr txBox="1">
                <a:spLocks noChangeArrowheads="1"/>
              </p:cNvSpPr>
              <p:nvPr/>
            </p:nvSpPr>
            <p:spPr bwMode="auto">
              <a:xfrm>
                <a:off x="850" y="3139"/>
                <a:ext cx="2981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100" b="1">
                    <a:latin typeface="Times New Roman"/>
                    <a:cs typeface="Times New Roman"/>
                  </a:rPr>
                  <a:t>• MidAmerica National Bank •</a:t>
                </a:r>
              </a:p>
            </p:txBody>
          </p:sp>
          <p:sp>
            <p:nvSpPr>
              <p:cNvPr id="373" name="Text Box 390"/>
              <p:cNvSpPr txBox="1">
                <a:spLocks noChangeArrowheads="1"/>
              </p:cNvSpPr>
              <p:nvPr/>
            </p:nvSpPr>
            <p:spPr bwMode="auto">
              <a:xfrm>
                <a:off x="3098" y="1955"/>
                <a:ext cx="797" cy="9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Lessee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Lessee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Lessee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Lessee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Deputy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POA</a:t>
                </a:r>
              </a:p>
            </p:txBody>
          </p:sp>
          <p:sp>
            <p:nvSpPr>
              <p:cNvPr id="374" name="Text Box 391"/>
              <p:cNvSpPr txBox="1">
                <a:spLocks noChangeArrowheads="1"/>
              </p:cNvSpPr>
              <p:nvPr/>
            </p:nvSpPr>
            <p:spPr bwMode="auto">
              <a:xfrm>
                <a:off x="3162" y="1267"/>
                <a:ext cx="725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sz="900" b="1">
                    <a:latin typeface="Times New Roman"/>
                    <a:cs typeface="Times New Roman"/>
                  </a:rPr>
                  <a:t>Key No. _________</a:t>
                </a:r>
              </a:p>
              <a:p>
                <a:pPr>
                  <a:lnSpc>
                    <a:spcPct val="90000"/>
                  </a:lnSpc>
                </a:pPr>
                <a:endParaRPr lang="en-US" sz="7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900" b="1">
                    <a:latin typeface="Times New Roman"/>
                    <a:cs typeface="Times New Roman"/>
                  </a:rPr>
                  <a:t>Box No. _________</a:t>
                </a:r>
                <a:endParaRPr lang="en-US" sz="700" b="1">
                  <a:latin typeface="Times New Roman"/>
                  <a:cs typeface="Times New Roman"/>
                </a:endParaRPr>
              </a:p>
            </p:txBody>
          </p:sp>
          <p:sp>
            <p:nvSpPr>
              <p:cNvPr id="375" name="Text Box 392"/>
              <p:cNvSpPr txBox="1">
                <a:spLocks noChangeArrowheads="1"/>
              </p:cNvSpPr>
              <p:nvPr/>
            </p:nvSpPr>
            <p:spPr bwMode="auto">
              <a:xfrm>
                <a:off x="1790" y="1327"/>
                <a:ext cx="1365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sz="1000">
                    <a:latin typeface="Times New Roman"/>
                    <a:cs typeface="Times New Roman"/>
                  </a:rPr>
                  <a:t>I hereby affirm that to the best of my</a:t>
                </a:r>
                <a:br>
                  <a:rPr lang="en-US" sz="1000">
                    <a:latin typeface="Times New Roman"/>
                    <a:cs typeface="Times New Roman"/>
                  </a:rPr>
                </a:br>
                <a:r>
                  <a:rPr lang="en-US" sz="1000">
                    <a:latin typeface="Times New Roman"/>
                    <a:cs typeface="Times New Roman"/>
                  </a:rPr>
                  <a:t>knowledge all lessee are now living.</a:t>
                </a:r>
                <a:endParaRPr lang="en-US" sz="800">
                  <a:latin typeface="Times New Roman"/>
                  <a:cs typeface="Times New Roman"/>
                </a:endParaRPr>
              </a:p>
            </p:txBody>
          </p:sp>
          <p:sp>
            <p:nvSpPr>
              <p:cNvPr id="376" name="Text Box 393"/>
              <p:cNvSpPr txBox="1">
                <a:spLocks noChangeArrowheads="1"/>
              </p:cNvSpPr>
              <p:nvPr/>
            </p:nvSpPr>
            <p:spPr bwMode="auto">
              <a:xfrm>
                <a:off x="3266" y="3136"/>
                <a:ext cx="62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600">
                    <a:latin typeface="Times New Roman"/>
                    <a:cs typeface="Times New Roman"/>
                  </a:rPr>
                  <a:t>E. Greene &amp; Company</a:t>
                </a:r>
              </a:p>
              <a:p>
                <a:pPr algn="r"/>
                <a:r>
                  <a:rPr lang="en-US" sz="600">
                    <a:latin typeface="Times New Roman"/>
                    <a:cs typeface="Times New Roman"/>
                  </a:rPr>
                  <a:t>SDB Access 5¾</a:t>
                </a:r>
                <a:r>
                  <a:rPr lang="ja-JP" altLang="en-US" sz="600">
                    <a:latin typeface="Times New Roman"/>
                    <a:cs typeface="Times New Roman"/>
                  </a:rPr>
                  <a:t>”</a:t>
                </a:r>
                <a:r>
                  <a:rPr lang="en-US" sz="600">
                    <a:latin typeface="Times New Roman"/>
                    <a:cs typeface="Times New Roman"/>
                  </a:rPr>
                  <a:t> x 3-7/8</a:t>
                </a:r>
                <a:r>
                  <a:rPr lang="ja-JP" altLang="en-US" sz="600">
                    <a:latin typeface="Times New Roman"/>
                    <a:cs typeface="Times New Roman"/>
                  </a:rPr>
                  <a:t>”</a:t>
                </a:r>
                <a:endParaRPr lang="en-US" sz="600">
                  <a:latin typeface="Times New Roman"/>
                  <a:cs typeface="Times New Roman"/>
                </a:endParaRPr>
              </a:p>
              <a:p>
                <a:pPr algn="r"/>
                <a:r>
                  <a:rPr lang="en-US" sz="600">
                    <a:latin typeface="Times New Roman"/>
                    <a:cs typeface="Times New Roman"/>
                  </a:rPr>
                  <a:t>(877) 838-5250</a:t>
                </a:r>
              </a:p>
            </p:txBody>
          </p:sp>
        </p:grpSp>
        <p:grpSp>
          <p:nvGrpSpPr>
            <p:cNvPr id="269" name="Group 399"/>
            <p:cNvGrpSpPr>
              <a:grpSpLocks/>
            </p:cNvGrpSpPr>
            <p:nvPr/>
          </p:nvGrpSpPr>
          <p:grpSpPr bwMode="auto">
            <a:xfrm>
              <a:off x="643026" y="3946962"/>
              <a:ext cx="4833938" cy="3457574"/>
              <a:chOff x="850" y="1191"/>
              <a:chExt cx="3045" cy="2178"/>
            </a:xfrm>
          </p:grpSpPr>
          <p:sp>
            <p:nvSpPr>
              <p:cNvPr id="331" name="Line 400"/>
              <p:cNvSpPr>
                <a:spLocks noChangeShapeType="1"/>
              </p:cNvSpPr>
              <p:nvPr/>
            </p:nvSpPr>
            <p:spPr bwMode="auto">
              <a:xfrm>
                <a:off x="852" y="155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32" name="Line 401"/>
              <p:cNvSpPr>
                <a:spLocks noChangeShapeType="1"/>
              </p:cNvSpPr>
              <p:nvPr/>
            </p:nvSpPr>
            <p:spPr bwMode="auto">
              <a:xfrm>
                <a:off x="852" y="171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33" name="Line 402"/>
              <p:cNvSpPr>
                <a:spLocks noChangeShapeType="1"/>
              </p:cNvSpPr>
              <p:nvPr/>
            </p:nvSpPr>
            <p:spPr bwMode="auto">
              <a:xfrm>
                <a:off x="852" y="187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34" name="Line 403"/>
              <p:cNvSpPr>
                <a:spLocks noChangeShapeType="1"/>
              </p:cNvSpPr>
              <p:nvPr/>
            </p:nvSpPr>
            <p:spPr bwMode="auto">
              <a:xfrm>
                <a:off x="852" y="201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35" name="Line 404"/>
              <p:cNvSpPr>
                <a:spLocks noChangeShapeType="1"/>
              </p:cNvSpPr>
              <p:nvPr/>
            </p:nvSpPr>
            <p:spPr bwMode="auto">
              <a:xfrm>
                <a:off x="852" y="215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36" name="Line 405"/>
              <p:cNvSpPr>
                <a:spLocks noChangeShapeType="1"/>
              </p:cNvSpPr>
              <p:nvPr/>
            </p:nvSpPr>
            <p:spPr bwMode="auto">
              <a:xfrm>
                <a:off x="852" y="229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37" name="Line 406"/>
              <p:cNvSpPr>
                <a:spLocks noChangeShapeType="1"/>
              </p:cNvSpPr>
              <p:nvPr/>
            </p:nvSpPr>
            <p:spPr bwMode="auto">
              <a:xfrm>
                <a:off x="852" y="243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38" name="Line 407"/>
              <p:cNvSpPr>
                <a:spLocks noChangeShapeType="1"/>
              </p:cNvSpPr>
              <p:nvPr/>
            </p:nvSpPr>
            <p:spPr bwMode="auto">
              <a:xfrm>
                <a:off x="852" y="257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39" name="Line 408"/>
              <p:cNvSpPr>
                <a:spLocks noChangeShapeType="1"/>
              </p:cNvSpPr>
              <p:nvPr/>
            </p:nvSpPr>
            <p:spPr bwMode="auto">
              <a:xfrm>
                <a:off x="852" y="2724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40" name="Line 409"/>
              <p:cNvSpPr>
                <a:spLocks noChangeShapeType="1"/>
              </p:cNvSpPr>
              <p:nvPr/>
            </p:nvSpPr>
            <p:spPr bwMode="auto">
              <a:xfrm>
                <a:off x="852" y="2856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41" name="Line 410"/>
              <p:cNvSpPr>
                <a:spLocks noChangeShapeType="1"/>
              </p:cNvSpPr>
              <p:nvPr/>
            </p:nvSpPr>
            <p:spPr bwMode="auto">
              <a:xfrm>
                <a:off x="852" y="3152"/>
                <a:ext cx="29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42" name="Line 411"/>
              <p:cNvSpPr>
                <a:spLocks noChangeShapeType="1"/>
              </p:cNvSpPr>
              <p:nvPr/>
            </p:nvSpPr>
            <p:spPr bwMode="auto">
              <a:xfrm>
                <a:off x="1448" y="1552"/>
                <a:ext cx="0" cy="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43" name="Line 412"/>
              <p:cNvSpPr>
                <a:spLocks noChangeShapeType="1"/>
              </p:cNvSpPr>
              <p:nvPr/>
            </p:nvSpPr>
            <p:spPr bwMode="auto">
              <a:xfrm>
                <a:off x="852" y="3000"/>
                <a:ext cx="21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44" name="Line 413"/>
              <p:cNvSpPr>
                <a:spLocks noChangeShapeType="1"/>
              </p:cNvSpPr>
              <p:nvPr/>
            </p:nvSpPr>
            <p:spPr bwMode="auto">
              <a:xfrm>
                <a:off x="2756" y="1552"/>
                <a:ext cx="0" cy="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45" name="Line 414"/>
              <p:cNvSpPr>
                <a:spLocks noChangeShapeType="1"/>
              </p:cNvSpPr>
              <p:nvPr/>
            </p:nvSpPr>
            <p:spPr bwMode="auto">
              <a:xfrm>
                <a:off x="3020" y="1552"/>
                <a:ext cx="0" cy="16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>
                  <a:latin typeface="Times New Roman"/>
                  <a:cs typeface="Times New Roman"/>
                </a:endParaRPr>
              </a:p>
            </p:txBody>
          </p:sp>
          <p:sp>
            <p:nvSpPr>
              <p:cNvPr id="346" name="Text Box 415"/>
              <p:cNvSpPr txBox="1">
                <a:spLocks noChangeArrowheads="1"/>
              </p:cNvSpPr>
              <p:nvPr/>
            </p:nvSpPr>
            <p:spPr bwMode="auto">
              <a:xfrm>
                <a:off x="1486" y="1191"/>
                <a:ext cx="93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400" b="1">
                    <a:latin typeface="Times New Roman"/>
                    <a:cs typeface="Times New Roman"/>
                  </a:rPr>
                  <a:t>Record of Access</a:t>
                </a:r>
              </a:p>
            </p:txBody>
          </p:sp>
          <p:sp>
            <p:nvSpPr>
              <p:cNvPr id="347" name="Text Box 416"/>
              <p:cNvSpPr txBox="1">
                <a:spLocks noChangeArrowheads="1"/>
              </p:cNvSpPr>
              <p:nvPr/>
            </p:nvSpPr>
            <p:spPr bwMode="auto">
              <a:xfrm>
                <a:off x="870" y="1563"/>
                <a:ext cx="2177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r>
                  <a:rPr lang="en-US" sz="900" b="1">
                    <a:latin typeface="Times New Roman"/>
                    <a:cs typeface="Times New Roman"/>
                  </a:rPr>
                  <a:t>Date	Time	Signature	Att</a:t>
                </a:r>
              </a:p>
            </p:txBody>
          </p:sp>
          <p:sp>
            <p:nvSpPr>
              <p:cNvPr id="348" name="Text Box 417"/>
              <p:cNvSpPr txBox="1">
                <a:spLocks noChangeArrowheads="1"/>
              </p:cNvSpPr>
              <p:nvPr/>
            </p:nvSpPr>
            <p:spPr bwMode="auto">
              <a:xfrm>
                <a:off x="2982" y="1527"/>
                <a:ext cx="797" cy="14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No. of lessee present</a:t>
                </a:r>
                <a:br>
                  <a:rPr lang="en-US" sz="800" b="1">
                    <a:latin typeface="Times New Roman"/>
                    <a:cs typeface="Times New Roman"/>
                  </a:rPr>
                </a:br>
                <a:r>
                  <a:rPr lang="en-US" sz="800" b="1">
                    <a:latin typeface="Times New Roman"/>
                    <a:cs typeface="Times New Roman"/>
                  </a:rPr>
                  <a:t>at opening</a:t>
                </a:r>
              </a:p>
              <a:p>
                <a:pPr>
                  <a:lnSpc>
                    <a:spcPct val="90000"/>
                  </a:lnSpc>
                </a:pPr>
                <a:endParaRPr lang="en-US" sz="7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900" b="1">
                    <a:latin typeface="Times New Roman"/>
                    <a:cs typeface="Times New Roman"/>
                  </a:rPr>
                  <a:t>Box Size</a:t>
                </a: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900" b="1">
                    <a:latin typeface="Times New Roman"/>
                    <a:cs typeface="Times New Roman"/>
                  </a:rPr>
                  <a:t>Date</a:t>
                </a: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9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7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endParaRPr lang="en-US" sz="7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700" b="1">
                    <a:latin typeface="Times New Roman"/>
                    <a:cs typeface="Times New Roman"/>
                  </a:rPr>
                  <a:t>REMARKS</a:t>
                </a:r>
              </a:p>
            </p:txBody>
          </p:sp>
          <p:sp>
            <p:nvSpPr>
              <p:cNvPr id="349" name="Text Box 418"/>
              <p:cNvSpPr txBox="1">
                <a:spLocks noChangeArrowheads="1"/>
              </p:cNvSpPr>
              <p:nvPr/>
            </p:nvSpPr>
            <p:spPr bwMode="auto">
              <a:xfrm>
                <a:off x="850" y="3139"/>
                <a:ext cx="2981" cy="1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US" sz="1100" b="1">
                    <a:latin typeface="Times New Roman"/>
                    <a:cs typeface="Times New Roman"/>
                  </a:rPr>
                  <a:t>• MidAmerica National Bank •</a:t>
                </a:r>
              </a:p>
            </p:txBody>
          </p:sp>
          <p:sp>
            <p:nvSpPr>
              <p:cNvPr id="350" name="Text Box 419"/>
              <p:cNvSpPr txBox="1">
                <a:spLocks noChangeArrowheads="1"/>
              </p:cNvSpPr>
              <p:nvPr/>
            </p:nvSpPr>
            <p:spPr bwMode="auto">
              <a:xfrm>
                <a:off x="3098" y="1955"/>
                <a:ext cx="797" cy="9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Lessee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Lessee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Lessee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Lessee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Deputy</a:t>
                </a:r>
              </a:p>
              <a:p>
                <a:pPr algn="r">
                  <a:lnSpc>
                    <a:spcPct val="185000"/>
                  </a:lnSpc>
                </a:pPr>
                <a:r>
                  <a:rPr lang="en-US" sz="800" b="1">
                    <a:latin typeface="Times New Roman"/>
                    <a:cs typeface="Times New Roman"/>
                  </a:rPr>
                  <a:t>POA</a:t>
                </a:r>
              </a:p>
            </p:txBody>
          </p:sp>
          <p:sp>
            <p:nvSpPr>
              <p:cNvPr id="351" name="Text Box 420"/>
              <p:cNvSpPr txBox="1">
                <a:spLocks noChangeArrowheads="1"/>
              </p:cNvSpPr>
              <p:nvPr/>
            </p:nvSpPr>
            <p:spPr bwMode="auto">
              <a:xfrm>
                <a:off x="3162" y="1267"/>
                <a:ext cx="725" cy="27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sz="900" b="1">
                    <a:latin typeface="Times New Roman"/>
                    <a:cs typeface="Times New Roman"/>
                  </a:rPr>
                  <a:t>Key No. _________</a:t>
                </a:r>
              </a:p>
              <a:p>
                <a:pPr>
                  <a:lnSpc>
                    <a:spcPct val="90000"/>
                  </a:lnSpc>
                </a:pPr>
                <a:endParaRPr lang="en-US" sz="700" b="1">
                  <a:latin typeface="Times New Roman"/>
                  <a:cs typeface="Times New Roman"/>
                </a:endParaRPr>
              </a:p>
              <a:p>
                <a:pPr>
                  <a:lnSpc>
                    <a:spcPct val="90000"/>
                  </a:lnSpc>
                </a:pPr>
                <a:r>
                  <a:rPr lang="en-US" sz="900" b="1">
                    <a:latin typeface="Times New Roman"/>
                    <a:cs typeface="Times New Roman"/>
                  </a:rPr>
                  <a:t>Box No. _________</a:t>
                </a:r>
                <a:endParaRPr lang="en-US" sz="700" b="1">
                  <a:latin typeface="Times New Roman"/>
                  <a:cs typeface="Times New Roman"/>
                </a:endParaRPr>
              </a:p>
            </p:txBody>
          </p:sp>
          <p:sp>
            <p:nvSpPr>
              <p:cNvPr id="352" name="Text Box 421"/>
              <p:cNvSpPr txBox="1">
                <a:spLocks noChangeArrowheads="1"/>
              </p:cNvSpPr>
              <p:nvPr/>
            </p:nvSpPr>
            <p:spPr bwMode="auto">
              <a:xfrm>
                <a:off x="1790" y="1327"/>
                <a:ext cx="1365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571500" algn="ctr"/>
                    <a:tab pos="1828800" algn="ctr"/>
                    <a:tab pos="3086100" algn="ctr"/>
                  </a:tabLs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sz="1000">
                    <a:latin typeface="Times New Roman"/>
                    <a:cs typeface="Times New Roman"/>
                  </a:rPr>
                  <a:t>I hereby affirm that to the best of my</a:t>
                </a:r>
                <a:br>
                  <a:rPr lang="en-US" sz="1000">
                    <a:latin typeface="Times New Roman"/>
                    <a:cs typeface="Times New Roman"/>
                  </a:rPr>
                </a:br>
                <a:r>
                  <a:rPr lang="en-US" sz="1000">
                    <a:latin typeface="Times New Roman"/>
                    <a:cs typeface="Times New Roman"/>
                  </a:rPr>
                  <a:t>knowledge all lessee are now living.</a:t>
                </a:r>
                <a:endParaRPr lang="en-US" sz="800">
                  <a:latin typeface="Times New Roman"/>
                  <a:cs typeface="Times New Roman"/>
                </a:endParaRPr>
              </a:p>
            </p:txBody>
          </p:sp>
          <p:sp>
            <p:nvSpPr>
              <p:cNvPr id="353" name="Text Box 422"/>
              <p:cNvSpPr txBox="1">
                <a:spLocks noChangeArrowheads="1"/>
              </p:cNvSpPr>
              <p:nvPr/>
            </p:nvSpPr>
            <p:spPr bwMode="auto">
              <a:xfrm>
                <a:off x="3266" y="3136"/>
                <a:ext cx="62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600">
                    <a:latin typeface="Times New Roman"/>
                    <a:cs typeface="Times New Roman"/>
                  </a:rPr>
                  <a:t>E. Greene &amp; Company</a:t>
                </a:r>
              </a:p>
              <a:p>
                <a:pPr algn="r"/>
                <a:r>
                  <a:rPr lang="en-US" sz="600">
                    <a:latin typeface="Times New Roman"/>
                    <a:cs typeface="Times New Roman"/>
                  </a:rPr>
                  <a:t>SDB Access 5¾</a:t>
                </a:r>
                <a:r>
                  <a:rPr lang="ja-JP" altLang="en-US" sz="600">
                    <a:latin typeface="Times New Roman"/>
                    <a:cs typeface="Times New Roman"/>
                  </a:rPr>
                  <a:t>”</a:t>
                </a:r>
                <a:r>
                  <a:rPr lang="en-US" sz="600">
                    <a:latin typeface="Times New Roman"/>
                    <a:cs typeface="Times New Roman"/>
                  </a:rPr>
                  <a:t> x 3-7/8</a:t>
                </a:r>
                <a:r>
                  <a:rPr lang="ja-JP" altLang="en-US" sz="600">
                    <a:latin typeface="Times New Roman"/>
                    <a:cs typeface="Times New Roman"/>
                  </a:rPr>
                  <a:t>”</a:t>
                </a:r>
                <a:endParaRPr lang="en-US" sz="600">
                  <a:latin typeface="Times New Roman"/>
                  <a:cs typeface="Times New Roman"/>
                </a:endParaRPr>
              </a:p>
              <a:p>
                <a:pPr algn="r"/>
                <a:r>
                  <a:rPr lang="en-US" sz="600">
                    <a:latin typeface="Times New Roman"/>
                    <a:cs typeface="Times New Roman"/>
                  </a:rPr>
                  <a:t>(877) 838-5250</a:t>
                </a:r>
              </a:p>
            </p:txBody>
          </p:sp>
        </p:grpSp>
        <p:grpSp>
          <p:nvGrpSpPr>
            <p:cNvPr id="270" name="Group 425"/>
            <p:cNvGrpSpPr>
              <a:grpSpLocks/>
            </p:cNvGrpSpPr>
            <p:nvPr/>
          </p:nvGrpSpPr>
          <p:grpSpPr bwMode="auto">
            <a:xfrm>
              <a:off x="71526" y="7118787"/>
              <a:ext cx="5861050" cy="590550"/>
              <a:chOff x="1042" y="2469"/>
              <a:chExt cx="3692" cy="372"/>
            </a:xfrm>
          </p:grpSpPr>
          <p:sp>
            <p:nvSpPr>
              <p:cNvPr id="329" name="AutoShape 426"/>
              <p:cNvSpPr>
                <a:spLocks noChangeArrowheads="1"/>
              </p:cNvSpPr>
              <p:nvPr/>
            </p:nvSpPr>
            <p:spPr bwMode="auto">
              <a:xfrm>
                <a:off x="1042" y="2469"/>
                <a:ext cx="372" cy="372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DDDDDD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0" name="AutoShape 427"/>
              <p:cNvSpPr>
                <a:spLocks noChangeArrowheads="1"/>
              </p:cNvSpPr>
              <p:nvPr/>
            </p:nvSpPr>
            <p:spPr bwMode="auto">
              <a:xfrm>
                <a:off x="4362" y="2469"/>
                <a:ext cx="372" cy="372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DDDDDD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71" name="Group 270"/>
            <p:cNvGrpSpPr/>
            <p:nvPr/>
          </p:nvGrpSpPr>
          <p:grpSpPr>
            <a:xfrm>
              <a:off x="5339076" y="58737"/>
              <a:ext cx="5861050" cy="7642225"/>
              <a:chOff x="223926" y="219512"/>
              <a:chExt cx="5861050" cy="7642225"/>
            </a:xfrm>
          </p:grpSpPr>
          <p:grpSp>
            <p:nvGrpSpPr>
              <p:cNvPr id="272" name="Group 397"/>
              <p:cNvGrpSpPr>
                <a:grpSpLocks/>
              </p:cNvGrpSpPr>
              <p:nvPr/>
            </p:nvGrpSpPr>
            <p:grpSpPr bwMode="auto">
              <a:xfrm>
                <a:off x="223926" y="219512"/>
                <a:ext cx="5861050" cy="590550"/>
                <a:chOff x="1042" y="247"/>
                <a:chExt cx="3692" cy="372"/>
              </a:xfrm>
            </p:grpSpPr>
            <p:sp>
              <p:nvSpPr>
                <p:cNvPr id="327" name="AutoShape 366"/>
                <p:cNvSpPr>
                  <a:spLocks noChangeArrowheads="1"/>
                </p:cNvSpPr>
                <p:nvPr/>
              </p:nvSpPr>
              <p:spPr bwMode="auto">
                <a:xfrm>
                  <a:off x="1042" y="247"/>
                  <a:ext cx="372" cy="372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rgbClr val="DDDDDD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8" name="AutoShape 368"/>
                <p:cNvSpPr>
                  <a:spLocks noChangeArrowheads="1"/>
                </p:cNvSpPr>
                <p:nvPr/>
              </p:nvSpPr>
              <p:spPr bwMode="auto">
                <a:xfrm>
                  <a:off x="4362" y="247"/>
                  <a:ext cx="372" cy="372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rgbClr val="DDDDDD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73" name="Group 424"/>
              <p:cNvGrpSpPr>
                <a:grpSpLocks/>
              </p:cNvGrpSpPr>
              <p:nvPr/>
            </p:nvGrpSpPr>
            <p:grpSpPr bwMode="auto">
              <a:xfrm>
                <a:off x="223926" y="3746937"/>
                <a:ext cx="5861050" cy="590550"/>
                <a:chOff x="1042" y="2469"/>
                <a:chExt cx="3692" cy="372"/>
              </a:xfrm>
            </p:grpSpPr>
            <p:sp>
              <p:nvSpPr>
                <p:cNvPr id="325" name="AutoShape 367"/>
                <p:cNvSpPr>
                  <a:spLocks noChangeArrowheads="1"/>
                </p:cNvSpPr>
                <p:nvPr/>
              </p:nvSpPr>
              <p:spPr bwMode="auto">
                <a:xfrm>
                  <a:off x="1042" y="2469"/>
                  <a:ext cx="372" cy="372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rgbClr val="DDDDDD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6" name="AutoShape 369"/>
                <p:cNvSpPr>
                  <a:spLocks noChangeArrowheads="1"/>
                </p:cNvSpPr>
                <p:nvPr/>
              </p:nvSpPr>
              <p:spPr bwMode="auto">
                <a:xfrm>
                  <a:off x="4362" y="2469"/>
                  <a:ext cx="372" cy="372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rgbClr val="DDDDDD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74" name="Group 395"/>
              <p:cNvGrpSpPr>
                <a:grpSpLocks/>
              </p:cNvGrpSpPr>
              <p:nvPr/>
            </p:nvGrpSpPr>
            <p:grpSpPr bwMode="auto">
              <a:xfrm>
                <a:off x="795426" y="575112"/>
                <a:ext cx="4833938" cy="3457574"/>
                <a:chOff x="850" y="1191"/>
                <a:chExt cx="3045" cy="2178"/>
              </a:xfrm>
            </p:grpSpPr>
            <p:sp>
              <p:nvSpPr>
                <p:cNvPr id="302" name="Line 371"/>
                <p:cNvSpPr>
                  <a:spLocks noChangeShapeType="1"/>
                </p:cNvSpPr>
                <p:nvPr/>
              </p:nvSpPr>
              <p:spPr bwMode="auto">
                <a:xfrm>
                  <a:off x="852" y="155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03" name="Line 372"/>
                <p:cNvSpPr>
                  <a:spLocks noChangeShapeType="1"/>
                </p:cNvSpPr>
                <p:nvPr/>
              </p:nvSpPr>
              <p:spPr bwMode="auto">
                <a:xfrm>
                  <a:off x="852" y="171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04" name="Line 373"/>
                <p:cNvSpPr>
                  <a:spLocks noChangeShapeType="1"/>
                </p:cNvSpPr>
                <p:nvPr/>
              </p:nvSpPr>
              <p:spPr bwMode="auto">
                <a:xfrm>
                  <a:off x="852" y="187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05" name="Line 374"/>
                <p:cNvSpPr>
                  <a:spLocks noChangeShapeType="1"/>
                </p:cNvSpPr>
                <p:nvPr/>
              </p:nvSpPr>
              <p:spPr bwMode="auto">
                <a:xfrm>
                  <a:off x="852" y="201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06" name="Line 375"/>
                <p:cNvSpPr>
                  <a:spLocks noChangeShapeType="1"/>
                </p:cNvSpPr>
                <p:nvPr/>
              </p:nvSpPr>
              <p:spPr bwMode="auto">
                <a:xfrm>
                  <a:off x="852" y="215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07" name="Line 376"/>
                <p:cNvSpPr>
                  <a:spLocks noChangeShapeType="1"/>
                </p:cNvSpPr>
                <p:nvPr/>
              </p:nvSpPr>
              <p:spPr bwMode="auto">
                <a:xfrm>
                  <a:off x="852" y="229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08" name="Line 377"/>
                <p:cNvSpPr>
                  <a:spLocks noChangeShapeType="1"/>
                </p:cNvSpPr>
                <p:nvPr/>
              </p:nvSpPr>
              <p:spPr bwMode="auto">
                <a:xfrm>
                  <a:off x="852" y="243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09" name="Line 378"/>
                <p:cNvSpPr>
                  <a:spLocks noChangeShapeType="1"/>
                </p:cNvSpPr>
                <p:nvPr/>
              </p:nvSpPr>
              <p:spPr bwMode="auto">
                <a:xfrm>
                  <a:off x="852" y="257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10" name="Line 379"/>
                <p:cNvSpPr>
                  <a:spLocks noChangeShapeType="1"/>
                </p:cNvSpPr>
                <p:nvPr/>
              </p:nvSpPr>
              <p:spPr bwMode="auto">
                <a:xfrm>
                  <a:off x="852" y="2724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11" name="Line 380"/>
                <p:cNvSpPr>
                  <a:spLocks noChangeShapeType="1"/>
                </p:cNvSpPr>
                <p:nvPr/>
              </p:nvSpPr>
              <p:spPr bwMode="auto">
                <a:xfrm>
                  <a:off x="852" y="285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12" name="Line 381"/>
                <p:cNvSpPr>
                  <a:spLocks noChangeShapeType="1"/>
                </p:cNvSpPr>
                <p:nvPr/>
              </p:nvSpPr>
              <p:spPr bwMode="auto">
                <a:xfrm>
                  <a:off x="852" y="315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13" name="Line 382"/>
                <p:cNvSpPr>
                  <a:spLocks noChangeShapeType="1"/>
                </p:cNvSpPr>
                <p:nvPr/>
              </p:nvSpPr>
              <p:spPr bwMode="auto">
                <a:xfrm>
                  <a:off x="1448" y="1552"/>
                  <a:ext cx="0" cy="1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14" name="Line 383"/>
                <p:cNvSpPr>
                  <a:spLocks noChangeShapeType="1"/>
                </p:cNvSpPr>
                <p:nvPr/>
              </p:nvSpPr>
              <p:spPr bwMode="auto">
                <a:xfrm>
                  <a:off x="852" y="3000"/>
                  <a:ext cx="21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15" name="Line 384"/>
                <p:cNvSpPr>
                  <a:spLocks noChangeShapeType="1"/>
                </p:cNvSpPr>
                <p:nvPr/>
              </p:nvSpPr>
              <p:spPr bwMode="auto">
                <a:xfrm>
                  <a:off x="2756" y="1552"/>
                  <a:ext cx="0" cy="1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16" name="Line 385"/>
                <p:cNvSpPr>
                  <a:spLocks noChangeShapeType="1"/>
                </p:cNvSpPr>
                <p:nvPr/>
              </p:nvSpPr>
              <p:spPr bwMode="auto">
                <a:xfrm>
                  <a:off x="3020" y="1552"/>
                  <a:ext cx="0" cy="1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17" name="Text Box 386"/>
                <p:cNvSpPr txBox="1">
                  <a:spLocks noChangeArrowheads="1"/>
                </p:cNvSpPr>
                <p:nvPr/>
              </p:nvSpPr>
              <p:spPr bwMode="auto">
                <a:xfrm>
                  <a:off x="1486" y="1191"/>
                  <a:ext cx="933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latin typeface="Times New Roman"/>
                      <a:cs typeface="Times New Roman"/>
                    </a:rPr>
                    <a:t>Record of Access</a:t>
                  </a:r>
                </a:p>
              </p:txBody>
            </p:sp>
            <p:sp>
              <p:nvSpPr>
                <p:cNvPr id="318" name="Text Box 387"/>
                <p:cNvSpPr txBox="1">
                  <a:spLocks noChangeArrowheads="1"/>
                </p:cNvSpPr>
                <p:nvPr/>
              </p:nvSpPr>
              <p:spPr bwMode="auto">
                <a:xfrm>
                  <a:off x="870" y="1563"/>
                  <a:ext cx="2177" cy="1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900" b="1">
                      <a:latin typeface="Times New Roman"/>
                      <a:cs typeface="Times New Roman"/>
                    </a:rPr>
                    <a:t>Date	Time	Signature	Att</a:t>
                  </a:r>
                </a:p>
              </p:txBody>
            </p:sp>
            <p:sp>
              <p:nvSpPr>
                <p:cNvPr id="319" name="Text Box 388"/>
                <p:cNvSpPr txBox="1">
                  <a:spLocks noChangeArrowheads="1"/>
                </p:cNvSpPr>
                <p:nvPr/>
              </p:nvSpPr>
              <p:spPr bwMode="auto">
                <a:xfrm>
                  <a:off x="2982" y="1527"/>
                  <a:ext cx="797" cy="1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No. of lessee present</a:t>
                  </a:r>
                  <a:br>
                    <a:rPr lang="en-US" sz="800" b="1">
                      <a:latin typeface="Times New Roman"/>
                      <a:cs typeface="Times New Roman"/>
                    </a:rPr>
                  </a:br>
                  <a:r>
                    <a:rPr lang="en-US" sz="800" b="1">
                      <a:latin typeface="Times New Roman"/>
                      <a:cs typeface="Times New Roman"/>
                    </a:rPr>
                    <a:t>at opening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7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900" b="1">
                      <a:latin typeface="Times New Roman"/>
                      <a:cs typeface="Times New Roman"/>
                    </a:rPr>
                    <a:t>Box Size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900" b="1">
                      <a:latin typeface="Times New Roman"/>
                      <a:cs typeface="Times New Roman"/>
                    </a:rPr>
                    <a:t>Date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7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7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700" b="1">
                      <a:latin typeface="Times New Roman"/>
                      <a:cs typeface="Times New Roman"/>
                    </a:rPr>
                    <a:t>REMARKS</a:t>
                  </a:r>
                </a:p>
              </p:txBody>
            </p:sp>
            <p:sp>
              <p:nvSpPr>
                <p:cNvPr id="320" name="Text Box 389"/>
                <p:cNvSpPr txBox="1">
                  <a:spLocks noChangeArrowheads="1"/>
                </p:cNvSpPr>
                <p:nvPr/>
              </p:nvSpPr>
              <p:spPr bwMode="auto">
                <a:xfrm>
                  <a:off x="850" y="3139"/>
                  <a:ext cx="2981" cy="1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100" b="1">
                      <a:latin typeface="Times New Roman"/>
                      <a:cs typeface="Times New Roman"/>
                    </a:rPr>
                    <a:t>• MidAmerica National Bank •</a:t>
                  </a:r>
                </a:p>
              </p:txBody>
            </p:sp>
            <p:sp>
              <p:nvSpPr>
                <p:cNvPr id="321" name="Text Box 390"/>
                <p:cNvSpPr txBox="1">
                  <a:spLocks noChangeArrowheads="1"/>
                </p:cNvSpPr>
                <p:nvPr/>
              </p:nvSpPr>
              <p:spPr bwMode="auto">
                <a:xfrm>
                  <a:off x="3098" y="1955"/>
                  <a:ext cx="797" cy="9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Lessee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Lessee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Lessee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Lessee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Deputy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POA</a:t>
                  </a:r>
                </a:p>
              </p:txBody>
            </p:sp>
            <p:sp>
              <p:nvSpPr>
                <p:cNvPr id="322" name="Text Box 391"/>
                <p:cNvSpPr txBox="1">
                  <a:spLocks noChangeArrowheads="1"/>
                </p:cNvSpPr>
                <p:nvPr/>
              </p:nvSpPr>
              <p:spPr bwMode="auto">
                <a:xfrm>
                  <a:off x="3162" y="1267"/>
                  <a:ext cx="725" cy="2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en-US" sz="900" b="1">
                      <a:latin typeface="Times New Roman"/>
                      <a:cs typeface="Times New Roman"/>
                    </a:rPr>
                    <a:t>Key No. _________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7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900" b="1">
                      <a:latin typeface="Times New Roman"/>
                      <a:cs typeface="Times New Roman"/>
                    </a:rPr>
                    <a:t>Box No. _________</a:t>
                  </a:r>
                  <a:endParaRPr lang="en-US" sz="700" b="1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23" name="Text Box 392"/>
                <p:cNvSpPr txBox="1">
                  <a:spLocks noChangeArrowheads="1"/>
                </p:cNvSpPr>
                <p:nvPr/>
              </p:nvSpPr>
              <p:spPr bwMode="auto">
                <a:xfrm>
                  <a:off x="1790" y="1327"/>
                  <a:ext cx="1365" cy="2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en-US" sz="1000">
                      <a:latin typeface="Times New Roman"/>
                      <a:cs typeface="Times New Roman"/>
                    </a:rPr>
                    <a:t>I hereby affirm that to the best of my</a:t>
                  </a:r>
                  <a:br>
                    <a:rPr lang="en-US" sz="1000">
                      <a:latin typeface="Times New Roman"/>
                      <a:cs typeface="Times New Roman"/>
                    </a:rPr>
                  </a:br>
                  <a:r>
                    <a:rPr lang="en-US" sz="1000">
                      <a:latin typeface="Times New Roman"/>
                      <a:cs typeface="Times New Roman"/>
                    </a:rPr>
                    <a:t>knowledge all lessee are now living.</a:t>
                  </a:r>
                  <a:endParaRPr lang="en-US" sz="800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24" name="Text Box 393"/>
                <p:cNvSpPr txBox="1">
                  <a:spLocks noChangeArrowheads="1"/>
                </p:cNvSpPr>
                <p:nvPr/>
              </p:nvSpPr>
              <p:spPr bwMode="auto">
                <a:xfrm>
                  <a:off x="3266" y="3136"/>
                  <a:ext cx="629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600">
                      <a:latin typeface="Times New Roman"/>
                      <a:cs typeface="Times New Roman"/>
                    </a:rPr>
                    <a:t>E. Greene &amp; Company</a:t>
                  </a:r>
                </a:p>
                <a:p>
                  <a:pPr algn="r"/>
                  <a:r>
                    <a:rPr lang="en-US" sz="600">
                      <a:latin typeface="Times New Roman"/>
                      <a:cs typeface="Times New Roman"/>
                    </a:rPr>
                    <a:t>SDB Access 5¾</a:t>
                  </a:r>
                  <a:r>
                    <a:rPr lang="ja-JP" altLang="en-US" sz="600">
                      <a:latin typeface="Times New Roman"/>
                      <a:cs typeface="Times New Roman"/>
                    </a:rPr>
                    <a:t>”</a:t>
                  </a:r>
                  <a:r>
                    <a:rPr lang="en-US" sz="600">
                      <a:latin typeface="Times New Roman"/>
                      <a:cs typeface="Times New Roman"/>
                    </a:rPr>
                    <a:t> x 3-7/8</a:t>
                  </a:r>
                  <a:r>
                    <a:rPr lang="ja-JP" altLang="en-US" sz="600">
                      <a:latin typeface="Times New Roman"/>
                      <a:cs typeface="Times New Roman"/>
                    </a:rPr>
                    <a:t>”</a:t>
                  </a:r>
                  <a:endParaRPr lang="en-US" sz="600">
                    <a:latin typeface="Times New Roman"/>
                    <a:cs typeface="Times New Roman"/>
                  </a:endParaRPr>
                </a:p>
                <a:p>
                  <a:pPr algn="r"/>
                  <a:r>
                    <a:rPr lang="en-US" sz="600">
                      <a:latin typeface="Times New Roman"/>
                      <a:cs typeface="Times New Roman"/>
                    </a:rPr>
                    <a:t>(877) 838-5250</a:t>
                  </a:r>
                </a:p>
              </p:txBody>
            </p:sp>
          </p:grpSp>
          <p:grpSp>
            <p:nvGrpSpPr>
              <p:cNvPr id="275" name="Group 399"/>
              <p:cNvGrpSpPr>
                <a:grpSpLocks/>
              </p:cNvGrpSpPr>
              <p:nvPr/>
            </p:nvGrpSpPr>
            <p:grpSpPr bwMode="auto">
              <a:xfrm>
                <a:off x="795426" y="4099362"/>
                <a:ext cx="4833938" cy="3457574"/>
                <a:chOff x="850" y="1191"/>
                <a:chExt cx="3045" cy="2178"/>
              </a:xfrm>
            </p:grpSpPr>
            <p:sp>
              <p:nvSpPr>
                <p:cNvPr id="279" name="Line 400"/>
                <p:cNvSpPr>
                  <a:spLocks noChangeShapeType="1"/>
                </p:cNvSpPr>
                <p:nvPr/>
              </p:nvSpPr>
              <p:spPr bwMode="auto">
                <a:xfrm>
                  <a:off x="852" y="155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0" name="Line 401"/>
                <p:cNvSpPr>
                  <a:spLocks noChangeShapeType="1"/>
                </p:cNvSpPr>
                <p:nvPr/>
              </p:nvSpPr>
              <p:spPr bwMode="auto">
                <a:xfrm>
                  <a:off x="852" y="171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1" name="Line 402"/>
                <p:cNvSpPr>
                  <a:spLocks noChangeShapeType="1"/>
                </p:cNvSpPr>
                <p:nvPr/>
              </p:nvSpPr>
              <p:spPr bwMode="auto">
                <a:xfrm>
                  <a:off x="852" y="187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2" name="Line 403"/>
                <p:cNvSpPr>
                  <a:spLocks noChangeShapeType="1"/>
                </p:cNvSpPr>
                <p:nvPr/>
              </p:nvSpPr>
              <p:spPr bwMode="auto">
                <a:xfrm>
                  <a:off x="852" y="201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3" name="Line 404"/>
                <p:cNvSpPr>
                  <a:spLocks noChangeShapeType="1"/>
                </p:cNvSpPr>
                <p:nvPr/>
              </p:nvSpPr>
              <p:spPr bwMode="auto">
                <a:xfrm>
                  <a:off x="852" y="215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4" name="Line 405"/>
                <p:cNvSpPr>
                  <a:spLocks noChangeShapeType="1"/>
                </p:cNvSpPr>
                <p:nvPr/>
              </p:nvSpPr>
              <p:spPr bwMode="auto">
                <a:xfrm>
                  <a:off x="852" y="229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5" name="Line 406"/>
                <p:cNvSpPr>
                  <a:spLocks noChangeShapeType="1"/>
                </p:cNvSpPr>
                <p:nvPr/>
              </p:nvSpPr>
              <p:spPr bwMode="auto">
                <a:xfrm>
                  <a:off x="852" y="243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6" name="Line 407"/>
                <p:cNvSpPr>
                  <a:spLocks noChangeShapeType="1"/>
                </p:cNvSpPr>
                <p:nvPr/>
              </p:nvSpPr>
              <p:spPr bwMode="auto">
                <a:xfrm>
                  <a:off x="852" y="257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7" name="Line 408"/>
                <p:cNvSpPr>
                  <a:spLocks noChangeShapeType="1"/>
                </p:cNvSpPr>
                <p:nvPr/>
              </p:nvSpPr>
              <p:spPr bwMode="auto">
                <a:xfrm>
                  <a:off x="852" y="2724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8" name="Line 409"/>
                <p:cNvSpPr>
                  <a:spLocks noChangeShapeType="1"/>
                </p:cNvSpPr>
                <p:nvPr/>
              </p:nvSpPr>
              <p:spPr bwMode="auto">
                <a:xfrm>
                  <a:off x="852" y="2856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89" name="Line 410"/>
                <p:cNvSpPr>
                  <a:spLocks noChangeShapeType="1"/>
                </p:cNvSpPr>
                <p:nvPr/>
              </p:nvSpPr>
              <p:spPr bwMode="auto">
                <a:xfrm>
                  <a:off x="852" y="3152"/>
                  <a:ext cx="298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90" name="Line 411"/>
                <p:cNvSpPr>
                  <a:spLocks noChangeShapeType="1"/>
                </p:cNvSpPr>
                <p:nvPr/>
              </p:nvSpPr>
              <p:spPr bwMode="auto">
                <a:xfrm>
                  <a:off x="1448" y="1552"/>
                  <a:ext cx="0" cy="1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91" name="Line 412"/>
                <p:cNvSpPr>
                  <a:spLocks noChangeShapeType="1"/>
                </p:cNvSpPr>
                <p:nvPr/>
              </p:nvSpPr>
              <p:spPr bwMode="auto">
                <a:xfrm>
                  <a:off x="852" y="3000"/>
                  <a:ext cx="21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92" name="Line 413"/>
                <p:cNvSpPr>
                  <a:spLocks noChangeShapeType="1"/>
                </p:cNvSpPr>
                <p:nvPr/>
              </p:nvSpPr>
              <p:spPr bwMode="auto">
                <a:xfrm>
                  <a:off x="2756" y="1552"/>
                  <a:ext cx="0" cy="1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93" name="Line 414"/>
                <p:cNvSpPr>
                  <a:spLocks noChangeShapeType="1"/>
                </p:cNvSpPr>
                <p:nvPr/>
              </p:nvSpPr>
              <p:spPr bwMode="auto">
                <a:xfrm>
                  <a:off x="3020" y="1552"/>
                  <a:ext cx="0" cy="1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294" name="Text Box 415"/>
                <p:cNvSpPr txBox="1">
                  <a:spLocks noChangeArrowheads="1"/>
                </p:cNvSpPr>
                <p:nvPr/>
              </p:nvSpPr>
              <p:spPr bwMode="auto">
                <a:xfrm>
                  <a:off x="1486" y="1191"/>
                  <a:ext cx="933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1">
                      <a:latin typeface="Times New Roman"/>
                      <a:cs typeface="Times New Roman"/>
                    </a:rPr>
                    <a:t>Record of Access</a:t>
                  </a:r>
                </a:p>
              </p:txBody>
            </p:sp>
            <p:sp>
              <p:nvSpPr>
                <p:cNvPr id="295" name="Text Box 416"/>
                <p:cNvSpPr txBox="1">
                  <a:spLocks noChangeArrowheads="1"/>
                </p:cNvSpPr>
                <p:nvPr/>
              </p:nvSpPr>
              <p:spPr bwMode="auto">
                <a:xfrm>
                  <a:off x="870" y="1563"/>
                  <a:ext cx="2177" cy="14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 sz="900" b="1">
                      <a:latin typeface="Times New Roman"/>
                      <a:cs typeface="Times New Roman"/>
                    </a:rPr>
                    <a:t>Date	Time	Signature	Att</a:t>
                  </a:r>
                </a:p>
              </p:txBody>
            </p:sp>
            <p:sp>
              <p:nvSpPr>
                <p:cNvPr id="296" name="Text Box 417"/>
                <p:cNvSpPr txBox="1">
                  <a:spLocks noChangeArrowheads="1"/>
                </p:cNvSpPr>
                <p:nvPr/>
              </p:nvSpPr>
              <p:spPr bwMode="auto">
                <a:xfrm>
                  <a:off x="2982" y="1527"/>
                  <a:ext cx="797" cy="14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No. of lessee present</a:t>
                  </a:r>
                  <a:br>
                    <a:rPr lang="en-US" sz="800" b="1">
                      <a:latin typeface="Times New Roman"/>
                      <a:cs typeface="Times New Roman"/>
                    </a:rPr>
                  </a:br>
                  <a:r>
                    <a:rPr lang="en-US" sz="800" b="1">
                      <a:latin typeface="Times New Roman"/>
                      <a:cs typeface="Times New Roman"/>
                    </a:rPr>
                    <a:t>at opening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7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900" b="1">
                      <a:latin typeface="Times New Roman"/>
                      <a:cs typeface="Times New Roman"/>
                    </a:rPr>
                    <a:t>Box Size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900" b="1">
                      <a:latin typeface="Times New Roman"/>
                      <a:cs typeface="Times New Roman"/>
                    </a:rPr>
                    <a:t>Date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9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7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endParaRPr lang="en-US" sz="7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700" b="1">
                      <a:latin typeface="Times New Roman"/>
                      <a:cs typeface="Times New Roman"/>
                    </a:rPr>
                    <a:t>REMARKS</a:t>
                  </a:r>
                </a:p>
              </p:txBody>
            </p:sp>
            <p:sp>
              <p:nvSpPr>
                <p:cNvPr id="297" name="Text Box 418"/>
                <p:cNvSpPr txBox="1">
                  <a:spLocks noChangeArrowheads="1"/>
                </p:cNvSpPr>
                <p:nvPr/>
              </p:nvSpPr>
              <p:spPr bwMode="auto">
                <a:xfrm>
                  <a:off x="850" y="3139"/>
                  <a:ext cx="2981" cy="16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100" b="1">
                      <a:latin typeface="Times New Roman"/>
                      <a:cs typeface="Times New Roman"/>
                    </a:rPr>
                    <a:t>• MidAmerica National Bank •</a:t>
                  </a:r>
                </a:p>
              </p:txBody>
            </p:sp>
            <p:sp>
              <p:nvSpPr>
                <p:cNvPr id="298" name="Text Box 419"/>
                <p:cNvSpPr txBox="1">
                  <a:spLocks noChangeArrowheads="1"/>
                </p:cNvSpPr>
                <p:nvPr/>
              </p:nvSpPr>
              <p:spPr bwMode="auto">
                <a:xfrm>
                  <a:off x="3098" y="1955"/>
                  <a:ext cx="797" cy="9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Lessee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Lessee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Lessee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Lessee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Deputy</a:t>
                  </a:r>
                </a:p>
                <a:p>
                  <a:pPr algn="r">
                    <a:lnSpc>
                      <a:spcPct val="185000"/>
                    </a:lnSpc>
                  </a:pPr>
                  <a:r>
                    <a:rPr lang="en-US" sz="800" b="1">
                      <a:latin typeface="Times New Roman"/>
                      <a:cs typeface="Times New Roman"/>
                    </a:rPr>
                    <a:t>POA</a:t>
                  </a:r>
                </a:p>
              </p:txBody>
            </p:sp>
            <p:sp>
              <p:nvSpPr>
                <p:cNvPr id="299" name="Text Box 420"/>
                <p:cNvSpPr txBox="1">
                  <a:spLocks noChangeArrowheads="1"/>
                </p:cNvSpPr>
                <p:nvPr/>
              </p:nvSpPr>
              <p:spPr bwMode="auto">
                <a:xfrm>
                  <a:off x="3162" y="1267"/>
                  <a:ext cx="725" cy="2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en-US" sz="900" b="1">
                      <a:latin typeface="Times New Roman"/>
                      <a:cs typeface="Times New Roman"/>
                    </a:rPr>
                    <a:t>Key No. _________</a:t>
                  </a:r>
                </a:p>
                <a:p>
                  <a:pPr>
                    <a:lnSpc>
                      <a:spcPct val="90000"/>
                    </a:lnSpc>
                  </a:pPr>
                  <a:endParaRPr lang="en-US" sz="700" b="1">
                    <a:latin typeface="Times New Roman"/>
                    <a:cs typeface="Times New Roman"/>
                  </a:endParaRPr>
                </a:p>
                <a:p>
                  <a:pPr>
                    <a:lnSpc>
                      <a:spcPct val="90000"/>
                    </a:lnSpc>
                  </a:pPr>
                  <a:r>
                    <a:rPr lang="en-US" sz="900" b="1">
                      <a:latin typeface="Times New Roman"/>
                      <a:cs typeface="Times New Roman"/>
                    </a:rPr>
                    <a:t>Box No. _________</a:t>
                  </a:r>
                  <a:endParaRPr lang="en-US" sz="700" b="1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00" name="Text Box 421"/>
                <p:cNvSpPr txBox="1">
                  <a:spLocks noChangeArrowheads="1"/>
                </p:cNvSpPr>
                <p:nvPr/>
              </p:nvSpPr>
              <p:spPr bwMode="auto">
                <a:xfrm>
                  <a:off x="1790" y="1327"/>
                  <a:ext cx="1365" cy="2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1pPr>
                  <a:lvl2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fontAlgn="base">
                    <a:spcBef>
                      <a:spcPct val="0"/>
                    </a:spcBef>
                    <a:spcAft>
                      <a:spcPct val="0"/>
                    </a:spcAft>
                    <a:tabLst>
                      <a:tab pos="571500" algn="ctr"/>
                      <a:tab pos="1828800" algn="ctr"/>
                      <a:tab pos="3086100" algn="ctr"/>
                    </a:tabLs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pPr>
                    <a:lnSpc>
                      <a:spcPct val="90000"/>
                    </a:lnSpc>
                  </a:pPr>
                  <a:r>
                    <a:rPr lang="en-US" sz="1000">
                      <a:latin typeface="Times New Roman"/>
                      <a:cs typeface="Times New Roman"/>
                    </a:rPr>
                    <a:t>I hereby affirm that to the best of my</a:t>
                  </a:r>
                  <a:br>
                    <a:rPr lang="en-US" sz="1000">
                      <a:latin typeface="Times New Roman"/>
                      <a:cs typeface="Times New Roman"/>
                    </a:rPr>
                  </a:br>
                  <a:r>
                    <a:rPr lang="en-US" sz="1000">
                      <a:latin typeface="Times New Roman"/>
                      <a:cs typeface="Times New Roman"/>
                    </a:rPr>
                    <a:t>knowledge all lessee are now living.</a:t>
                  </a:r>
                  <a:endParaRPr lang="en-US" sz="800">
                    <a:latin typeface="Times New Roman"/>
                    <a:cs typeface="Times New Roman"/>
                  </a:endParaRPr>
                </a:p>
              </p:txBody>
            </p:sp>
            <p:sp>
              <p:nvSpPr>
                <p:cNvPr id="301" name="Text Box 422"/>
                <p:cNvSpPr txBox="1">
                  <a:spLocks noChangeArrowheads="1"/>
                </p:cNvSpPr>
                <p:nvPr/>
              </p:nvSpPr>
              <p:spPr bwMode="auto">
                <a:xfrm>
                  <a:off x="3266" y="3136"/>
                  <a:ext cx="629" cy="23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algn="r"/>
                  <a:r>
                    <a:rPr lang="en-US" sz="600">
                      <a:latin typeface="Times New Roman"/>
                      <a:cs typeface="Times New Roman"/>
                    </a:rPr>
                    <a:t>E. Greene &amp; Company</a:t>
                  </a:r>
                </a:p>
                <a:p>
                  <a:pPr algn="r"/>
                  <a:r>
                    <a:rPr lang="en-US" sz="600">
                      <a:latin typeface="Times New Roman"/>
                      <a:cs typeface="Times New Roman"/>
                    </a:rPr>
                    <a:t>SDB Access 5¾</a:t>
                  </a:r>
                  <a:r>
                    <a:rPr lang="ja-JP" altLang="en-US" sz="600">
                      <a:latin typeface="Times New Roman"/>
                      <a:cs typeface="Times New Roman"/>
                    </a:rPr>
                    <a:t>”</a:t>
                  </a:r>
                  <a:r>
                    <a:rPr lang="en-US" sz="600">
                      <a:latin typeface="Times New Roman"/>
                      <a:cs typeface="Times New Roman"/>
                    </a:rPr>
                    <a:t> x 3-7/8</a:t>
                  </a:r>
                  <a:r>
                    <a:rPr lang="ja-JP" altLang="en-US" sz="600">
                      <a:latin typeface="Times New Roman"/>
                      <a:cs typeface="Times New Roman"/>
                    </a:rPr>
                    <a:t>”</a:t>
                  </a:r>
                  <a:endParaRPr lang="en-US" sz="600">
                    <a:latin typeface="Times New Roman"/>
                    <a:cs typeface="Times New Roman"/>
                  </a:endParaRPr>
                </a:p>
                <a:p>
                  <a:pPr algn="r"/>
                  <a:r>
                    <a:rPr lang="en-US" sz="600">
                      <a:latin typeface="Times New Roman"/>
                      <a:cs typeface="Times New Roman"/>
                    </a:rPr>
                    <a:t>(877) 838-5250</a:t>
                  </a:r>
                </a:p>
              </p:txBody>
            </p:sp>
          </p:grpSp>
          <p:grpSp>
            <p:nvGrpSpPr>
              <p:cNvPr id="276" name="Group 425"/>
              <p:cNvGrpSpPr>
                <a:grpSpLocks/>
              </p:cNvGrpSpPr>
              <p:nvPr/>
            </p:nvGrpSpPr>
            <p:grpSpPr bwMode="auto">
              <a:xfrm>
                <a:off x="223926" y="7271187"/>
                <a:ext cx="5861050" cy="590550"/>
                <a:chOff x="1042" y="2469"/>
                <a:chExt cx="3692" cy="372"/>
              </a:xfrm>
            </p:grpSpPr>
            <p:sp>
              <p:nvSpPr>
                <p:cNvPr id="277" name="AutoShape 426"/>
                <p:cNvSpPr>
                  <a:spLocks noChangeArrowheads="1"/>
                </p:cNvSpPr>
                <p:nvPr/>
              </p:nvSpPr>
              <p:spPr bwMode="auto">
                <a:xfrm>
                  <a:off x="1042" y="2469"/>
                  <a:ext cx="372" cy="372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rgbClr val="DDDDDD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8" name="AutoShape 427"/>
                <p:cNvSpPr>
                  <a:spLocks noChangeArrowheads="1"/>
                </p:cNvSpPr>
                <p:nvPr/>
              </p:nvSpPr>
              <p:spPr bwMode="auto">
                <a:xfrm>
                  <a:off x="4362" y="2469"/>
                  <a:ext cx="372" cy="372"/>
                </a:xfrm>
                <a:prstGeom prst="plus">
                  <a:avLst>
                    <a:gd name="adj" fmla="val 50000"/>
                  </a:avLst>
                </a:prstGeom>
                <a:solidFill>
                  <a:schemeClr val="accent1"/>
                </a:solidFill>
                <a:ln w="9525">
                  <a:solidFill>
                    <a:srgbClr val="DDDDDD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512466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240</Words>
  <Application>Microsoft Macintosh PowerPoint</Application>
  <PresentationFormat>Custom</PresentationFormat>
  <Paragraphs>136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9</cp:revision>
  <cp:lastPrinted>2013-03-20T14:09:19Z</cp:lastPrinted>
  <dcterms:created xsi:type="dcterms:W3CDTF">2012-08-28T12:39:48Z</dcterms:created>
  <dcterms:modified xsi:type="dcterms:W3CDTF">2013-03-20T14:14:42Z</dcterms:modified>
</cp:coreProperties>
</file>