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6A463"/>
    <a:srgbClr val="059B60"/>
    <a:srgbClr val="03501C"/>
    <a:srgbClr val="047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736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  <a:noFill/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567488" y="1100475"/>
            <a:ext cx="4293552" cy="3760788"/>
            <a:chOff x="6567488" y="1100475"/>
            <a:chExt cx="4293552" cy="3760788"/>
          </a:xfrm>
        </p:grpSpPr>
        <p:sp>
          <p:nvSpPr>
            <p:cNvPr id="158" name="Rectangle 294"/>
            <p:cNvSpPr>
              <a:spLocks noChangeArrowheads="1"/>
            </p:cNvSpPr>
            <p:nvPr/>
          </p:nvSpPr>
          <p:spPr bwMode="auto">
            <a:xfrm rot="10800000">
              <a:off x="7473950" y="4410413"/>
              <a:ext cx="17970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Fairfield, NJ 07007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973-838-5200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Form KW</a:t>
              </a:r>
            </a:p>
          </p:txBody>
        </p:sp>
        <p:sp>
          <p:nvSpPr>
            <p:cNvPr id="159" name="Rectangle 317"/>
            <p:cNvSpPr>
              <a:spLocks noChangeArrowheads="1"/>
            </p:cNvSpPr>
            <p:nvPr/>
          </p:nvSpPr>
          <p:spPr bwMode="auto">
            <a:xfrm>
              <a:off x="7440613" y="4010363"/>
              <a:ext cx="186690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36A463"/>
                  </a:solidFill>
                  <a:latin typeface="Univers" charset="0"/>
                </a:rPr>
                <a:t>SPRINGFIELD, MISSOURI 65804</a:t>
              </a:r>
            </a:p>
          </p:txBody>
        </p:sp>
        <p:sp>
          <p:nvSpPr>
            <p:cNvPr id="160" name="Rectangle 313"/>
            <p:cNvSpPr>
              <a:spLocks noChangeArrowheads="1"/>
            </p:cNvSpPr>
            <p:nvPr/>
          </p:nvSpPr>
          <p:spPr bwMode="auto">
            <a:xfrm>
              <a:off x="7473950" y="1791038"/>
              <a:ext cx="1798638" cy="489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Arial Black" charset="0"/>
                </a:rPr>
                <a:t>KEEP ONE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161" name="Rectangle 314"/>
            <p:cNvSpPr>
              <a:spLocks noChangeArrowheads="1"/>
            </p:cNvSpPr>
            <p:nvPr/>
          </p:nvSpPr>
          <p:spPr bwMode="auto">
            <a:xfrm>
              <a:off x="7489825" y="2349838"/>
              <a:ext cx="1766888" cy="350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considerable expense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162" name="Rectangle 315"/>
            <p:cNvSpPr>
              <a:spLocks noChangeArrowheads="1"/>
            </p:cNvSpPr>
            <p:nvPr/>
          </p:nvSpPr>
          <p:spPr bwMode="auto">
            <a:xfrm>
              <a:off x="7472363" y="2773700"/>
              <a:ext cx="1801812" cy="550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BOTH KEYS must be returned</a:t>
              </a:r>
              <a:b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</a:br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to us, when box is surrendered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  <a:p>
              <a:pPr algn="ctr" defTabSz="715963" eaLnBrk="0" hangingPunct="0"/>
              <a:endParaRPr lang="en-US" sz="400">
                <a:solidFill>
                  <a:srgbClr val="36A463"/>
                </a:solidFill>
                <a:latin typeface="Times New Roman"/>
                <a:cs typeface="Times New Roman"/>
              </a:endParaRP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Box No. __________________</a:t>
              </a:r>
            </a:p>
          </p:txBody>
        </p:sp>
        <p:sp>
          <p:nvSpPr>
            <p:cNvPr id="163" name="AutoShape 318"/>
            <p:cNvSpPr>
              <a:spLocks noChangeArrowheads="1"/>
            </p:cNvSpPr>
            <p:nvPr/>
          </p:nvSpPr>
          <p:spPr bwMode="auto">
            <a:xfrm>
              <a:off x="8337550" y="2281575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AutoShape 319"/>
            <p:cNvSpPr>
              <a:spLocks noChangeArrowheads="1"/>
            </p:cNvSpPr>
            <p:nvPr/>
          </p:nvSpPr>
          <p:spPr bwMode="auto">
            <a:xfrm>
              <a:off x="8337550" y="2710200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76" name="Picture 321" descr="Boone COunty National Bank - Central Bank Flower logo"/>
            <p:cNvPicPr>
              <a:picLocks noChangeAspect="1" noChangeArrowheads="1"/>
            </p:cNvPicPr>
            <p:nvPr/>
          </p:nvPicPr>
          <p:blipFill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5" y="3616663"/>
              <a:ext cx="411163" cy="398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7" name="Rectangle 323"/>
            <p:cNvSpPr>
              <a:spLocks noChangeArrowheads="1"/>
            </p:cNvSpPr>
            <p:nvPr/>
          </p:nvSpPr>
          <p:spPr bwMode="auto">
            <a:xfrm>
              <a:off x="7475538" y="3322975"/>
              <a:ext cx="1798637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1600" dirty="0">
                  <a:solidFill>
                    <a:srgbClr val="36A463"/>
                  </a:solidFill>
                  <a:latin typeface="Arial Black" charset="0"/>
                </a:rPr>
                <a:t>Empire Bank</a:t>
              </a:r>
            </a:p>
          </p:txBody>
        </p:sp>
        <p:grpSp>
          <p:nvGrpSpPr>
            <p:cNvPr id="178" name="Group 335"/>
            <p:cNvGrpSpPr>
              <a:grpSpLocks/>
            </p:cNvGrpSpPr>
            <p:nvPr/>
          </p:nvGrpSpPr>
          <p:grpSpPr bwMode="auto">
            <a:xfrm>
              <a:off x="9380538" y="4392950"/>
              <a:ext cx="358775" cy="358775"/>
              <a:chOff x="6336" y="3858"/>
              <a:chExt cx="226" cy="226"/>
            </a:xfrm>
          </p:grpSpPr>
          <p:sp>
            <p:nvSpPr>
              <p:cNvPr id="179" name="Oval 3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AutoShape 3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1" name="Group 338"/>
            <p:cNvGrpSpPr>
              <a:grpSpLocks/>
            </p:cNvGrpSpPr>
            <p:nvPr/>
          </p:nvGrpSpPr>
          <p:grpSpPr bwMode="auto">
            <a:xfrm>
              <a:off x="7000875" y="1100475"/>
              <a:ext cx="358775" cy="358775"/>
              <a:chOff x="6336" y="3858"/>
              <a:chExt cx="226" cy="226"/>
            </a:xfrm>
          </p:grpSpPr>
          <p:sp>
            <p:nvSpPr>
              <p:cNvPr id="182" name="Oval 33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AutoShape 34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" name="Text Box 341"/>
            <p:cNvSpPr txBox="1">
              <a:spLocks noChangeArrowheads="1"/>
            </p:cNvSpPr>
            <p:nvPr/>
          </p:nvSpPr>
          <p:spPr bwMode="auto">
            <a:xfrm>
              <a:off x="6567488" y="405957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36A463"/>
                  </a:solidFill>
                </a:rPr>
                <a:t># 547</a:t>
              </a:r>
            </a:p>
          </p:txBody>
        </p:sp>
        <p:sp>
          <p:nvSpPr>
            <p:cNvPr id="185" name="Text Box 342"/>
            <p:cNvSpPr txBox="1">
              <a:spLocks noChangeArrowheads="1"/>
            </p:cNvSpPr>
            <p:nvPr/>
          </p:nvSpPr>
          <p:spPr bwMode="auto">
            <a:xfrm>
              <a:off x="9507538" y="1125875"/>
              <a:ext cx="135350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800" dirty="0" smtClean="0">
                  <a:solidFill>
                    <a:srgbClr val="36A463"/>
                  </a:solidFill>
                </a:rPr>
                <a:t>Green </a:t>
              </a:r>
              <a:r>
                <a:rPr lang="en-US" sz="800" dirty="0">
                  <a:solidFill>
                    <a:srgbClr val="36A463"/>
                  </a:solidFill>
                </a:rPr>
                <a:t>Ink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1322388" y="1100475"/>
            <a:ext cx="4293552" cy="3760788"/>
            <a:chOff x="6567488" y="1100475"/>
            <a:chExt cx="4293552" cy="3760788"/>
          </a:xfrm>
        </p:grpSpPr>
        <p:sp>
          <p:nvSpPr>
            <p:cNvPr id="187" name="Rectangle 294"/>
            <p:cNvSpPr>
              <a:spLocks noChangeArrowheads="1"/>
            </p:cNvSpPr>
            <p:nvPr/>
          </p:nvSpPr>
          <p:spPr bwMode="auto">
            <a:xfrm rot="10800000">
              <a:off x="7473950" y="4410413"/>
              <a:ext cx="17970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Fairfield, NJ 07007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973-838-5200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Form KW</a:t>
              </a:r>
            </a:p>
          </p:txBody>
        </p:sp>
        <p:sp>
          <p:nvSpPr>
            <p:cNvPr id="188" name="Rectangle 317"/>
            <p:cNvSpPr>
              <a:spLocks noChangeArrowheads="1"/>
            </p:cNvSpPr>
            <p:nvPr/>
          </p:nvSpPr>
          <p:spPr bwMode="auto">
            <a:xfrm>
              <a:off x="7440613" y="4010363"/>
              <a:ext cx="186690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36A463"/>
                  </a:solidFill>
                  <a:latin typeface="Univers" charset="0"/>
                </a:rPr>
                <a:t>SPRINGFIELD, MISSOURI 65804</a:t>
              </a:r>
            </a:p>
          </p:txBody>
        </p:sp>
        <p:sp>
          <p:nvSpPr>
            <p:cNvPr id="189" name="Rectangle 313"/>
            <p:cNvSpPr>
              <a:spLocks noChangeArrowheads="1"/>
            </p:cNvSpPr>
            <p:nvPr/>
          </p:nvSpPr>
          <p:spPr bwMode="auto">
            <a:xfrm>
              <a:off x="7473950" y="1791038"/>
              <a:ext cx="1798638" cy="489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Arial Black" charset="0"/>
                </a:rPr>
                <a:t>KEEP ONE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190" name="Rectangle 314"/>
            <p:cNvSpPr>
              <a:spLocks noChangeArrowheads="1"/>
            </p:cNvSpPr>
            <p:nvPr/>
          </p:nvSpPr>
          <p:spPr bwMode="auto">
            <a:xfrm>
              <a:off x="7489825" y="2349838"/>
              <a:ext cx="1766888" cy="350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considerable expense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191" name="Rectangle 315"/>
            <p:cNvSpPr>
              <a:spLocks noChangeArrowheads="1"/>
            </p:cNvSpPr>
            <p:nvPr/>
          </p:nvSpPr>
          <p:spPr bwMode="auto">
            <a:xfrm>
              <a:off x="7472363" y="2773700"/>
              <a:ext cx="1801812" cy="550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BOTH KEYS must be returned</a:t>
              </a:r>
              <a:b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</a:br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to us, when box is surrendered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  <a:p>
              <a:pPr algn="ctr" defTabSz="715963" eaLnBrk="0" hangingPunct="0"/>
              <a:endParaRPr lang="en-US" sz="400">
                <a:solidFill>
                  <a:srgbClr val="36A463"/>
                </a:solidFill>
                <a:latin typeface="Times New Roman"/>
                <a:cs typeface="Times New Roman"/>
              </a:endParaRP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Box No. __________________</a:t>
              </a:r>
            </a:p>
          </p:txBody>
        </p:sp>
        <p:sp>
          <p:nvSpPr>
            <p:cNvPr id="192" name="AutoShape 318"/>
            <p:cNvSpPr>
              <a:spLocks noChangeArrowheads="1"/>
            </p:cNvSpPr>
            <p:nvPr/>
          </p:nvSpPr>
          <p:spPr bwMode="auto">
            <a:xfrm>
              <a:off x="8337550" y="2281575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AutoShape 319"/>
            <p:cNvSpPr>
              <a:spLocks noChangeArrowheads="1"/>
            </p:cNvSpPr>
            <p:nvPr/>
          </p:nvSpPr>
          <p:spPr bwMode="auto">
            <a:xfrm>
              <a:off x="8337550" y="2710200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" name="Picture 321" descr="Boone COunty National Bank - Central Bank Flower logo"/>
            <p:cNvPicPr>
              <a:picLocks noChangeAspect="1" noChangeArrowheads="1"/>
            </p:cNvPicPr>
            <p:nvPr/>
          </p:nvPicPr>
          <p:blipFill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5" y="3616663"/>
              <a:ext cx="411163" cy="398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5" name="Rectangle 323"/>
            <p:cNvSpPr>
              <a:spLocks noChangeArrowheads="1"/>
            </p:cNvSpPr>
            <p:nvPr/>
          </p:nvSpPr>
          <p:spPr bwMode="auto">
            <a:xfrm>
              <a:off x="7475538" y="3322975"/>
              <a:ext cx="1798637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1600" dirty="0">
                  <a:solidFill>
                    <a:srgbClr val="36A463"/>
                  </a:solidFill>
                  <a:latin typeface="Arial Black" charset="0"/>
                </a:rPr>
                <a:t>Empire Bank</a:t>
              </a:r>
            </a:p>
          </p:txBody>
        </p:sp>
        <p:grpSp>
          <p:nvGrpSpPr>
            <p:cNvPr id="196" name="Group 335"/>
            <p:cNvGrpSpPr>
              <a:grpSpLocks/>
            </p:cNvGrpSpPr>
            <p:nvPr/>
          </p:nvGrpSpPr>
          <p:grpSpPr bwMode="auto">
            <a:xfrm>
              <a:off x="9380538" y="4392950"/>
              <a:ext cx="358775" cy="358775"/>
              <a:chOff x="6336" y="3858"/>
              <a:chExt cx="226" cy="226"/>
            </a:xfrm>
          </p:grpSpPr>
          <p:sp>
            <p:nvSpPr>
              <p:cNvPr id="202" name="Oval 3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AutoShape 3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7" name="Group 338"/>
            <p:cNvGrpSpPr>
              <a:grpSpLocks/>
            </p:cNvGrpSpPr>
            <p:nvPr/>
          </p:nvGrpSpPr>
          <p:grpSpPr bwMode="auto">
            <a:xfrm>
              <a:off x="7000875" y="1100475"/>
              <a:ext cx="358775" cy="358775"/>
              <a:chOff x="6336" y="3858"/>
              <a:chExt cx="226" cy="226"/>
            </a:xfrm>
          </p:grpSpPr>
          <p:sp>
            <p:nvSpPr>
              <p:cNvPr id="200" name="Oval 33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AutoShape 34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" name="Text Box 341"/>
            <p:cNvSpPr txBox="1">
              <a:spLocks noChangeArrowheads="1"/>
            </p:cNvSpPr>
            <p:nvPr/>
          </p:nvSpPr>
          <p:spPr bwMode="auto">
            <a:xfrm>
              <a:off x="6567488" y="405957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36A463"/>
                  </a:solidFill>
                </a:rPr>
                <a:t># 547</a:t>
              </a:r>
            </a:p>
          </p:txBody>
        </p:sp>
        <p:sp>
          <p:nvSpPr>
            <p:cNvPr id="199" name="Text Box 342"/>
            <p:cNvSpPr txBox="1">
              <a:spLocks noChangeArrowheads="1"/>
            </p:cNvSpPr>
            <p:nvPr/>
          </p:nvSpPr>
          <p:spPr bwMode="auto">
            <a:xfrm>
              <a:off x="9507538" y="1125875"/>
              <a:ext cx="135350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800" dirty="0" smtClean="0">
                  <a:solidFill>
                    <a:srgbClr val="36A463"/>
                  </a:solidFill>
                </a:rPr>
                <a:t>Green </a:t>
              </a:r>
              <a:r>
                <a:rPr lang="en-US" sz="800" dirty="0">
                  <a:solidFill>
                    <a:srgbClr val="36A463"/>
                  </a:solidFill>
                </a:rPr>
                <a:t>Ink</a:t>
              </a: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6573362" y="6243975"/>
            <a:ext cx="4293552" cy="3760788"/>
            <a:chOff x="6567488" y="1100475"/>
            <a:chExt cx="4293552" cy="3760788"/>
          </a:xfrm>
        </p:grpSpPr>
        <p:sp>
          <p:nvSpPr>
            <p:cNvPr id="205" name="Rectangle 294"/>
            <p:cNvSpPr>
              <a:spLocks noChangeArrowheads="1"/>
            </p:cNvSpPr>
            <p:nvPr/>
          </p:nvSpPr>
          <p:spPr bwMode="auto">
            <a:xfrm rot="10800000">
              <a:off x="7473950" y="4410413"/>
              <a:ext cx="17970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Fairfield, NJ 07007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973-838-5200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Form KW</a:t>
              </a:r>
            </a:p>
          </p:txBody>
        </p:sp>
        <p:sp>
          <p:nvSpPr>
            <p:cNvPr id="206" name="Rectangle 317"/>
            <p:cNvSpPr>
              <a:spLocks noChangeArrowheads="1"/>
            </p:cNvSpPr>
            <p:nvPr/>
          </p:nvSpPr>
          <p:spPr bwMode="auto">
            <a:xfrm>
              <a:off x="7440613" y="4010363"/>
              <a:ext cx="186690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36A463"/>
                  </a:solidFill>
                  <a:latin typeface="Univers" charset="0"/>
                </a:rPr>
                <a:t>SPRINGFIELD, MISSOURI 65804</a:t>
              </a:r>
            </a:p>
          </p:txBody>
        </p:sp>
        <p:sp>
          <p:nvSpPr>
            <p:cNvPr id="207" name="Rectangle 313"/>
            <p:cNvSpPr>
              <a:spLocks noChangeArrowheads="1"/>
            </p:cNvSpPr>
            <p:nvPr/>
          </p:nvSpPr>
          <p:spPr bwMode="auto">
            <a:xfrm>
              <a:off x="7473950" y="1791038"/>
              <a:ext cx="1798638" cy="489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Arial Black" charset="0"/>
                </a:rPr>
                <a:t>KEEP ONE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208" name="Rectangle 314"/>
            <p:cNvSpPr>
              <a:spLocks noChangeArrowheads="1"/>
            </p:cNvSpPr>
            <p:nvPr/>
          </p:nvSpPr>
          <p:spPr bwMode="auto">
            <a:xfrm>
              <a:off x="7489825" y="2349838"/>
              <a:ext cx="1766888" cy="350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considerable expense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209" name="Rectangle 315"/>
            <p:cNvSpPr>
              <a:spLocks noChangeArrowheads="1"/>
            </p:cNvSpPr>
            <p:nvPr/>
          </p:nvSpPr>
          <p:spPr bwMode="auto">
            <a:xfrm>
              <a:off x="7472363" y="2773700"/>
              <a:ext cx="1801812" cy="550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BOTH KEYS must be returned</a:t>
              </a:r>
              <a:b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</a:br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to us, when box is surrendered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  <a:p>
              <a:pPr algn="ctr" defTabSz="715963" eaLnBrk="0" hangingPunct="0"/>
              <a:endParaRPr lang="en-US" sz="400">
                <a:solidFill>
                  <a:srgbClr val="36A463"/>
                </a:solidFill>
                <a:latin typeface="Times New Roman"/>
                <a:cs typeface="Times New Roman"/>
              </a:endParaRP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Box No. __________________</a:t>
              </a:r>
            </a:p>
          </p:txBody>
        </p:sp>
        <p:sp>
          <p:nvSpPr>
            <p:cNvPr id="210" name="AutoShape 318"/>
            <p:cNvSpPr>
              <a:spLocks noChangeArrowheads="1"/>
            </p:cNvSpPr>
            <p:nvPr/>
          </p:nvSpPr>
          <p:spPr bwMode="auto">
            <a:xfrm>
              <a:off x="8337550" y="2281575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AutoShape 319"/>
            <p:cNvSpPr>
              <a:spLocks noChangeArrowheads="1"/>
            </p:cNvSpPr>
            <p:nvPr/>
          </p:nvSpPr>
          <p:spPr bwMode="auto">
            <a:xfrm>
              <a:off x="8337550" y="2710200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2" name="Picture 321" descr="Boone COunty National Bank - Central Bank Flower logo"/>
            <p:cNvPicPr>
              <a:picLocks noChangeAspect="1" noChangeArrowheads="1"/>
            </p:cNvPicPr>
            <p:nvPr/>
          </p:nvPicPr>
          <p:blipFill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5" y="3616663"/>
              <a:ext cx="411163" cy="398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3" name="Rectangle 323"/>
            <p:cNvSpPr>
              <a:spLocks noChangeArrowheads="1"/>
            </p:cNvSpPr>
            <p:nvPr/>
          </p:nvSpPr>
          <p:spPr bwMode="auto">
            <a:xfrm>
              <a:off x="7475538" y="3322975"/>
              <a:ext cx="1798637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1600" dirty="0">
                  <a:solidFill>
                    <a:srgbClr val="36A463"/>
                  </a:solidFill>
                  <a:latin typeface="Arial Black" charset="0"/>
                </a:rPr>
                <a:t>Empire Bank</a:t>
              </a:r>
            </a:p>
          </p:txBody>
        </p:sp>
        <p:grpSp>
          <p:nvGrpSpPr>
            <p:cNvPr id="214" name="Group 335"/>
            <p:cNvGrpSpPr>
              <a:grpSpLocks/>
            </p:cNvGrpSpPr>
            <p:nvPr/>
          </p:nvGrpSpPr>
          <p:grpSpPr bwMode="auto">
            <a:xfrm>
              <a:off x="9380538" y="4392950"/>
              <a:ext cx="358775" cy="358775"/>
              <a:chOff x="6336" y="3858"/>
              <a:chExt cx="226" cy="226"/>
            </a:xfrm>
          </p:grpSpPr>
          <p:sp>
            <p:nvSpPr>
              <p:cNvPr id="220" name="Oval 3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AutoShape 3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" name="Group 338"/>
            <p:cNvGrpSpPr>
              <a:grpSpLocks/>
            </p:cNvGrpSpPr>
            <p:nvPr/>
          </p:nvGrpSpPr>
          <p:grpSpPr bwMode="auto">
            <a:xfrm>
              <a:off x="7000875" y="1100475"/>
              <a:ext cx="358775" cy="358775"/>
              <a:chOff x="6336" y="3858"/>
              <a:chExt cx="226" cy="226"/>
            </a:xfrm>
          </p:grpSpPr>
          <p:sp>
            <p:nvSpPr>
              <p:cNvPr id="218" name="Oval 33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AutoShape 34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" name="Text Box 341"/>
            <p:cNvSpPr txBox="1">
              <a:spLocks noChangeArrowheads="1"/>
            </p:cNvSpPr>
            <p:nvPr/>
          </p:nvSpPr>
          <p:spPr bwMode="auto">
            <a:xfrm>
              <a:off x="6567488" y="405957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36A463"/>
                  </a:solidFill>
                </a:rPr>
                <a:t># 547</a:t>
              </a:r>
            </a:p>
          </p:txBody>
        </p:sp>
        <p:sp>
          <p:nvSpPr>
            <p:cNvPr id="217" name="Text Box 342"/>
            <p:cNvSpPr txBox="1">
              <a:spLocks noChangeArrowheads="1"/>
            </p:cNvSpPr>
            <p:nvPr/>
          </p:nvSpPr>
          <p:spPr bwMode="auto">
            <a:xfrm>
              <a:off x="9507538" y="1125875"/>
              <a:ext cx="135350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800" dirty="0" smtClean="0">
                  <a:solidFill>
                    <a:srgbClr val="36A463"/>
                  </a:solidFill>
                </a:rPr>
                <a:t>Green </a:t>
              </a:r>
              <a:r>
                <a:rPr lang="en-US" sz="800" dirty="0">
                  <a:solidFill>
                    <a:srgbClr val="36A463"/>
                  </a:solidFill>
                </a:rPr>
                <a:t>Ink</a:t>
              </a: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1328262" y="6243975"/>
            <a:ext cx="4293552" cy="3760788"/>
            <a:chOff x="6567488" y="1100475"/>
            <a:chExt cx="4293552" cy="3760788"/>
          </a:xfrm>
        </p:grpSpPr>
        <p:sp>
          <p:nvSpPr>
            <p:cNvPr id="223" name="Rectangle 294"/>
            <p:cNvSpPr>
              <a:spLocks noChangeArrowheads="1"/>
            </p:cNvSpPr>
            <p:nvPr/>
          </p:nvSpPr>
          <p:spPr bwMode="auto">
            <a:xfrm rot="10800000">
              <a:off x="7473950" y="4410413"/>
              <a:ext cx="17970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Fairfield, NJ 07007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973-838-5200</a:t>
              </a:r>
            </a:p>
            <a:p>
              <a:pPr algn="ctr" defTabSz="804863" eaLnBrk="0" hangingPunct="0"/>
              <a:r>
                <a:rPr lang="en-US" sz="600">
                  <a:solidFill>
                    <a:srgbClr val="059B60"/>
                  </a:solidFill>
                  <a:latin typeface="Arial" charset="0"/>
                </a:rPr>
                <a:t>Form KW</a:t>
              </a:r>
            </a:p>
          </p:txBody>
        </p:sp>
        <p:sp>
          <p:nvSpPr>
            <p:cNvPr id="224" name="Rectangle 317"/>
            <p:cNvSpPr>
              <a:spLocks noChangeArrowheads="1"/>
            </p:cNvSpPr>
            <p:nvPr/>
          </p:nvSpPr>
          <p:spPr bwMode="auto">
            <a:xfrm>
              <a:off x="7440613" y="4010363"/>
              <a:ext cx="186690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solidFill>
                    <a:srgbClr val="36A463"/>
                  </a:solidFill>
                  <a:latin typeface="Univers" charset="0"/>
                </a:rPr>
                <a:t>SPRINGFIELD, MISSOURI 65804</a:t>
              </a:r>
            </a:p>
          </p:txBody>
        </p:sp>
        <p:sp>
          <p:nvSpPr>
            <p:cNvPr id="225" name="Rectangle 313"/>
            <p:cNvSpPr>
              <a:spLocks noChangeArrowheads="1"/>
            </p:cNvSpPr>
            <p:nvPr/>
          </p:nvSpPr>
          <p:spPr bwMode="auto">
            <a:xfrm>
              <a:off x="7473950" y="1791038"/>
              <a:ext cx="1798638" cy="489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Arial Black" charset="0"/>
                </a:rPr>
                <a:t>KEEP ONE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 dirty="0">
                  <a:solidFill>
                    <a:srgbClr val="36A463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226" name="Rectangle 314"/>
            <p:cNvSpPr>
              <a:spLocks noChangeArrowheads="1"/>
            </p:cNvSpPr>
            <p:nvPr/>
          </p:nvSpPr>
          <p:spPr bwMode="auto">
            <a:xfrm>
              <a:off x="7489825" y="2349838"/>
              <a:ext cx="1766888" cy="350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considerable expense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227" name="Rectangle 315"/>
            <p:cNvSpPr>
              <a:spLocks noChangeArrowheads="1"/>
            </p:cNvSpPr>
            <p:nvPr/>
          </p:nvSpPr>
          <p:spPr bwMode="auto">
            <a:xfrm>
              <a:off x="7472363" y="2773700"/>
              <a:ext cx="1801812" cy="550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BOTH KEYS must be returned</a:t>
              </a:r>
              <a:b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</a:br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to us, when box is surrendered</a:t>
              </a:r>
              <a:r>
                <a:rPr lang="en-US" sz="800">
                  <a:solidFill>
                    <a:srgbClr val="36A463"/>
                  </a:solidFill>
                  <a:latin typeface="Times New Roman"/>
                  <a:cs typeface="Times New Roman"/>
                </a:rPr>
                <a:t>.</a:t>
              </a:r>
            </a:p>
            <a:p>
              <a:pPr algn="ctr" defTabSz="715963" eaLnBrk="0" hangingPunct="0"/>
              <a:endParaRPr lang="en-US" sz="400">
                <a:solidFill>
                  <a:srgbClr val="36A463"/>
                </a:solidFill>
                <a:latin typeface="Times New Roman"/>
                <a:cs typeface="Times New Roman"/>
              </a:endParaRPr>
            </a:p>
            <a:p>
              <a:pPr algn="ctr" defTabSz="715963" eaLnBrk="0" hangingPunct="0"/>
              <a:r>
                <a:rPr lang="en-US" sz="900">
                  <a:solidFill>
                    <a:srgbClr val="36A463"/>
                  </a:solidFill>
                  <a:latin typeface="Times New Roman"/>
                  <a:cs typeface="Times New Roman"/>
                </a:rPr>
                <a:t>Box No. __________________</a:t>
              </a:r>
            </a:p>
          </p:txBody>
        </p:sp>
        <p:sp>
          <p:nvSpPr>
            <p:cNvPr id="228" name="AutoShape 318"/>
            <p:cNvSpPr>
              <a:spLocks noChangeArrowheads="1"/>
            </p:cNvSpPr>
            <p:nvPr/>
          </p:nvSpPr>
          <p:spPr bwMode="auto">
            <a:xfrm>
              <a:off x="8337550" y="2281575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319"/>
            <p:cNvSpPr>
              <a:spLocks noChangeArrowheads="1"/>
            </p:cNvSpPr>
            <p:nvPr/>
          </p:nvSpPr>
          <p:spPr bwMode="auto">
            <a:xfrm>
              <a:off x="8337550" y="2710200"/>
              <a:ext cx="73025" cy="69850"/>
            </a:xfrm>
            <a:prstGeom prst="star5">
              <a:avLst/>
            </a:prstGeom>
            <a:solidFill>
              <a:srgbClr val="36A46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30" name="Picture 321" descr="Boone COunty National Bank - Central Bank Flower logo"/>
            <p:cNvPicPr>
              <a:picLocks noChangeAspect="1" noChangeArrowheads="1"/>
            </p:cNvPicPr>
            <p:nvPr/>
          </p:nvPicPr>
          <p:blipFill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5" y="3616663"/>
              <a:ext cx="411163" cy="398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1" name="Rectangle 323"/>
            <p:cNvSpPr>
              <a:spLocks noChangeArrowheads="1"/>
            </p:cNvSpPr>
            <p:nvPr/>
          </p:nvSpPr>
          <p:spPr bwMode="auto">
            <a:xfrm>
              <a:off x="7475538" y="3322975"/>
              <a:ext cx="1798637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1600" dirty="0">
                  <a:solidFill>
                    <a:srgbClr val="36A463"/>
                  </a:solidFill>
                  <a:latin typeface="Arial Black" charset="0"/>
                </a:rPr>
                <a:t>Empire Bank</a:t>
              </a:r>
            </a:p>
          </p:txBody>
        </p:sp>
        <p:grpSp>
          <p:nvGrpSpPr>
            <p:cNvPr id="232" name="Group 335"/>
            <p:cNvGrpSpPr>
              <a:grpSpLocks/>
            </p:cNvGrpSpPr>
            <p:nvPr/>
          </p:nvGrpSpPr>
          <p:grpSpPr bwMode="auto">
            <a:xfrm>
              <a:off x="9380538" y="4392950"/>
              <a:ext cx="358775" cy="358775"/>
              <a:chOff x="6336" y="3858"/>
              <a:chExt cx="226" cy="226"/>
            </a:xfrm>
          </p:grpSpPr>
          <p:sp>
            <p:nvSpPr>
              <p:cNvPr id="238" name="Oval 3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AutoShape 3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3" name="Group 338"/>
            <p:cNvGrpSpPr>
              <a:grpSpLocks/>
            </p:cNvGrpSpPr>
            <p:nvPr/>
          </p:nvGrpSpPr>
          <p:grpSpPr bwMode="auto">
            <a:xfrm>
              <a:off x="7000875" y="1100475"/>
              <a:ext cx="358775" cy="358775"/>
              <a:chOff x="6336" y="3858"/>
              <a:chExt cx="226" cy="226"/>
            </a:xfrm>
          </p:grpSpPr>
          <p:sp>
            <p:nvSpPr>
              <p:cNvPr id="236" name="Oval 33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AutoShape 34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4" name="Text Box 341"/>
            <p:cNvSpPr txBox="1">
              <a:spLocks noChangeArrowheads="1"/>
            </p:cNvSpPr>
            <p:nvPr/>
          </p:nvSpPr>
          <p:spPr bwMode="auto">
            <a:xfrm>
              <a:off x="6567488" y="405957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36A463"/>
                  </a:solidFill>
                </a:rPr>
                <a:t># 547</a:t>
              </a:r>
            </a:p>
          </p:txBody>
        </p:sp>
        <p:sp>
          <p:nvSpPr>
            <p:cNvPr id="235" name="Text Box 342"/>
            <p:cNvSpPr txBox="1">
              <a:spLocks noChangeArrowheads="1"/>
            </p:cNvSpPr>
            <p:nvPr/>
          </p:nvSpPr>
          <p:spPr bwMode="auto">
            <a:xfrm>
              <a:off x="9507538" y="1125875"/>
              <a:ext cx="135350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800" dirty="0" smtClean="0">
                  <a:solidFill>
                    <a:srgbClr val="36A463"/>
                  </a:solidFill>
                </a:rPr>
                <a:t>Green </a:t>
              </a:r>
              <a:r>
                <a:rPr lang="en-US" sz="800" dirty="0">
                  <a:solidFill>
                    <a:srgbClr val="36A463"/>
                  </a:solidFill>
                </a:rPr>
                <a:t>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rgbClr val="04904B"/>
      </a:dk1>
      <a:lt1>
        <a:sysClr val="window" lastClr="FFFFFF"/>
      </a:lt1>
      <a:dk2>
        <a:srgbClr val="1F497D"/>
      </a:dk2>
      <a:lt2>
        <a:srgbClr val="EEECE1"/>
      </a:lt2>
      <a:accent1>
        <a:srgbClr val="04B05C"/>
      </a:accent1>
      <a:accent2>
        <a:srgbClr val="C0504D"/>
      </a:accent2>
      <a:accent3>
        <a:srgbClr val="04793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200</Words>
  <Application>Microsoft Macintosh PowerPoint</Application>
  <PresentationFormat>Custom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47</cp:revision>
  <cp:lastPrinted>2014-03-17T14:48:12Z</cp:lastPrinted>
  <dcterms:created xsi:type="dcterms:W3CDTF">2012-03-21T20:17:12Z</dcterms:created>
  <dcterms:modified xsi:type="dcterms:W3CDTF">2014-03-17T15:10:46Z</dcterms:modified>
</cp:coreProperties>
</file>