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280" y="392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5/30/14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713705" y="1043629"/>
            <a:ext cx="8080641" cy="8877109"/>
            <a:chOff x="1713705" y="1043629"/>
            <a:chExt cx="8080641" cy="8877109"/>
          </a:xfrm>
        </p:grpSpPr>
        <p:grpSp>
          <p:nvGrpSpPr>
            <p:cNvPr id="86" name="Group 85"/>
            <p:cNvGrpSpPr/>
            <p:nvPr/>
          </p:nvGrpSpPr>
          <p:grpSpPr>
            <a:xfrm>
              <a:off x="6971771" y="1043629"/>
              <a:ext cx="2822575" cy="3729037"/>
              <a:chOff x="1570038" y="898052"/>
              <a:chExt cx="2822575" cy="3729037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0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165" name="Group 164"/>
            <p:cNvGrpSpPr/>
            <p:nvPr/>
          </p:nvGrpSpPr>
          <p:grpSpPr>
            <a:xfrm>
              <a:off x="1713705" y="1043629"/>
              <a:ext cx="2822575" cy="3729037"/>
              <a:chOff x="1570038" y="898052"/>
              <a:chExt cx="2822575" cy="3729037"/>
            </a:xfrm>
          </p:grpSpPr>
          <p:sp>
            <p:nvSpPr>
              <p:cNvPr id="166" name="Rectangle 16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16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6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7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71" name="Group 370"/>
            <p:cNvGrpSpPr/>
            <p:nvPr/>
          </p:nvGrpSpPr>
          <p:grpSpPr>
            <a:xfrm>
              <a:off x="6971771" y="6191701"/>
              <a:ext cx="2822575" cy="3729037"/>
              <a:chOff x="1570038" y="898052"/>
              <a:chExt cx="2822575" cy="3729037"/>
            </a:xfrm>
          </p:grpSpPr>
          <p:sp>
            <p:nvSpPr>
              <p:cNvPr id="372" name="Rectangle 371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3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74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5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6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7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8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9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0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1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387" name="Group 386"/>
            <p:cNvGrpSpPr/>
            <p:nvPr/>
          </p:nvGrpSpPr>
          <p:grpSpPr>
            <a:xfrm>
              <a:off x="1713705" y="6191701"/>
              <a:ext cx="2822575" cy="3729037"/>
              <a:chOff x="1570038" y="898052"/>
              <a:chExt cx="2822575" cy="3729037"/>
            </a:xfrm>
          </p:grpSpPr>
          <p:sp>
            <p:nvSpPr>
              <p:cNvPr id="388" name="Rectangle 387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89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390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1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2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3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4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5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6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7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grpSp>
        <p:nvGrpSpPr>
          <p:cNvPr id="15" name="Group 14"/>
          <p:cNvGrpSpPr/>
          <p:nvPr/>
        </p:nvGrpSpPr>
        <p:grpSpPr>
          <a:xfrm>
            <a:off x="6423025" y="1094429"/>
            <a:ext cx="3997325" cy="3651250"/>
            <a:chOff x="6423025" y="1094429"/>
            <a:chExt cx="3997325" cy="3651250"/>
          </a:xfrm>
        </p:grpSpPr>
        <p:sp>
          <p:nvSpPr>
            <p:cNvPr id="409" name="Rectangle 293"/>
            <p:cNvSpPr>
              <a:spLocks noChangeArrowheads="1"/>
            </p:cNvSpPr>
            <p:nvPr/>
          </p:nvSpPr>
          <p:spPr bwMode="auto">
            <a:xfrm rot="10800000">
              <a:off x="7415213" y="1196029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defTabSz="804863" eaLnBrk="0" hangingPunct="0"/>
              <a:r>
                <a:rPr lang="en-US" sz="600" i="0" dirty="0">
                  <a:solidFill>
                    <a:srgbClr val="004B8D"/>
                  </a:solidFill>
                  <a:latin typeface="Arial" charset="0"/>
                </a:rPr>
                <a:t>MS-4545</a:t>
              </a:r>
            </a:p>
            <a:p>
              <a:pPr defTabSz="804863" eaLnBrk="0" hangingPunct="0"/>
              <a:r>
                <a:rPr lang="en-US" sz="600" i="0" dirty="0">
                  <a:solidFill>
                    <a:srgbClr val="004B8D"/>
                  </a:solidFill>
                  <a:latin typeface="Arial" charset="0"/>
                </a:rPr>
                <a:t>3/</a:t>
              </a:r>
              <a:r>
                <a:rPr lang="en-US" sz="600" i="0" dirty="0" smtClean="0">
                  <a:solidFill>
                    <a:srgbClr val="004B8D"/>
                  </a:solidFill>
                  <a:latin typeface="Arial" charset="0"/>
                </a:rPr>
                <a:t>12</a:t>
              </a:r>
              <a:endParaRPr lang="en-US" sz="600" i="0" dirty="0">
                <a:solidFill>
                  <a:srgbClr val="004B8D"/>
                </a:solidFill>
                <a:latin typeface="Arial" charset="0"/>
              </a:endParaRPr>
            </a:p>
          </p:txBody>
        </p:sp>
        <p:sp>
          <p:nvSpPr>
            <p:cNvPr id="410" name="Rectangle 298"/>
            <p:cNvSpPr>
              <a:spLocks noChangeArrowheads="1"/>
            </p:cNvSpPr>
            <p:nvPr/>
          </p:nvSpPr>
          <p:spPr bwMode="auto">
            <a:xfrm>
              <a:off x="7626986" y="1778642"/>
              <a:ext cx="1510028" cy="4988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 i="0">
                  <a:solidFill>
                    <a:srgbClr val="004B8D"/>
                  </a:solidFill>
                  <a:latin typeface="Times New Roman"/>
                  <a:cs typeface="Times New Roman"/>
                </a:rPr>
                <a:t>KEEP ONE</a:t>
              </a:r>
            </a:p>
            <a:p>
              <a:pPr algn="ctr" defTabSz="804863" eaLnBrk="0" hangingPunct="0"/>
              <a:r>
                <a:rPr lang="en-US" sz="900" i="0">
                  <a:solidFill>
                    <a:srgbClr val="004B8D"/>
                  </a:solidFill>
                  <a:latin typeface="Times New Roman"/>
                  <a:cs typeface="Times New Roman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i="0">
                  <a:solidFill>
                    <a:srgbClr val="004B8D"/>
                  </a:solidFill>
                  <a:latin typeface="Times New Roman"/>
                  <a:cs typeface="Times New Roman"/>
                </a:rPr>
                <a:t>IN THIS ENVELOPE</a:t>
              </a:r>
            </a:p>
          </p:txBody>
        </p:sp>
        <p:sp>
          <p:nvSpPr>
            <p:cNvPr id="411" name="Line 299"/>
            <p:cNvSpPr>
              <a:spLocks noChangeShapeType="1"/>
            </p:cNvSpPr>
            <p:nvPr/>
          </p:nvSpPr>
          <p:spPr bwMode="auto">
            <a:xfrm>
              <a:off x="8180388" y="2254892"/>
              <a:ext cx="403225" cy="0"/>
            </a:xfrm>
            <a:prstGeom prst="line">
              <a:avLst/>
            </a:prstGeom>
            <a:noFill/>
            <a:ln w="12700">
              <a:solidFill>
                <a:srgbClr val="004B8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" name="Rectangle 300"/>
            <p:cNvSpPr>
              <a:spLocks noChangeArrowheads="1"/>
            </p:cNvSpPr>
            <p:nvPr/>
          </p:nvSpPr>
          <p:spPr bwMode="auto">
            <a:xfrm>
              <a:off x="7637813" y="2459679"/>
              <a:ext cx="1487487" cy="815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Loss of keys will cause you</a:t>
              </a:r>
              <a:b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</a:br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considerable expense.</a:t>
              </a:r>
            </a:p>
            <a:p>
              <a:pPr algn="ctr" defTabSz="804863" eaLnBrk="0" hangingPunct="0"/>
              <a:endParaRPr lang="en-US" sz="800" i="0">
                <a:solidFill>
                  <a:srgbClr val="004B8D"/>
                </a:solidFill>
                <a:latin typeface="Times New Roman"/>
                <a:cs typeface="Times New Roman"/>
              </a:endParaRPr>
            </a:p>
            <a:p>
              <a:pPr algn="ctr" defTabSz="804863" eaLnBrk="0" hangingPunct="0"/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Both keys must be returned</a:t>
              </a:r>
            </a:p>
            <a:p>
              <a:pPr algn="ctr" defTabSz="804863" eaLnBrk="0" hangingPunct="0"/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to us when box is</a:t>
              </a:r>
            </a:p>
            <a:p>
              <a:pPr algn="ctr" defTabSz="804863" eaLnBrk="0" hangingPunct="0"/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surrendered.</a:t>
              </a:r>
            </a:p>
          </p:txBody>
        </p:sp>
        <p:sp>
          <p:nvSpPr>
            <p:cNvPr id="413" name="Line 312"/>
            <p:cNvSpPr>
              <a:spLocks noChangeShapeType="1"/>
            </p:cNvSpPr>
            <p:nvPr/>
          </p:nvSpPr>
          <p:spPr bwMode="auto">
            <a:xfrm>
              <a:off x="8180388" y="2812104"/>
              <a:ext cx="403225" cy="0"/>
            </a:xfrm>
            <a:prstGeom prst="line">
              <a:avLst/>
            </a:prstGeom>
            <a:noFill/>
            <a:ln w="12700">
              <a:solidFill>
                <a:srgbClr val="004B8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Text Box 313"/>
            <p:cNvSpPr txBox="1">
              <a:spLocks noChangeArrowheads="1"/>
            </p:cNvSpPr>
            <p:nvPr/>
          </p:nvSpPr>
          <p:spPr bwMode="auto">
            <a:xfrm>
              <a:off x="9563100" y="1103954"/>
              <a:ext cx="85725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 i="0">
                  <a:solidFill>
                    <a:srgbClr val="004B8D"/>
                  </a:solidFill>
                </a:rPr>
                <a:t>PMS 288 Blue</a:t>
              </a:r>
            </a:p>
          </p:txBody>
        </p:sp>
        <p:grpSp>
          <p:nvGrpSpPr>
            <p:cNvPr id="415" name="Group 314"/>
            <p:cNvGrpSpPr>
              <a:grpSpLocks/>
            </p:cNvGrpSpPr>
            <p:nvPr/>
          </p:nvGrpSpPr>
          <p:grpSpPr bwMode="auto">
            <a:xfrm>
              <a:off x="9380538" y="4386904"/>
              <a:ext cx="358775" cy="358775"/>
              <a:chOff x="6336" y="3858"/>
              <a:chExt cx="226" cy="226"/>
            </a:xfrm>
          </p:grpSpPr>
          <p:sp>
            <p:nvSpPr>
              <p:cNvPr id="416" name="Oval 315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" name="AutoShape 316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8" name="Group 317"/>
            <p:cNvGrpSpPr>
              <a:grpSpLocks/>
            </p:cNvGrpSpPr>
            <p:nvPr/>
          </p:nvGrpSpPr>
          <p:grpSpPr bwMode="auto">
            <a:xfrm>
              <a:off x="7000875" y="1094429"/>
              <a:ext cx="358775" cy="358775"/>
              <a:chOff x="6336" y="3858"/>
              <a:chExt cx="226" cy="226"/>
            </a:xfrm>
          </p:grpSpPr>
          <p:sp>
            <p:nvSpPr>
              <p:cNvPr id="419" name="Oval 318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" name="AutoShape 319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1" name="Text Box 320"/>
            <p:cNvSpPr txBox="1">
              <a:spLocks noChangeArrowheads="1"/>
            </p:cNvSpPr>
            <p:nvPr/>
          </p:nvSpPr>
          <p:spPr bwMode="auto">
            <a:xfrm>
              <a:off x="6423025" y="4007492"/>
              <a:ext cx="415498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 i="0">
                  <a:solidFill>
                    <a:srgbClr val="004B8D"/>
                  </a:solidFill>
                </a:rPr>
                <a:t>#471  </a:t>
              </a:r>
            </a:p>
          </p:txBody>
        </p:sp>
        <p:pic>
          <p:nvPicPr>
            <p:cNvPr id="14" name="Picture 13" descr="Middlesex Savings Bank - PMS 288 blue - Winbrook 2013-06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4286" y="3512190"/>
              <a:ext cx="1534540" cy="387086"/>
            </a:xfrm>
            <a:prstGeom prst="rect">
              <a:avLst/>
            </a:prstGeom>
          </p:spPr>
        </p:pic>
      </p:grpSp>
      <p:grpSp>
        <p:nvGrpSpPr>
          <p:cNvPr id="425" name="Group 424"/>
          <p:cNvGrpSpPr/>
          <p:nvPr/>
        </p:nvGrpSpPr>
        <p:grpSpPr>
          <a:xfrm>
            <a:off x="1165225" y="1094429"/>
            <a:ext cx="3997325" cy="3651250"/>
            <a:chOff x="6423025" y="1094429"/>
            <a:chExt cx="3997325" cy="3651250"/>
          </a:xfrm>
        </p:grpSpPr>
        <p:sp>
          <p:nvSpPr>
            <p:cNvPr id="426" name="Rectangle 293"/>
            <p:cNvSpPr>
              <a:spLocks noChangeArrowheads="1"/>
            </p:cNvSpPr>
            <p:nvPr/>
          </p:nvSpPr>
          <p:spPr bwMode="auto">
            <a:xfrm rot="10800000">
              <a:off x="7415213" y="1196029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defTabSz="804863" eaLnBrk="0" hangingPunct="0"/>
              <a:r>
                <a:rPr lang="en-US" sz="600" i="0" dirty="0">
                  <a:solidFill>
                    <a:srgbClr val="004B8D"/>
                  </a:solidFill>
                  <a:latin typeface="Arial" charset="0"/>
                </a:rPr>
                <a:t>MS-4545</a:t>
              </a:r>
            </a:p>
            <a:p>
              <a:pPr defTabSz="804863" eaLnBrk="0" hangingPunct="0"/>
              <a:r>
                <a:rPr lang="en-US" sz="600" i="0" dirty="0">
                  <a:solidFill>
                    <a:srgbClr val="004B8D"/>
                  </a:solidFill>
                  <a:latin typeface="Arial" charset="0"/>
                </a:rPr>
                <a:t>3/</a:t>
              </a:r>
              <a:r>
                <a:rPr lang="en-US" sz="600" i="0" dirty="0" smtClean="0">
                  <a:solidFill>
                    <a:srgbClr val="004B8D"/>
                  </a:solidFill>
                  <a:latin typeface="Arial" charset="0"/>
                </a:rPr>
                <a:t>12</a:t>
              </a:r>
              <a:endParaRPr lang="en-US" sz="600" i="0" dirty="0">
                <a:solidFill>
                  <a:srgbClr val="004B8D"/>
                </a:solidFill>
                <a:latin typeface="Arial" charset="0"/>
              </a:endParaRPr>
            </a:p>
          </p:txBody>
        </p:sp>
        <p:sp>
          <p:nvSpPr>
            <p:cNvPr id="427" name="Rectangle 298"/>
            <p:cNvSpPr>
              <a:spLocks noChangeArrowheads="1"/>
            </p:cNvSpPr>
            <p:nvPr/>
          </p:nvSpPr>
          <p:spPr bwMode="auto">
            <a:xfrm>
              <a:off x="7626986" y="1778642"/>
              <a:ext cx="1510028" cy="4988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 i="0">
                  <a:solidFill>
                    <a:srgbClr val="004B8D"/>
                  </a:solidFill>
                  <a:latin typeface="Times New Roman"/>
                  <a:cs typeface="Times New Roman"/>
                </a:rPr>
                <a:t>KEEP ONE</a:t>
              </a:r>
            </a:p>
            <a:p>
              <a:pPr algn="ctr" defTabSz="804863" eaLnBrk="0" hangingPunct="0"/>
              <a:r>
                <a:rPr lang="en-US" sz="900" i="0">
                  <a:solidFill>
                    <a:srgbClr val="004B8D"/>
                  </a:solidFill>
                  <a:latin typeface="Times New Roman"/>
                  <a:cs typeface="Times New Roman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i="0">
                  <a:solidFill>
                    <a:srgbClr val="004B8D"/>
                  </a:solidFill>
                  <a:latin typeface="Times New Roman"/>
                  <a:cs typeface="Times New Roman"/>
                </a:rPr>
                <a:t>IN THIS ENVELOPE</a:t>
              </a:r>
            </a:p>
          </p:txBody>
        </p:sp>
        <p:sp>
          <p:nvSpPr>
            <p:cNvPr id="428" name="Line 299"/>
            <p:cNvSpPr>
              <a:spLocks noChangeShapeType="1"/>
            </p:cNvSpPr>
            <p:nvPr/>
          </p:nvSpPr>
          <p:spPr bwMode="auto">
            <a:xfrm>
              <a:off x="8180388" y="2254892"/>
              <a:ext cx="403225" cy="0"/>
            </a:xfrm>
            <a:prstGeom prst="line">
              <a:avLst/>
            </a:prstGeom>
            <a:noFill/>
            <a:ln w="12700">
              <a:solidFill>
                <a:srgbClr val="004B8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Rectangle 300"/>
            <p:cNvSpPr>
              <a:spLocks noChangeArrowheads="1"/>
            </p:cNvSpPr>
            <p:nvPr/>
          </p:nvSpPr>
          <p:spPr bwMode="auto">
            <a:xfrm>
              <a:off x="7637813" y="2459679"/>
              <a:ext cx="1487487" cy="815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Loss of keys will cause you</a:t>
              </a:r>
              <a:b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</a:br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considerable expense.</a:t>
              </a:r>
            </a:p>
            <a:p>
              <a:pPr algn="ctr" defTabSz="804863" eaLnBrk="0" hangingPunct="0"/>
              <a:endParaRPr lang="en-US" sz="800" i="0">
                <a:solidFill>
                  <a:srgbClr val="004B8D"/>
                </a:solidFill>
                <a:latin typeface="Times New Roman"/>
                <a:cs typeface="Times New Roman"/>
              </a:endParaRPr>
            </a:p>
            <a:p>
              <a:pPr algn="ctr" defTabSz="804863" eaLnBrk="0" hangingPunct="0"/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Both keys must be returned</a:t>
              </a:r>
            </a:p>
            <a:p>
              <a:pPr algn="ctr" defTabSz="804863" eaLnBrk="0" hangingPunct="0"/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to us when box is</a:t>
              </a:r>
            </a:p>
            <a:p>
              <a:pPr algn="ctr" defTabSz="804863" eaLnBrk="0" hangingPunct="0"/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surrendered.</a:t>
              </a:r>
            </a:p>
          </p:txBody>
        </p:sp>
        <p:sp>
          <p:nvSpPr>
            <p:cNvPr id="430" name="Line 312"/>
            <p:cNvSpPr>
              <a:spLocks noChangeShapeType="1"/>
            </p:cNvSpPr>
            <p:nvPr/>
          </p:nvSpPr>
          <p:spPr bwMode="auto">
            <a:xfrm>
              <a:off x="8180388" y="2812104"/>
              <a:ext cx="403225" cy="0"/>
            </a:xfrm>
            <a:prstGeom prst="line">
              <a:avLst/>
            </a:prstGeom>
            <a:noFill/>
            <a:ln w="12700">
              <a:solidFill>
                <a:srgbClr val="004B8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1" name="Text Box 313"/>
            <p:cNvSpPr txBox="1">
              <a:spLocks noChangeArrowheads="1"/>
            </p:cNvSpPr>
            <p:nvPr/>
          </p:nvSpPr>
          <p:spPr bwMode="auto">
            <a:xfrm>
              <a:off x="9563100" y="1103954"/>
              <a:ext cx="85725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 i="0">
                  <a:solidFill>
                    <a:srgbClr val="004B8D"/>
                  </a:solidFill>
                </a:rPr>
                <a:t>PMS 288 Blue</a:t>
              </a:r>
            </a:p>
          </p:txBody>
        </p:sp>
        <p:grpSp>
          <p:nvGrpSpPr>
            <p:cNvPr id="432" name="Group 314"/>
            <p:cNvGrpSpPr>
              <a:grpSpLocks/>
            </p:cNvGrpSpPr>
            <p:nvPr/>
          </p:nvGrpSpPr>
          <p:grpSpPr bwMode="auto">
            <a:xfrm>
              <a:off x="9380538" y="4386904"/>
              <a:ext cx="358775" cy="358775"/>
              <a:chOff x="6336" y="3858"/>
              <a:chExt cx="226" cy="226"/>
            </a:xfrm>
          </p:grpSpPr>
          <p:sp>
            <p:nvSpPr>
              <p:cNvPr id="438" name="Oval 315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9" name="AutoShape 316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3" name="Group 317"/>
            <p:cNvGrpSpPr>
              <a:grpSpLocks/>
            </p:cNvGrpSpPr>
            <p:nvPr/>
          </p:nvGrpSpPr>
          <p:grpSpPr bwMode="auto">
            <a:xfrm>
              <a:off x="7000875" y="1094429"/>
              <a:ext cx="358775" cy="358775"/>
              <a:chOff x="6336" y="3858"/>
              <a:chExt cx="226" cy="226"/>
            </a:xfrm>
          </p:grpSpPr>
          <p:sp>
            <p:nvSpPr>
              <p:cNvPr id="436" name="Oval 318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7" name="AutoShape 319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4" name="Text Box 320"/>
            <p:cNvSpPr txBox="1">
              <a:spLocks noChangeArrowheads="1"/>
            </p:cNvSpPr>
            <p:nvPr/>
          </p:nvSpPr>
          <p:spPr bwMode="auto">
            <a:xfrm>
              <a:off x="6423025" y="4007492"/>
              <a:ext cx="415498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 i="0">
                  <a:solidFill>
                    <a:srgbClr val="004B8D"/>
                  </a:solidFill>
                </a:rPr>
                <a:t>#471  </a:t>
              </a:r>
            </a:p>
          </p:txBody>
        </p:sp>
        <p:pic>
          <p:nvPicPr>
            <p:cNvPr id="435" name="Picture 434" descr="Middlesex Savings Bank - PMS 288 blue - Winbrook 2013-06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4286" y="3512190"/>
              <a:ext cx="1534540" cy="387086"/>
            </a:xfrm>
            <a:prstGeom prst="rect">
              <a:avLst/>
            </a:prstGeom>
          </p:spPr>
        </p:pic>
      </p:grpSp>
      <p:grpSp>
        <p:nvGrpSpPr>
          <p:cNvPr id="440" name="Group 439"/>
          <p:cNvGrpSpPr/>
          <p:nvPr/>
        </p:nvGrpSpPr>
        <p:grpSpPr>
          <a:xfrm>
            <a:off x="6423025" y="6242501"/>
            <a:ext cx="3997325" cy="3651250"/>
            <a:chOff x="6423025" y="1094429"/>
            <a:chExt cx="3997325" cy="3651250"/>
          </a:xfrm>
        </p:grpSpPr>
        <p:sp>
          <p:nvSpPr>
            <p:cNvPr id="441" name="Rectangle 293"/>
            <p:cNvSpPr>
              <a:spLocks noChangeArrowheads="1"/>
            </p:cNvSpPr>
            <p:nvPr/>
          </p:nvSpPr>
          <p:spPr bwMode="auto">
            <a:xfrm rot="10800000">
              <a:off x="7415213" y="1196029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defTabSz="804863" eaLnBrk="0" hangingPunct="0"/>
              <a:r>
                <a:rPr lang="en-US" sz="600" i="0" dirty="0">
                  <a:solidFill>
                    <a:srgbClr val="004B8D"/>
                  </a:solidFill>
                  <a:latin typeface="Arial" charset="0"/>
                </a:rPr>
                <a:t>MS-4545</a:t>
              </a:r>
            </a:p>
            <a:p>
              <a:pPr defTabSz="804863" eaLnBrk="0" hangingPunct="0"/>
              <a:r>
                <a:rPr lang="en-US" sz="600" i="0" dirty="0">
                  <a:solidFill>
                    <a:srgbClr val="004B8D"/>
                  </a:solidFill>
                  <a:latin typeface="Arial" charset="0"/>
                </a:rPr>
                <a:t>3/</a:t>
              </a:r>
              <a:r>
                <a:rPr lang="en-US" sz="600" i="0" dirty="0" smtClean="0">
                  <a:solidFill>
                    <a:srgbClr val="004B8D"/>
                  </a:solidFill>
                  <a:latin typeface="Arial" charset="0"/>
                </a:rPr>
                <a:t>12</a:t>
              </a:r>
              <a:endParaRPr lang="en-US" sz="600" i="0" dirty="0">
                <a:solidFill>
                  <a:srgbClr val="004B8D"/>
                </a:solidFill>
                <a:latin typeface="Arial" charset="0"/>
              </a:endParaRPr>
            </a:p>
          </p:txBody>
        </p:sp>
        <p:sp>
          <p:nvSpPr>
            <p:cNvPr id="442" name="Rectangle 298"/>
            <p:cNvSpPr>
              <a:spLocks noChangeArrowheads="1"/>
            </p:cNvSpPr>
            <p:nvPr/>
          </p:nvSpPr>
          <p:spPr bwMode="auto">
            <a:xfrm>
              <a:off x="7626986" y="1778642"/>
              <a:ext cx="1510028" cy="4988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 i="0">
                  <a:solidFill>
                    <a:srgbClr val="004B8D"/>
                  </a:solidFill>
                  <a:latin typeface="Times New Roman"/>
                  <a:cs typeface="Times New Roman"/>
                </a:rPr>
                <a:t>KEEP ONE</a:t>
              </a:r>
            </a:p>
            <a:p>
              <a:pPr algn="ctr" defTabSz="804863" eaLnBrk="0" hangingPunct="0"/>
              <a:r>
                <a:rPr lang="en-US" sz="900" i="0">
                  <a:solidFill>
                    <a:srgbClr val="004B8D"/>
                  </a:solidFill>
                  <a:latin typeface="Times New Roman"/>
                  <a:cs typeface="Times New Roman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i="0">
                  <a:solidFill>
                    <a:srgbClr val="004B8D"/>
                  </a:solidFill>
                  <a:latin typeface="Times New Roman"/>
                  <a:cs typeface="Times New Roman"/>
                </a:rPr>
                <a:t>IN THIS ENVELOPE</a:t>
              </a:r>
            </a:p>
          </p:txBody>
        </p:sp>
        <p:sp>
          <p:nvSpPr>
            <p:cNvPr id="443" name="Line 299"/>
            <p:cNvSpPr>
              <a:spLocks noChangeShapeType="1"/>
            </p:cNvSpPr>
            <p:nvPr/>
          </p:nvSpPr>
          <p:spPr bwMode="auto">
            <a:xfrm>
              <a:off x="8180388" y="2254892"/>
              <a:ext cx="403225" cy="0"/>
            </a:xfrm>
            <a:prstGeom prst="line">
              <a:avLst/>
            </a:prstGeom>
            <a:noFill/>
            <a:ln w="12700">
              <a:solidFill>
                <a:srgbClr val="004B8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Rectangle 300"/>
            <p:cNvSpPr>
              <a:spLocks noChangeArrowheads="1"/>
            </p:cNvSpPr>
            <p:nvPr/>
          </p:nvSpPr>
          <p:spPr bwMode="auto">
            <a:xfrm>
              <a:off x="7637813" y="2459679"/>
              <a:ext cx="1487487" cy="815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Loss of keys will cause you</a:t>
              </a:r>
              <a:b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</a:br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considerable expense.</a:t>
              </a:r>
            </a:p>
            <a:p>
              <a:pPr algn="ctr" defTabSz="804863" eaLnBrk="0" hangingPunct="0"/>
              <a:endParaRPr lang="en-US" sz="800" i="0">
                <a:solidFill>
                  <a:srgbClr val="004B8D"/>
                </a:solidFill>
                <a:latin typeface="Times New Roman"/>
                <a:cs typeface="Times New Roman"/>
              </a:endParaRPr>
            </a:p>
            <a:p>
              <a:pPr algn="ctr" defTabSz="804863" eaLnBrk="0" hangingPunct="0"/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Both keys must be returned</a:t>
              </a:r>
            </a:p>
            <a:p>
              <a:pPr algn="ctr" defTabSz="804863" eaLnBrk="0" hangingPunct="0"/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to us when box is</a:t>
              </a:r>
            </a:p>
            <a:p>
              <a:pPr algn="ctr" defTabSz="804863" eaLnBrk="0" hangingPunct="0"/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surrendered.</a:t>
              </a:r>
            </a:p>
          </p:txBody>
        </p:sp>
        <p:sp>
          <p:nvSpPr>
            <p:cNvPr id="445" name="Line 312"/>
            <p:cNvSpPr>
              <a:spLocks noChangeShapeType="1"/>
            </p:cNvSpPr>
            <p:nvPr/>
          </p:nvSpPr>
          <p:spPr bwMode="auto">
            <a:xfrm>
              <a:off x="8180388" y="2812104"/>
              <a:ext cx="403225" cy="0"/>
            </a:xfrm>
            <a:prstGeom prst="line">
              <a:avLst/>
            </a:prstGeom>
            <a:noFill/>
            <a:ln w="12700">
              <a:solidFill>
                <a:srgbClr val="004B8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" name="Text Box 313"/>
            <p:cNvSpPr txBox="1">
              <a:spLocks noChangeArrowheads="1"/>
            </p:cNvSpPr>
            <p:nvPr/>
          </p:nvSpPr>
          <p:spPr bwMode="auto">
            <a:xfrm>
              <a:off x="9563100" y="1103954"/>
              <a:ext cx="85725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 i="0">
                  <a:solidFill>
                    <a:srgbClr val="004B8D"/>
                  </a:solidFill>
                </a:rPr>
                <a:t>PMS 288 Blue</a:t>
              </a:r>
            </a:p>
          </p:txBody>
        </p:sp>
        <p:grpSp>
          <p:nvGrpSpPr>
            <p:cNvPr id="447" name="Group 314"/>
            <p:cNvGrpSpPr>
              <a:grpSpLocks/>
            </p:cNvGrpSpPr>
            <p:nvPr/>
          </p:nvGrpSpPr>
          <p:grpSpPr bwMode="auto">
            <a:xfrm>
              <a:off x="9380538" y="4386904"/>
              <a:ext cx="358775" cy="358775"/>
              <a:chOff x="6336" y="3858"/>
              <a:chExt cx="226" cy="226"/>
            </a:xfrm>
          </p:grpSpPr>
          <p:sp>
            <p:nvSpPr>
              <p:cNvPr id="453" name="Oval 315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" name="AutoShape 316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8" name="Group 317"/>
            <p:cNvGrpSpPr>
              <a:grpSpLocks/>
            </p:cNvGrpSpPr>
            <p:nvPr/>
          </p:nvGrpSpPr>
          <p:grpSpPr bwMode="auto">
            <a:xfrm>
              <a:off x="7000875" y="1094429"/>
              <a:ext cx="358775" cy="358775"/>
              <a:chOff x="6336" y="3858"/>
              <a:chExt cx="226" cy="226"/>
            </a:xfrm>
          </p:grpSpPr>
          <p:sp>
            <p:nvSpPr>
              <p:cNvPr id="451" name="Oval 318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2" name="AutoShape 319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9" name="Text Box 320"/>
            <p:cNvSpPr txBox="1">
              <a:spLocks noChangeArrowheads="1"/>
            </p:cNvSpPr>
            <p:nvPr/>
          </p:nvSpPr>
          <p:spPr bwMode="auto">
            <a:xfrm>
              <a:off x="6423025" y="4007492"/>
              <a:ext cx="415498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 i="0">
                  <a:solidFill>
                    <a:srgbClr val="004B8D"/>
                  </a:solidFill>
                </a:rPr>
                <a:t>#471  </a:t>
              </a:r>
            </a:p>
          </p:txBody>
        </p:sp>
        <p:pic>
          <p:nvPicPr>
            <p:cNvPr id="450" name="Picture 449" descr="Middlesex Savings Bank - PMS 288 blue - Winbrook 2013-06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4286" y="3512190"/>
              <a:ext cx="1534540" cy="387086"/>
            </a:xfrm>
            <a:prstGeom prst="rect">
              <a:avLst/>
            </a:prstGeom>
          </p:spPr>
        </p:pic>
      </p:grpSp>
      <p:grpSp>
        <p:nvGrpSpPr>
          <p:cNvPr id="455" name="Group 454"/>
          <p:cNvGrpSpPr/>
          <p:nvPr/>
        </p:nvGrpSpPr>
        <p:grpSpPr>
          <a:xfrm>
            <a:off x="1165225" y="6242501"/>
            <a:ext cx="3997325" cy="3651250"/>
            <a:chOff x="6423025" y="1094429"/>
            <a:chExt cx="3997325" cy="3651250"/>
          </a:xfrm>
        </p:grpSpPr>
        <p:sp>
          <p:nvSpPr>
            <p:cNvPr id="456" name="Rectangle 293"/>
            <p:cNvSpPr>
              <a:spLocks noChangeArrowheads="1"/>
            </p:cNvSpPr>
            <p:nvPr/>
          </p:nvSpPr>
          <p:spPr bwMode="auto">
            <a:xfrm rot="10800000">
              <a:off x="7415213" y="1196029"/>
              <a:ext cx="17970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defTabSz="804863" eaLnBrk="0" hangingPunct="0"/>
              <a:r>
                <a:rPr lang="en-US" sz="600" i="0" dirty="0">
                  <a:solidFill>
                    <a:srgbClr val="004B8D"/>
                  </a:solidFill>
                  <a:latin typeface="Arial" charset="0"/>
                </a:rPr>
                <a:t>MS-4545</a:t>
              </a:r>
            </a:p>
            <a:p>
              <a:pPr defTabSz="804863" eaLnBrk="0" hangingPunct="0"/>
              <a:r>
                <a:rPr lang="en-US" sz="600" i="0" dirty="0">
                  <a:solidFill>
                    <a:srgbClr val="004B8D"/>
                  </a:solidFill>
                  <a:latin typeface="Arial" charset="0"/>
                </a:rPr>
                <a:t>3/</a:t>
              </a:r>
              <a:r>
                <a:rPr lang="en-US" sz="600" i="0" dirty="0" smtClean="0">
                  <a:solidFill>
                    <a:srgbClr val="004B8D"/>
                  </a:solidFill>
                  <a:latin typeface="Arial" charset="0"/>
                </a:rPr>
                <a:t>12</a:t>
              </a:r>
              <a:endParaRPr lang="en-US" sz="600" i="0" dirty="0">
                <a:solidFill>
                  <a:srgbClr val="004B8D"/>
                </a:solidFill>
                <a:latin typeface="Arial" charset="0"/>
              </a:endParaRPr>
            </a:p>
          </p:txBody>
        </p:sp>
        <p:sp>
          <p:nvSpPr>
            <p:cNvPr id="457" name="Rectangle 298"/>
            <p:cNvSpPr>
              <a:spLocks noChangeArrowheads="1"/>
            </p:cNvSpPr>
            <p:nvPr/>
          </p:nvSpPr>
          <p:spPr bwMode="auto">
            <a:xfrm>
              <a:off x="7626986" y="1778642"/>
              <a:ext cx="1510028" cy="4988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 i="0">
                  <a:solidFill>
                    <a:srgbClr val="004B8D"/>
                  </a:solidFill>
                  <a:latin typeface="Times New Roman"/>
                  <a:cs typeface="Times New Roman"/>
                </a:rPr>
                <a:t>KEEP ONE</a:t>
              </a:r>
            </a:p>
            <a:p>
              <a:pPr algn="ctr" defTabSz="804863" eaLnBrk="0" hangingPunct="0"/>
              <a:r>
                <a:rPr lang="en-US" sz="900" i="0">
                  <a:solidFill>
                    <a:srgbClr val="004B8D"/>
                  </a:solidFill>
                  <a:latin typeface="Times New Roman"/>
                  <a:cs typeface="Times New Roman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i="0">
                  <a:solidFill>
                    <a:srgbClr val="004B8D"/>
                  </a:solidFill>
                  <a:latin typeface="Times New Roman"/>
                  <a:cs typeface="Times New Roman"/>
                </a:rPr>
                <a:t>IN THIS ENVELOPE</a:t>
              </a:r>
            </a:p>
          </p:txBody>
        </p:sp>
        <p:sp>
          <p:nvSpPr>
            <p:cNvPr id="458" name="Line 299"/>
            <p:cNvSpPr>
              <a:spLocks noChangeShapeType="1"/>
            </p:cNvSpPr>
            <p:nvPr/>
          </p:nvSpPr>
          <p:spPr bwMode="auto">
            <a:xfrm>
              <a:off x="8180388" y="2254892"/>
              <a:ext cx="403225" cy="0"/>
            </a:xfrm>
            <a:prstGeom prst="line">
              <a:avLst/>
            </a:prstGeom>
            <a:noFill/>
            <a:ln w="12700">
              <a:solidFill>
                <a:srgbClr val="004B8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Rectangle 300"/>
            <p:cNvSpPr>
              <a:spLocks noChangeArrowheads="1"/>
            </p:cNvSpPr>
            <p:nvPr/>
          </p:nvSpPr>
          <p:spPr bwMode="auto">
            <a:xfrm>
              <a:off x="7637813" y="2459679"/>
              <a:ext cx="1487487" cy="815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Loss of keys will cause you</a:t>
              </a:r>
              <a:b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</a:br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considerable expense.</a:t>
              </a:r>
            </a:p>
            <a:p>
              <a:pPr algn="ctr" defTabSz="804863" eaLnBrk="0" hangingPunct="0"/>
              <a:endParaRPr lang="en-US" sz="800" i="0">
                <a:solidFill>
                  <a:srgbClr val="004B8D"/>
                </a:solidFill>
                <a:latin typeface="Times New Roman"/>
                <a:cs typeface="Times New Roman"/>
              </a:endParaRPr>
            </a:p>
            <a:p>
              <a:pPr algn="ctr" defTabSz="804863" eaLnBrk="0" hangingPunct="0"/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Both keys must be returned</a:t>
              </a:r>
            </a:p>
            <a:p>
              <a:pPr algn="ctr" defTabSz="804863" eaLnBrk="0" hangingPunct="0"/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to us when box is</a:t>
              </a:r>
            </a:p>
            <a:p>
              <a:pPr algn="ctr" defTabSz="804863" eaLnBrk="0" hangingPunct="0"/>
              <a:r>
                <a:rPr lang="en-US" sz="800" i="0">
                  <a:solidFill>
                    <a:srgbClr val="004B8D"/>
                  </a:solidFill>
                  <a:latin typeface="Times New Roman"/>
                  <a:cs typeface="Times New Roman"/>
                </a:rPr>
                <a:t>surrendered.</a:t>
              </a:r>
            </a:p>
          </p:txBody>
        </p:sp>
        <p:sp>
          <p:nvSpPr>
            <p:cNvPr id="460" name="Line 312"/>
            <p:cNvSpPr>
              <a:spLocks noChangeShapeType="1"/>
            </p:cNvSpPr>
            <p:nvPr/>
          </p:nvSpPr>
          <p:spPr bwMode="auto">
            <a:xfrm>
              <a:off x="8180388" y="2812104"/>
              <a:ext cx="403225" cy="0"/>
            </a:xfrm>
            <a:prstGeom prst="line">
              <a:avLst/>
            </a:prstGeom>
            <a:noFill/>
            <a:ln w="12700">
              <a:solidFill>
                <a:srgbClr val="004B8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" name="Text Box 313"/>
            <p:cNvSpPr txBox="1">
              <a:spLocks noChangeArrowheads="1"/>
            </p:cNvSpPr>
            <p:nvPr/>
          </p:nvSpPr>
          <p:spPr bwMode="auto">
            <a:xfrm>
              <a:off x="9563100" y="1103954"/>
              <a:ext cx="85725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 i="0">
                  <a:solidFill>
                    <a:srgbClr val="004B8D"/>
                  </a:solidFill>
                </a:rPr>
                <a:t>PMS 288 Blue</a:t>
              </a:r>
            </a:p>
          </p:txBody>
        </p:sp>
        <p:grpSp>
          <p:nvGrpSpPr>
            <p:cNvPr id="462" name="Group 314"/>
            <p:cNvGrpSpPr>
              <a:grpSpLocks/>
            </p:cNvGrpSpPr>
            <p:nvPr/>
          </p:nvGrpSpPr>
          <p:grpSpPr bwMode="auto">
            <a:xfrm>
              <a:off x="9380538" y="4386904"/>
              <a:ext cx="358775" cy="358775"/>
              <a:chOff x="6336" y="3858"/>
              <a:chExt cx="226" cy="226"/>
            </a:xfrm>
          </p:grpSpPr>
          <p:sp>
            <p:nvSpPr>
              <p:cNvPr id="468" name="Oval 315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9" name="AutoShape 316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63" name="Group 317"/>
            <p:cNvGrpSpPr>
              <a:grpSpLocks/>
            </p:cNvGrpSpPr>
            <p:nvPr/>
          </p:nvGrpSpPr>
          <p:grpSpPr bwMode="auto">
            <a:xfrm>
              <a:off x="7000875" y="1094429"/>
              <a:ext cx="358775" cy="358775"/>
              <a:chOff x="6336" y="3858"/>
              <a:chExt cx="226" cy="226"/>
            </a:xfrm>
          </p:grpSpPr>
          <p:sp>
            <p:nvSpPr>
              <p:cNvPr id="466" name="Oval 318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7" name="AutoShape 319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4" name="Text Box 320"/>
            <p:cNvSpPr txBox="1">
              <a:spLocks noChangeArrowheads="1"/>
            </p:cNvSpPr>
            <p:nvPr/>
          </p:nvSpPr>
          <p:spPr bwMode="auto">
            <a:xfrm>
              <a:off x="6423025" y="4007492"/>
              <a:ext cx="415498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 i="0">
                  <a:solidFill>
                    <a:srgbClr val="004B8D"/>
                  </a:solidFill>
                </a:rPr>
                <a:t>#471  </a:t>
              </a:r>
            </a:p>
          </p:txBody>
        </p:sp>
        <p:pic>
          <p:nvPicPr>
            <p:cNvPr id="465" name="Picture 464" descr="Middlesex Savings Bank - PMS 288 blue - Winbrook 2013-06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4286" y="3512190"/>
              <a:ext cx="1534540" cy="3870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1796</TotalTime>
  <Words>104</Words>
  <Application>Microsoft Macintosh PowerPoint</Application>
  <PresentationFormat>Custom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50</cp:revision>
  <cp:lastPrinted>2013-10-03T15:02:48Z</cp:lastPrinted>
  <dcterms:created xsi:type="dcterms:W3CDTF">2012-03-21T20:17:12Z</dcterms:created>
  <dcterms:modified xsi:type="dcterms:W3CDTF">2014-05-30T15:49:38Z</dcterms:modified>
</cp:coreProperties>
</file>