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2578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264" y="928"/>
      </p:cViewPr>
      <p:guideLst>
        <p:guide orient="horz" pos="3456"/>
        <p:guide pos="16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35" y="3408681"/>
            <a:ext cx="446913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670" y="6217920"/>
            <a:ext cx="368046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1663" y="703582"/>
            <a:ext cx="680045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527" y="703582"/>
            <a:ext cx="1952506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2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30" y="7051041"/>
            <a:ext cx="4469130" cy="21793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330" y="4650742"/>
            <a:ext cx="4469130" cy="24002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527" y="4097022"/>
            <a:ext cx="1316276" cy="115849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5433" y="4097022"/>
            <a:ext cx="1316276" cy="115849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439421"/>
            <a:ext cx="473202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456181"/>
            <a:ext cx="2323108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" y="3479800"/>
            <a:ext cx="2323108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889" y="2456181"/>
            <a:ext cx="2324021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889" y="3479800"/>
            <a:ext cx="2324021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436880"/>
            <a:ext cx="1729780" cy="18592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654" y="436881"/>
            <a:ext cx="2939256" cy="93649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90" y="2296161"/>
            <a:ext cx="1729780" cy="75057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566" y="7680960"/>
            <a:ext cx="3154680" cy="906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566" y="980440"/>
            <a:ext cx="3154680" cy="6583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566" y="8587741"/>
            <a:ext cx="3154680" cy="12877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1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890" y="439421"/>
            <a:ext cx="473202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560321"/>
            <a:ext cx="4732020" cy="7241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890" y="10170161"/>
            <a:ext cx="12268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5F64-C972-284B-83BD-7971393C60BC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6415" y="10170161"/>
            <a:ext cx="166497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8090" y="10170161"/>
            <a:ext cx="12268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l lyo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2"/>
            <a:ext cx="5257800" cy="10588624"/>
          </a:xfrm>
          <a:prstGeom prst="rect">
            <a:avLst/>
          </a:prstGeom>
        </p:spPr>
      </p:pic>
      <p:sp>
        <p:nvSpPr>
          <p:cNvPr id="37" name="Line 262"/>
          <p:cNvSpPr>
            <a:spLocks noChangeShapeType="1"/>
          </p:cNvSpPr>
          <p:nvPr/>
        </p:nvSpPr>
        <p:spPr bwMode="auto">
          <a:xfrm>
            <a:off x="2629692" y="3513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63"/>
          <p:cNvSpPr>
            <a:spLocks noChangeShapeType="1"/>
          </p:cNvSpPr>
          <p:nvPr/>
        </p:nvSpPr>
        <p:spPr bwMode="auto">
          <a:xfrm flipV="1">
            <a:off x="2629692" y="3513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264"/>
          <p:cNvSpPr>
            <a:spLocks noChangeShapeType="1"/>
          </p:cNvSpPr>
          <p:nvPr/>
        </p:nvSpPr>
        <p:spPr bwMode="auto">
          <a:xfrm>
            <a:off x="2629692" y="38181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265"/>
          <p:cNvSpPr>
            <a:spLocks noChangeShapeType="1"/>
          </p:cNvSpPr>
          <p:nvPr/>
        </p:nvSpPr>
        <p:spPr bwMode="auto">
          <a:xfrm>
            <a:off x="2629692" y="1227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66"/>
          <p:cNvSpPr>
            <a:spLocks noChangeShapeType="1"/>
          </p:cNvSpPr>
          <p:nvPr/>
        </p:nvSpPr>
        <p:spPr bwMode="auto">
          <a:xfrm flipV="1">
            <a:off x="2629692" y="1227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67"/>
          <p:cNvSpPr>
            <a:spLocks noChangeShapeType="1"/>
          </p:cNvSpPr>
          <p:nvPr/>
        </p:nvSpPr>
        <p:spPr bwMode="auto">
          <a:xfrm flipV="1">
            <a:off x="2629692" y="38181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68"/>
          <p:cNvSpPr>
            <a:spLocks noChangeShapeType="1"/>
          </p:cNvSpPr>
          <p:nvPr/>
        </p:nvSpPr>
        <p:spPr bwMode="auto">
          <a:xfrm flipV="1">
            <a:off x="2629692" y="15226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269"/>
          <p:cNvSpPr>
            <a:spLocks noChangeShapeType="1"/>
          </p:cNvSpPr>
          <p:nvPr/>
        </p:nvSpPr>
        <p:spPr bwMode="auto">
          <a:xfrm>
            <a:off x="2629692" y="64946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270"/>
          <p:cNvSpPr>
            <a:spLocks noChangeShapeType="1"/>
          </p:cNvSpPr>
          <p:nvPr/>
        </p:nvSpPr>
        <p:spPr bwMode="auto">
          <a:xfrm flipV="1">
            <a:off x="2629692" y="64946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271"/>
          <p:cNvSpPr>
            <a:spLocks noChangeShapeType="1"/>
          </p:cNvSpPr>
          <p:nvPr/>
        </p:nvSpPr>
        <p:spPr bwMode="auto">
          <a:xfrm>
            <a:off x="2629692" y="67994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72"/>
          <p:cNvSpPr>
            <a:spLocks noChangeShapeType="1"/>
          </p:cNvSpPr>
          <p:nvPr/>
        </p:nvSpPr>
        <p:spPr bwMode="auto">
          <a:xfrm flipV="1">
            <a:off x="2629692" y="67994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73"/>
          <p:cNvSpPr>
            <a:spLocks noChangeShapeType="1"/>
          </p:cNvSpPr>
          <p:nvPr/>
        </p:nvSpPr>
        <p:spPr bwMode="auto">
          <a:xfrm>
            <a:off x="2629692" y="92950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74"/>
          <p:cNvSpPr>
            <a:spLocks noChangeShapeType="1"/>
          </p:cNvSpPr>
          <p:nvPr/>
        </p:nvSpPr>
        <p:spPr bwMode="auto">
          <a:xfrm flipV="1">
            <a:off x="2629692" y="92950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75"/>
          <p:cNvSpPr>
            <a:spLocks noChangeShapeType="1"/>
          </p:cNvSpPr>
          <p:nvPr/>
        </p:nvSpPr>
        <p:spPr bwMode="auto">
          <a:xfrm>
            <a:off x="2629692" y="95998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76"/>
          <p:cNvSpPr>
            <a:spLocks noChangeShapeType="1"/>
          </p:cNvSpPr>
          <p:nvPr/>
        </p:nvSpPr>
        <p:spPr bwMode="auto">
          <a:xfrm flipV="1">
            <a:off x="2629692" y="95998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277"/>
          <p:cNvSpPr>
            <a:spLocks noChangeArrowheads="1"/>
          </p:cNvSpPr>
          <p:nvPr/>
        </p:nvSpPr>
        <p:spPr bwMode="auto">
          <a:xfrm>
            <a:off x="572292" y="29275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78"/>
          <p:cNvSpPr>
            <a:spLocks noChangeArrowheads="1"/>
          </p:cNvSpPr>
          <p:nvPr/>
        </p:nvSpPr>
        <p:spPr bwMode="auto">
          <a:xfrm>
            <a:off x="572292" y="193906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79"/>
          <p:cNvSpPr>
            <a:spLocks noChangeArrowheads="1"/>
          </p:cNvSpPr>
          <p:nvPr/>
        </p:nvSpPr>
        <p:spPr bwMode="auto">
          <a:xfrm>
            <a:off x="572292" y="56707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80"/>
          <p:cNvSpPr>
            <a:spLocks noChangeArrowheads="1"/>
          </p:cNvSpPr>
          <p:nvPr/>
        </p:nvSpPr>
        <p:spPr bwMode="auto">
          <a:xfrm>
            <a:off x="572292" y="84139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54"/>
          <p:cNvSpPr>
            <a:spLocks noChangeArrowheads="1"/>
          </p:cNvSpPr>
          <p:nvPr/>
        </p:nvSpPr>
        <p:spPr bwMode="auto">
          <a:xfrm>
            <a:off x="521492" y="1068618"/>
            <a:ext cx="69532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Arial"/>
                <a:cs typeface="Arial"/>
              </a:rPr>
              <a:t>TO:</a:t>
            </a:r>
          </a:p>
        </p:txBody>
      </p:sp>
      <p:sp>
        <p:nvSpPr>
          <p:cNvPr id="57" name="Rectangle 256"/>
          <p:cNvSpPr>
            <a:spLocks noChangeArrowheads="1"/>
          </p:cNvSpPr>
          <p:nvPr/>
        </p:nvSpPr>
        <p:spPr bwMode="auto">
          <a:xfrm>
            <a:off x="521492" y="3802293"/>
            <a:ext cx="69532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Arial"/>
                <a:cs typeface="Arial"/>
              </a:rPr>
              <a:t>TO:</a:t>
            </a:r>
          </a:p>
        </p:txBody>
      </p:sp>
      <p:sp>
        <p:nvSpPr>
          <p:cNvPr id="58" name="Rectangle 258"/>
          <p:cNvSpPr>
            <a:spLocks noChangeArrowheads="1"/>
          </p:cNvSpPr>
          <p:nvPr/>
        </p:nvSpPr>
        <p:spPr bwMode="auto">
          <a:xfrm>
            <a:off x="521492" y="6545493"/>
            <a:ext cx="69532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/>
                <a:cs typeface="Arial"/>
              </a:rPr>
              <a:t>TO:</a:t>
            </a:r>
          </a:p>
        </p:txBody>
      </p:sp>
      <p:sp>
        <p:nvSpPr>
          <p:cNvPr id="59" name="Rectangle 260"/>
          <p:cNvSpPr>
            <a:spLocks noChangeArrowheads="1"/>
          </p:cNvSpPr>
          <p:nvPr/>
        </p:nvSpPr>
        <p:spPr bwMode="auto">
          <a:xfrm>
            <a:off x="521492" y="9288693"/>
            <a:ext cx="69532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Arial"/>
                <a:cs typeface="Arial"/>
              </a:rPr>
              <a:t>TO:</a:t>
            </a:r>
          </a:p>
        </p:txBody>
      </p:sp>
      <p:sp>
        <p:nvSpPr>
          <p:cNvPr id="60" name="Rectangle 255"/>
          <p:cNvSpPr>
            <a:spLocks noChangeArrowheads="1"/>
          </p:cNvSpPr>
          <p:nvPr/>
        </p:nvSpPr>
        <p:spPr bwMode="auto">
          <a:xfrm>
            <a:off x="1913730" y="2314806"/>
            <a:ext cx="14065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 dirty="0">
                <a:latin typeface="Univers" charset="0"/>
              </a:rPr>
              <a:t>FIRST CLASS MAIL</a:t>
            </a:r>
          </a:p>
        </p:txBody>
      </p:sp>
      <p:sp>
        <p:nvSpPr>
          <p:cNvPr id="61" name="Rectangle 257"/>
          <p:cNvSpPr>
            <a:spLocks noChangeArrowheads="1"/>
          </p:cNvSpPr>
          <p:nvPr/>
        </p:nvSpPr>
        <p:spPr bwMode="auto">
          <a:xfrm>
            <a:off x="1913730" y="5048481"/>
            <a:ext cx="14065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 dirty="0">
                <a:latin typeface="Univers" charset="0"/>
              </a:rPr>
              <a:t>FIRST CLASS MAIL</a:t>
            </a:r>
          </a:p>
        </p:txBody>
      </p:sp>
      <p:sp>
        <p:nvSpPr>
          <p:cNvPr id="62" name="Rectangle 259"/>
          <p:cNvSpPr>
            <a:spLocks noChangeArrowheads="1"/>
          </p:cNvSpPr>
          <p:nvPr/>
        </p:nvSpPr>
        <p:spPr bwMode="auto">
          <a:xfrm>
            <a:off x="1913730" y="7791681"/>
            <a:ext cx="14065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 dirty="0">
                <a:latin typeface="Univers" charset="0"/>
              </a:rPr>
              <a:t>FIRST CLASS MAIL</a:t>
            </a:r>
          </a:p>
        </p:txBody>
      </p:sp>
      <p:sp>
        <p:nvSpPr>
          <p:cNvPr id="63" name="Rectangle 261"/>
          <p:cNvSpPr>
            <a:spLocks noChangeArrowheads="1"/>
          </p:cNvSpPr>
          <p:nvPr/>
        </p:nvSpPr>
        <p:spPr bwMode="auto">
          <a:xfrm>
            <a:off x="1913730" y="10534881"/>
            <a:ext cx="14065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latin typeface="Univers" charset="0"/>
              </a:rPr>
              <a:t>FIRST CLASS MAIL</a:t>
            </a:r>
          </a:p>
        </p:txBody>
      </p:sp>
      <p:sp>
        <p:nvSpPr>
          <p:cNvPr id="84" name="Rectangle 281"/>
          <p:cNvSpPr>
            <a:spLocks noChangeArrowheads="1"/>
          </p:cNvSpPr>
          <p:nvPr/>
        </p:nvSpPr>
        <p:spPr bwMode="auto">
          <a:xfrm>
            <a:off x="562767" y="241158"/>
            <a:ext cx="4140200" cy="81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050" b="1" dirty="0">
                <a:latin typeface="Arial" charset="0"/>
              </a:rPr>
              <a:t>KRIZ, JENKINS, PREWITT &amp; JONES</a:t>
            </a:r>
          </a:p>
          <a:p>
            <a:pPr algn="ctr" eaLnBrk="0" hangingPunct="0"/>
            <a:r>
              <a:rPr lang="en-US" sz="600" dirty="0">
                <a:latin typeface="Arial" charset="0"/>
              </a:rPr>
              <a:t>A PROFESSIONAL SERVICE </a:t>
            </a:r>
            <a:r>
              <a:rPr lang="en-US" sz="600" dirty="0" smtClean="0">
                <a:latin typeface="Arial" charset="0"/>
              </a:rPr>
              <a:t>CORPORATION</a:t>
            </a:r>
          </a:p>
          <a:p>
            <a:pPr algn="ctr" eaLnBrk="0" hangingPunct="0"/>
            <a:endParaRPr lang="en-US" sz="200" dirty="0" smtClean="0">
              <a:latin typeface="Arial" charset="0"/>
            </a:endParaRPr>
          </a:p>
          <a:p>
            <a:pPr algn="ctr" eaLnBrk="0" hangingPunct="0"/>
            <a:r>
              <a:rPr lang="en-US" sz="700" dirty="0" smtClean="0">
                <a:latin typeface="Arial" charset="0"/>
              </a:rPr>
              <a:t>BB&amp;T PLAZA</a:t>
            </a:r>
            <a:endParaRPr lang="en-US" sz="700" dirty="0">
              <a:latin typeface="Arial" charset="0"/>
            </a:endParaRPr>
          </a:p>
          <a:p>
            <a:pPr algn="ctr" eaLnBrk="0" hangingPunct="0"/>
            <a:r>
              <a:rPr lang="en-US" sz="700" dirty="0">
                <a:latin typeface="Arial" charset="0"/>
              </a:rPr>
              <a:t>200 WEST VINE STREET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SUITE 710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LEXINGTON, KENTUCKY 40507-1620</a:t>
            </a:r>
          </a:p>
        </p:txBody>
      </p:sp>
      <p:sp>
        <p:nvSpPr>
          <p:cNvPr id="85" name="Rectangle 281"/>
          <p:cNvSpPr>
            <a:spLocks noChangeArrowheads="1"/>
          </p:cNvSpPr>
          <p:nvPr/>
        </p:nvSpPr>
        <p:spPr bwMode="auto">
          <a:xfrm>
            <a:off x="562767" y="2978132"/>
            <a:ext cx="4140200" cy="81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050" b="1" dirty="0">
                <a:latin typeface="Arial" charset="0"/>
              </a:rPr>
              <a:t>KRIZ, JENKINS, PREWITT &amp; JONES</a:t>
            </a:r>
          </a:p>
          <a:p>
            <a:pPr algn="ctr" eaLnBrk="0" hangingPunct="0"/>
            <a:r>
              <a:rPr lang="en-US" sz="600" dirty="0">
                <a:latin typeface="Arial" charset="0"/>
              </a:rPr>
              <a:t>A PROFESSIONAL SERVICE </a:t>
            </a:r>
            <a:r>
              <a:rPr lang="en-US" sz="600" dirty="0" smtClean="0">
                <a:latin typeface="Arial" charset="0"/>
              </a:rPr>
              <a:t>CORPORATION</a:t>
            </a:r>
          </a:p>
          <a:p>
            <a:pPr algn="ctr" eaLnBrk="0" hangingPunct="0"/>
            <a:endParaRPr lang="en-US" sz="200" dirty="0" smtClean="0">
              <a:latin typeface="Arial" charset="0"/>
            </a:endParaRPr>
          </a:p>
          <a:p>
            <a:pPr algn="ctr" eaLnBrk="0" hangingPunct="0"/>
            <a:r>
              <a:rPr lang="en-US" sz="700" dirty="0" smtClean="0">
                <a:latin typeface="Arial" charset="0"/>
              </a:rPr>
              <a:t>BB&amp;T PLAZA</a:t>
            </a:r>
            <a:endParaRPr lang="en-US" sz="700" dirty="0">
              <a:latin typeface="Arial" charset="0"/>
            </a:endParaRPr>
          </a:p>
          <a:p>
            <a:pPr algn="ctr" eaLnBrk="0" hangingPunct="0"/>
            <a:r>
              <a:rPr lang="en-US" sz="700" dirty="0">
                <a:latin typeface="Arial" charset="0"/>
              </a:rPr>
              <a:t>200 WEST VINE STREET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SUITE 710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LEXINGTON, KENTUCKY 40507-1620</a:t>
            </a:r>
          </a:p>
        </p:txBody>
      </p:sp>
      <p:sp>
        <p:nvSpPr>
          <p:cNvPr id="86" name="Rectangle 281"/>
          <p:cNvSpPr>
            <a:spLocks noChangeArrowheads="1"/>
          </p:cNvSpPr>
          <p:nvPr/>
        </p:nvSpPr>
        <p:spPr bwMode="auto">
          <a:xfrm>
            <a:off x="562767" y="5715106"/>
            <a:ext cx="4140200" cy="81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050" b="1" dirty="0">
                <a:latin typeface="Arial" charset="0"/>
              </a:rPr>
              <a:t>KRIZ, JENKINS, PREWITT &amp; JONES</a:t>
            </a:r>
          </a:p>
          <a:p>
            <a:pPr algn="ctr" eaLnBrk="0" hangingPunct="0"/>
            <a:r>
              <a:rPr lang="en-US" sz="600" dirty="0">
                <a:latin typeface="Arial" charset="0"/>
              </a:rPr>
              <a:t>A PROFESSIONAL SERVICE </a:t>
            </a:r>
            <a:r>
              <a:rPr lang="en-US" sz="600" dirty="0" smtClean="0">
                <a:latin typeface="Arial" charset="0"/>
              </a:rPr>
              <a:t>CORPORATION</a:t>
            </a:r>
          </a:p>
          <a:p>
            <a:pPr algn="ctr" eaLnBrk="0" hangingPunct="0"/>
            <a:endParaRPr lang="en-US" sz="200" dirty="0" smtClean="0">
              <a:latin typeface="Arial" charset="0"/>
            </a:endParaRPr>
          </a:p>
          <a:p>
            <a:pPr algn="ctr" eaLnBrk="0" hangingPunct="0"/>
            <a:r>
              <a:rPr lang="en-US" sz="700" dirty="0" smtClean="0">
                <a:latin typeface="Arial" charset="0"/>
              </a:rPr>
              <a:t>BB&amp;T PLAZA</a:t>
            </a:r>
            <a:endParaRPr lang="en-US" sz="700" dirty="0">
              <a:latin typeface="Arial" charset="0"/>
            </a:endParaRPr>
          </a:p>
          <a:p>
            <a:pPr algn="ctr" eaLnBrk="0" hangingPunct="0"/>
            <a:r>
              <a:rPr lang="en-US" sz="700" dirty="0">
                <a:latin typeface="Arial" charset="0"/>
              </a:rPr>
              <a:t>200 WEST VINE STREET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SUITE 710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LEXINGTON, KENTUCKY 40507-1620</a:t>
            </a:r>
          </a:p>
        </p:txBody>
      </p:sp>
      <p:sp>
        <p:nvSpPr>
          <p:cNvPr id="87" name="Rectangle 281"/>
          <p:cNvSpPr>
            <a:spLocks noChangeArrowheads="1"/>
          </p:cNvSpPr>
          <p:nvPr/>
        </p:nvSpPr>
        <p:spPr bwMode="auto">
          <a:xfrm>
            <a:off x="562767" y="8452081"/>
            <a:ext cx="4140200" cy="81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050" b="1" dirty="0">
                <a:latin typeface="Arial" charset="0"/>
              </a:rPr>
              <a:t>KRIZ, JENKINS, PREWITT &amp; JONES</a:t>
            </a:r>
          </a:p>
          <a:p>
            <a:pPr algn="ctr" eaLnBrk="0" hangingPunct="0"/>
            <a:r>
              <a:rPr lang="en-US" sz="600" dirty="0">
                <a:latin typeface="Arial" charset="0"/>
              </a:rPr>
              <a:t>A PROFESSIONAL SERVICE </a:t>
            </a:r>
            <a:r>
              <a:rPr lang="en-US" sz="600" dirty="0" smtClean="0">
                <a:latin typeface="Arial" charset="0"/>
              </a:rPr>
              <a:t>CORPORATION</a:t>
            </a:r>
          </a:p>
          <a:p>
            <a:pPr algn="ctr" eaLnBrk="0" hangingPunct="0"/>
            <a:endParaRPr lang="en-US" sz="200" dirty="0" smtClean="0">
              <a:latin typeface="Arial" charset="0"/>
            </a:endParaRPr>
          </a:p>
          <a:p>
            <a:pPr algn="ctr" eaLnBrk="0" hangingPunct="0"/>
            <a:r>
              <a:rPr lang="en-US" sz="700" dirty="0" smtClean="0">
                <a:latin typeface="Arial" charset="0"/>
              </a:rPr>
              <a:t>BB&amp;T PLAZA</a:t>
            </a:r>
            <a:endParaRPr lang="en-US" sz="700" dirty="0">
              <a:latin typeface="Arial" charset="0"/>
            </a:endParaRPr>
          </a:p>
          <a:p>
            <a:pPr algn="ctr" eaLnBrk="0" hangingPunct="0"/>
            <a:r>
              <a:rPr lang="en-US" sz="700" dirty="0">
                <a:latin typeface="Arial" charset="0"/>
              </a:rPr>
              <a:t>200 WEST VINE STREET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SUITE 710</a:t>
            </a:r>
          </a:p>
          <a:p>
            <a:pPr algn="ctr" eaLnBrk="0" hangingPunct="0"/>
            <a:r>
              <a:rPr lang="en-US" sz="700" dirty="0">
                <a:latin typeface="Arial" charset="0"/>
              </a:rPr>
              <a:t>LEXINGTON, KENTUCKY 40507-1620</a:t>
            </a:r>
          </a:p>
        </p:txBody>
      </p:sp>
    </p:spTree>
    <p:extLst>
      <p:ext uri="{BB962C8B-B14F-4D97-AF65-F5344CB8AC3E}">
        <p14:creationId xmlns:p14="http://schemas.microsoft.com/office/powerpoint/2010/main" val="326176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13</cp:revision>
  <cp:lastPrinted>2013-06-13T14:55:25Z</cp:lastPrinted>
  <dcterms:created xsi:type="dcterms:W3CDTF">2012-03-28T15:38:50Z</dcterms:created>
  <dcterms:modified xsi:type="dcterms:W3CDTF">2013-06-13T15:02:36Z</dcterms:modified>
</cp:coreProperties>
</file>