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5257800" cy="10972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3264" y="928"/>
      </p:cViewPr>
      <p:guideLst>
        <p:guide orient="horz" pos="3456"/>
        <p:guide pos="16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4335" y="3408681"/>
            <a:ext cx="4469130" cy="23520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8670" y="6217920"/>
            <a:ext cx="3680460" cy="2804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5F64-C972-284B-83BD-7971393C60BC}" type="datetimeFigureOut">
              <a:rPr lang="en-US" smtClean="0"/>
              <a:t>6/13/13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4A00-1B28-DF46-A325-12F750A00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23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5F64-C972-284B-83BD-7971393C60BC}" type="datetimeFigureOut">
              <a:rPr lang="en-US" smtClean="0"/>
              <a:t>6/13/13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4A00-1B28-DF46-A325-12F750A00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438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1663" y="703582"/>
            <a:ext cx="680045" cy="149783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527" y="703582"/>
            <a:ext cx="1952506" cy="149783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5F64-C972-284B-83BD-7971393C60BC}" type="datetimeFigureOut">
              <a:rPr lang="en-US" smtClean="0"/>
              <a:t>6/13/13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4A00-1B28-DF46-A325-12F750A00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02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5F64-C972-284B-83BD-7971393C60BC}" type="datetimeFigureOut">
              <a:rPr lang="en-US" smtClean="0"/>
              <a:t>6/13/13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4A00-1B28-DF46-A325-12F750A00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69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330" y="7051041"/>
            <a:ext cx="4469130" cy="217932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5330" y="4650742"/>
            <a:ext cx="4469130" cy="240029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5F64-C972-284B-83BD-7971393C60BC}" type="datetimeFigureOut">
              <a:rPr lang="en-US" smtClean="0"/>
              <a:t>6/13/13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4A00-1B28-DF46-A325-12F750A00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348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527" y="4097022"/>
            <a:ext cx="1316276" cy="115849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55433" y="4097022"/>
            <a:ext cx="1316276" cy="115849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5F64-C972-284B-83BD-7971393C60BC}" type="datetimeFigureOut">
              <a:rPr lang="en-US" smtClean="0"/>
              <a:t>6/13/13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4A00-1B28-DF46-A325-12F750A00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28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890" y="439421"/>
            <a:ext cx="473202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890" y="2456181"/>
            <a:ext cx="2323108" cy="102361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" y="3479800"/>
            <a:ext cx="2323108" cy="632206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70889" y="2456181"/>
            <a:ext cx="2324021" cy="102361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70889" y="3479800"/>
            <a:ext cx="2324021" cy="632206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5F64-C972-284B-83BD-7971393C60BC}" type="datetimeFigureOut">
              <a:rPr lang="en-US" smtClean="0"/>
              <a:t>6/13/13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4A00-1B28-DF46-A325-12F750A00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638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5F64-C972-284B-83BD-7971393C60BC}" type="datetimeFigureOut">
              <a:rPr lang="en-US" smtClean="0"/>
              <a:t>6/13/13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4A00-1B28-DF46-A325-12F750A00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07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5F64-C972-284B-83BD-7971393C60BC}" type="datetimeFigureOut">
              <a:rPr lang="en-US" smtClean="0"/>
              <a:t>6/13/13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4A00-1B28-DF46-A325-12F750A00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895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890" y="436880"/>
            <a:ext cx="1729780" cy="185928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5654" y="436881"/>
            <a:ext cx="2939256" cy="936498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2890" y="2296161"/>
            <a:ext cx="1729780" cy="750570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5F64-C972-284B-83BD-7971393C60BC}" type="datetimeFigureOut">
              <a:rPr lang="en-US" smtClean="0"/>
              <a:t>6/13/13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4A00-1B28-DF46-A325-12F750A00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885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0566" y="7680960"/>
            <a:ext cx="3154680" cy="90678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0566" y="980440"/>
            <a:ext cx="3154680" cy="65836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30566" y="8587741"/>
            <a:ext cx="3154680" cy="12877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5F64-C972-284B-83BD-7971393C60BC}" type="datetimeFigureOut">
              <a:rPr lang="en-US" smtClean="0"/>
              <a:t>6/13/13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4A00-1B28-DF46-A325-12F750A00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510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2890" y="439421"/>
            <a:ext cx="473202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890" y="2560321"/>
            <a:ext cx="4732020" cy="72415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890" y="10170161"/>
            <a:ext cx="122682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35F64-C972-284B-83BD-7971393C60BC}" type="datetimeFigureOut">
              <a:rPr lang="en-US" smtClean="0"/>
              <a:t>6/13/13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96415" y="10170161"/>
            <a:ext cx="166497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8090" y="10170161"/>
            <a:ext cx="122682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C4A00-1B28-DF46-A325-12F750A00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690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l lyou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22"/>
            <a:ext cx="5257800" cy="10588624"/>
          </a:xfrm>
          <a:prstGeom prst="rect">
            <a:avLst/>
          </a:prstGeom>
        </p:spPr>
      </p:pic>
      <p:sp>
        <p:nvSpPr>
          <p:cNvPr id="37" name="Line 262"/>
          <p:cNvSpPr>
            <a:spLocks noChangeShapeType="1"/>
          </p:cNvSpPr>
          <p:nvPr/>
        </p:nvSpPr>
        <p:spPr bwMode="auto">
          <a:xfrm>
            <a:off x="2629692" y="3513368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Line 263"/>
          <p:cNvSpPr>
            <a:spLocks noChangeShapeType="1"/>
          </p:cNvSpPr>
          <p:nvPr/>
        </p:nvSpPr>
        <p:spPr bwMode="auto">
          <a:xfrm flipV="1">
            <a:off x="2629692" y="3513368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Line 264"/>
          <p:cNvSpPr>
            <a:spLocks noChangeShapeType="1"/>
          </p:cNvSpPr>
          <p:nvPr/>
        </p:nvSpPr>
        <p:spPr bwMode="auto">
          <a:xfrm>
            <a:off x="2629692" y="3818168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Line 265"/>
          <p:cNvSpPr>
            <a:spLocks noChangeShapeType="1"/>
          </p:cNvSpPr>
          <p:nvPr/>
        </p:nvSpPr>
        <p:spPr bwMode="auto">
          <a:xfrm>
            <a:off x="2629692" y="1227368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Line 266"/>
          <p:cNvSpPr>
            <a:spLocks noChangeShapeType="1"/>
          </p:cNvSpPr>
          <p:nvPr/>
        </p:nvSpPr>
        <p:spPr bwMode="auto">
          <a:xfrm flipV="1">
            <a:off x="2629692" y="1227368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Line 267"/>
          <p:cNvSpPr>
            <a:spLocks noChangeShapeType="1"/>
          </p:cNvSpPr>
          <p:nvPr/>
        </p:nvSpPr>
        <p:spPr bwMode="auto">
          <a:xfrm flipV="1">
            <a:off x="2629692" y="3818168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Line 268"/>
          <p:cNvSpPr>
            <a:spLocks noChangeShapeType="1"/>
          </p:cNvSpPr>
          <p:nvPr/>
        </p:nvSpPr>
        <p:spPr bwMode="auto">
          <a:xfrm flipV="1">
            <a:off x="2629692" y="1522643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Line 269"/>
          <p:cNvSpPr>
            <a:spLocks noChangeShapeType="1"/>
          </p:cNvSpPr>
          <p:nvPr/>
        </p:nvSpPr>
        <p:spPr bwMode="auto">
          <a:xfrm>
            <a:off x="2629692" y="6494693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Line 270"/>
          <p:cNvSpPr>
            <a:spLocks noChangeShapeType="1"/>
          </p:cNvSpPr>
          <p:nvPr/>
        </p:nvSpPr>
        <p:spPr bwMode="auto">
          <a:xfrm flipV="1">
            <a:off x="2629692" y="6494693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Line 271"/>
          <p:cNvSpPr>
            <a:spLocks noChangeShapeType="1"/>
          </p:cNvSpPr>
          <p:nvPr/>
        </p:nvSpPr>
        <p:spPr bwMode="auto">
          <a:xfrm>
            <a:off x="2629692" y="6799493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Line 272"/>
          <p:cNvSpPr>
            <a:spLocks noChangeShapeType="1"/>
          </p:cNvSpPr>
          <p:nvPr/>
        </p:nvSpPr>
        <p:spPr bwMode="auto">
          <a:xfrm flipV="1">
            <a:off x="2629692" y="6799493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273"/>
          <p:cNvSpPr>
            <a:spLocks noChangeShapeType="1"/>
          </p:cNvSpPr>
          <p:nvPr/>
        </p:nvSpPr>
        <p:spPr bwMode="auto">
          <a:xfrm>
            <a:off x="2629692" y="9295043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Line 274"/>
          <p:cNvSpPr>
            <a:spLocks noChangeShapeType="1"/>
          </p:cNvSpPr>
          <p:nvPr/>
        </p:nvSpPr>
        <p:spPr bwMode="auto">
          <a:xfrm flipV="1">
            <a:off x="2629692" y="9295043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Line 275"/>
          <p:cNvSpPr>
            <a:spLocks noChangeShapeType="1"/>
          </p:cNvSpPr>
          <p:nvPr/>
        </p:nvSpPr>
        <p:spPr bwMode="auto">
          <a:xfrm>
            <a:off x="2629692" y="9599843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Line 276"/>
          <p:cNvSpPr>
            <a:spLocks noChangeShapeType="1"/>
          </p:cNvSpPr>
          <p:nvPr/>
        </p:nvSpPr>
        <p:spPr bwMode="auto">
          <a:xfrm flipV="1">
            <a:off x="2629692" y="9599843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Rectangle 277"/>
          <p:cNvSpPr>
            <a:spLocks noChangeArrowheads="1"/>
          </p:cNvSpPr>
          <p:nvPr/>
        </p:nvSpPr>
        <p:spPr bwMode="auto">
          <a:xfrm>
            <a:off x="572292" y="2927581"/>
            <a:ext cx="41148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278"/>
          <p:cNvSpPr>
            <a:spLocks noChangeArrowheads="1"/>
          </p:cNvSpPr>
          <p:nvPr/>
        </p:nvSpPr>
        <p:spPr bwMode="auto">
          <a:xfrm>
            <a:off x="572292" y="193906"/>
            <a:ext cx="41148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279"/>
          <p:cNvSpPr>
            <a:spLocks noChangeArrowheads="1"/>
          </p:cNvSpPr>
          <p:nvPr/>
        </p:nvSpPr>
        <p:spPr bwMode="auto">
          <a:xfrm>
            <a:off x="572292" y="5670781"/>
            <a:ext cx="41148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280"/>
          <p:cNvSpPr>
            <a:spLocks noChangeArrowheads="1"/>
          </p:cNvSpPr>
          <p:nvPr/>
        </p:nvSpPr>
        <p:spPr bwMode="auto">
          <a:xfrm>
            <a:off x="572292" y="8413981"/>
            <a:ext cx="41148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Rectangle 254"/>
          <p:cNvSpPr>
            <a:spLocks noChangeArrowheads="1"/>
          </p:cNvSpPr>
          <p:nvPr/>
        </p:nvSpPr>
        <p:spPr bwMode="auto">
          <a:xfrm>
            <a:off x="521492" y="1068618"/>
            <a:ext cx="695325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 dirty="0">
                <a:latin typeface="Arial"/>
                <a:cs typeface="Arial"/>
              </a:rPr>
              <a:t>TO:</a:t>
            </a:r>
          </a:p>
        </p:txBody>
      </p:sp>
      <p:sp>
        <p:nvSpPr>
          <p:cNvPr id="57" name="Rectangle 256"/>
          <p:cNvSpPr>
            <a:spLocks noChangeArrowheads="1"/>
          </p:cNvSpPr>
          <p:nvPr/>
        </p:nvSpPr>
        <p:spPr bwMode="auto">
          <a:xfrm>
            <a:off x="521492" y="3802293"/>
            <a:ext cx="695325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 dirty="0">
                <a:latin typeface="Arial"/>
                <a:cs typeface="Arial"/>
              </a:rPr>
              <a:t>TO:</a:t>
            </a:r>
          </a:p>
        </p:txBody>
      </p:sp>
      <p:sp>
        <p:nvSpPr>
          <p:cNvPr id="58" name="Rectangle 258"/>
          <p:cNvSpPr>
            <a:spLocks noChangeArrowheads="1"/>
          </p:cNvSpPr>
          <p:nvPr/>
        </p:nvSpPr>
        <p:spPr bwMode="auto">
          <a:xfrm>
            <a:off x="521492" y="6545493"/>
            <a:ext cx="695325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Arial"/>
                <a:cs typeface="Arial"/>
              </a:rPr>
              <a:t>TO:</a:t>
            </a:r>
          </a:p>
        </p:txBody>
      </p:sp>
      <p:sp>
        <p:nvSpPr>
          <p:cNvPr id="59" name="Rectangle 260"/>
          <p:cNvSpPr>
            <a:spLocks noChangeArrowheads="1"/>
          </p:cNvSpPr>
          <p:nvPr/>
        </p:nvSpPr>
        <p:spPr bwMode="auto">
          <a:xfrm>
            <a:off x="521492" y="9288693"/>
            <a:ext cx="695325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 dirty="0">
                <a:latin typeface="Arial"/>
                <a:cs typeface="Arial"/>
              </a:rPr>
              <a:t>TO:</a:t>
            </a:r>
          </a:p>
        </p:txBody>
      </p:sp>
      <p:sp>
        <p:nvSpPr>
          <p:cNvPr id="60" name="Rectangle 255"/>
          <p:cNvSpPr>
            <a:spLocks noChangeArrowheads="1"/>
          </p:cNvSpPr>
          <p:nvPr/>
        </p:nvSpPr>
        <p:spPr bwMode="auto">
          <a:xfrm>
            <a:off x="1913730" y="2314806"/>
            <a:ext cx="14065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900" dirty="0">
                <a:latin typeface="Univers" charset="0"/>
              </a:rPr>
              <a:t>FIRST CLASS MAIL</a:t>
            </a:r>
          </a:p>
        </p:txBody>
      </p:sp>
      <p:sp>
        <p:nvSpPr>
          <p:cNvPr id="61" name="Rectangle 257"/>
          <p:cNvSpPr>
            <a:spLocks noChangeArrowheads="1"/>
          </p:cNvSpPr>
          <p:nvPr/>
        </p:nvSpPr>
        <p:spPr bwMode="auto">
          <a:xfrm>
            <a:off x="1913730" y="5048481"/>
            <a:ext cx="14065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900" dirty="0">
                <a:latin typeface="Univers" charset="0"/>
              </a:rPr>
              <a:t>FIRST CLASS MAIL</a:t>
            </a:r>
          </a:p>
        </p:txBody>
      </p:sp>
      <p:sp>
        <p:nvSpPr>
          <p:cNvPr id="62" name="Rectangle 259"/>
          <p:cNvSpPr>
            <a:spLocks noChangeArrowheads="1"/>
          </p:cNvSpPr>
          <p:nvPr/>
        </p:nvSpPr>
        <p:spPr bwMode="auto">
          <a:xfrm>
            <a:off x="1913730" y="7791681"/>
            <a:ext cx="14065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900" dirty="0">
                <a:latin typeface="Univers" charset="0"/>
              </a:rPr>
              <a:t>FIRST CLASS MAIL</a:t>
            </a:r>
          </a:p>
        </p:txBody>
      </p:sp>
      <p:sp>
        <p:nvSpPr>
          <p:cNvPr id="63" name="Rectangle 261"/>
          <p:cNvSpPr>
            <a:spLocks noChangeArrowheads="1"/>
          </p:cNvSpPr>
          <p:nvPr/>
        </p:nvSpPr>
        <p:spPr bwMode="auto">
          <a:xfrm>
            <a:off x="1913730" y="10534881"/>
            <a:ext cx="140652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900">
                <a:latin typeface="Univers" charset="0"/>
              </a:rPr>
              <a:t>FIRST CLASS MAIL</a:t>
            </a:r>
          </a:p>
        </p:txBody>
      </p:sp>
      <p:sp>
        <p:nvSpPr>
          <p:cNvPr id="84" name="Rectangle 281"/>
          <p:cNvSpPr>
            <a:spLocks noChangeArrowheads="1"/>
          </p:cNvSpPr>
          <p:nvPr/>
        </p:nvSpPr>
        <p:spPr bwMode="auto">
          <a:xfrm>
            <a:off x="562767" y="241158"/>
            <a:ext cx="4140200" cy="813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1050" b="1" dirty="0">
                <a:latin typeface="Arial" charset="0"/>
              </a:rPr>
              <a:t>KRIZ, JENKINS, PREWITT &amp; JONES</a:t>
            </a:r>
          </a:p>
          <a:p>
            <a:pPr algn="ctr" eaLnBrk="0" hangingPunct="0"/>
            <a:r>
              <a:rPr lang="en-US" sz="600" dirty="0">
                <a:latin typeface="Arial" charset="0"/>
              </a:rPr>
              <a:t>A PROFESSIONAL SERVICE </a:t>
            </a:r>
            <a:r>
              <a:rPr lang="en-US" sz="600" dirty="0" smtClean="0">
                <a:latin typeface="Arial" charset="0"/>
              </a:rPr>
              <a:t>CORPORATION</a:t>
            </a:r>
          </a:p>
          <a:p>
            <a:pPr algn="ctr" eaLnBrk="0" hangingPunct="0"/>
            <a:endParaRPr lang="en-US" sz="200" dirty="0" smtClean="0">
              <a:latin typeface="Arial" charset="0"/>
            </a:endParaRPr>
          </a:p>
          <a:p>
            <a:pPr algn="ctr" eaLnBrk="0" hangingPunct="0"/>
            <a:r>
              <a:rPr lang="en-US" sz="700" dirty="0" smtClean="0">
                <a:latin typeface="Arial" charset="0"/>
              </a:rPr>
              <a:t>BB&amp;T PLAZA</a:t>
            </a:r>
            <a:endParaRPr lang="en-US" sz="700" dirty="0">
              <a:latin typeface="Arial" charset="0"/>
            </a:endParaRPr>
          </a:p>
          <a:p>
            <a:pPr algn="ctr" eaLnBrk="0" hangingPunct="0"/>
            <a:r>
              <a:rPr lang="en-US" sz="700" dirty="0">
                <a:latin typeface="Arial" charset="0"/>
              </a:rPr>
              <a:t>200 WEST VINE STREET</a:t>
            </a:r>
          </a:p>
          <a:p>
            <a:pPr algn="ctr" eaLnBrk="0" hangingPunct="0"/>
            <a:r>
              <a:rPr lang="en-US" sz="700" dirty="0">
                <a:latin typeface="Arial" charset="0"/>
              </a:rPr>
              <a:t>SUITE 710</a:t>
            </a:r>
          </a:p>
          <a:p>
            <a:pPr algn="ctr" eaLnBrk="0" hangingPunct="0"/>
            <a:r>
              <a:rPr lang="en-US" sz="700" dirty="0">
                <a:latin typeface="Arial" charset="0"/>
              </a:rPr>
              <a:t>LEXINGTON, KENTUCKY 40507-1620</a:t>
            </a:r>
          </a:p>
        </p:txBody>
      </p:sp>
      <p:sp>
        <p:nvSpPr>
          <p:cNvPr id="85" name="Rectangle 281"/>
          <p:cNvSpPr>
            <a:spLocks noChangeArrowheads="1"/>
          </p:cNvSpPr>
          <p:nvPr/>
        </p:nvSpPr>
        <p:spPr bwMode="auto">
          <a:xfrm>
            <a:off x="562767" y="2978132"/>
            <a:ext cx="4140200" cy="813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1050" b="1" dirty="0">
                <a:latin typeface="Arial" charset="0"/>
              </a:rPr>
              <a:t>KRIZ, JENKINS, PREWITT &amp; JONES</a:t>
            </a:r>
          </a:p>
          <a:p>
            <a:pPr algn="ctr" eaLnBrk="0" hangingPunct="0"/>
            <a:r>
              <a:rPr lang="en-US" sz="600" dirty="0">
                <a:latin typeface="Arial" charset="0"/>
              </a:rPr>
              <a:t>A PROFESSIONAL SERVICE </a:t>
            </a:r>
            <a:r>
              <a:rPr lang="en-US" sz="600" dirty="0" smtClean="0">
                <a:latin typeface="Arial" charset="0"/>
              </a:rPr>
              <a:t>CORPORATION</a:t>
            </a:r>
          </a:p>
          <a:p>
            <a:pPr algn="ctr" eaLnBrk="0" hangingPunct="0"/>
            <a:endParaRPr lang="en-US" sz="200" dirty="0" smtClean="0">
              <a:latin typeface="Arial" charset="0"/>
            </a:endParaRPr>
          </a:p>
          <a:p>
            <a:pPr algn="ctr" eaLnBrk="0" hangingPunct="0"/>
            <a:r>
              <a:rPr lang="en-US" sz="700" dirty="0" smtClean="0">
                <a:latin typeface="Arial" charset="0"/>
              </a:rPr>
              <a:t>BB&amp;T PLAZA</a:t>
            </a:r>
            <a:endParaRPr lang="en-US" sz="700" dirty="0">
              <a:latin typeface="Arial" charset="0"/>
            </a:endParaRPr>
          </a:p>
          <a:p>
            <a:pPr algn="ctr" eaLnBrk="0" hangingPunct="0"/>
            <a:r>
              <a:rPr lang="en-US" sz="700" dirty="0">
                <a:latin typeface="Arial" charset="0"/>
              </a:rPr>
              <a:t>200 WEST VINE STREET</a:t>
            </a:r>
          </a:p>
          <a:p>
            <a:pPr algn="ctr" eaLnBrk="0" hangingPunct="0"/>
            <a:r>
              <a:rPr lang="en-US" sz="700" dirty="0">
                <a:latin typeface="Arial" charset="0"/>
              </a:rPr>
              <a:t>SUITE 710</a:t>
            </a:r>
          </a:p>
          <a:p>
            <a:pPr algn="ctr" eaLnBrk="0" hangingPunct="0"/>
            <a:r>
              <a:rPr lang="en-US" sz="700" dirty="0">
                <a:latin typeface="Arial" charset="0"/>
              </a:rPr>
              <a:t>LEXINGTON, KENTUCKY 40507-1620</a:t>
            </a:r>
          </a:p>
        </p:txBody>
      </p:sp>
      <p:sp>
        <p:nvSpPr>
          <p:cNvPr id="86" name="Rectangle 281"/>
          <p:cNvSpPr>
            <a:spLocks noChangeArrowheads="1"/>
          </p:cNvSpPr>
          <p:nvPr/>
        </p:nvSpPr>
        <p:spPr bwMode="auto">
          <a:xfrm>
            <a:off x="562767" y="5715106"/>
            <a:ext cx="4140200" cy="813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1050" b="1" dirty="0">
                <a:latin typeface="Arial" charset="0"/>
              </a:rPr>
              <a:t>KRIZ, JENKINS, PREWITT &amp; JONES</a:t>
            </a:r>
          </a:p>
          <a:p>
            <a:pPr algn="ctr" eaLnBrk="0" hangingPunct="0"/>
            <a:r>
              <a:rPr lang="en-US" sz="600" dirty="0">
                <a:latin typeface="Arial" charset="0"/>
              </a:rPr>
              <a:t>A PROFESSIONAL SERVICE </a:t>
            </a:r>
            <a:r>
              <a:rPr lang="en-US" sz="600" dirty="0" smtClean="0">
                <a:latin typeface="Arial" charset="0"/>
              </a:rPr>
              <a:t>CORPORATION</a:t>
            </a:r>
          </a:p>
          <a:p>
            <a:pPr algn="ctr" eaLnBrk="0" hangingPunct="0"/>
            <a:endParaRPr lang="en-US" sz="200" dirty="0" smtClean="0">
              <a:latin typeface="Arial" charset="0"/>
            </a:endParaRPr>
          </a:p>
          <a:p>
            <a:pPr algn="ctr" eaLnBrk="0" hangingPunct="0"/>
            <a:r>
              <a:rPr lang="en-US" sz="700" dirty="0" smtClean="0">
                <a:latin typeface="Arial" charset="0"/>
              </a:rPr>
              <a:t>BB&amp;T PLAZA</a:t>
            </a:r>
            <a:endParaRPr lang="en-US" sz="700" dirty="0">
              <a:latin typeface="Arial" charset="0"/>
            </a:endParaRPr>
          </a:p>
          <a:p>
            <a:pPr algn="ctr" eaLnBrk="0" hangingPunct="0"/>
            <a:r>
              <a:rPr lang="en-US" sz="700" dirty="0">
                <a:latin typeface="Arial" charset="0"/>
              </a:rPr>
              <a:t>200 WEST VINE STREET</a:t>
            </a:r>
          </a:p>
          <a:p>
            <a:pPr algn="ctr" eaLnBrk="0" hangingPunct="0"/>
            <a:r>
              <a:rPr lang="en-US" sz="700" dirty="0">
                <a:latin typeface="Arial" charset="0"/>
              </a:rPr>
              <a:t>SUITE 710</a:t>
            </a:r>
          </a:p>
          <a:p>
            <a:pPr algn="ctr" eaLnBrk="0" hangingPunct="0"/>
            <a:r>
              <a:rPr lang="en-US" sz="700" dirty="0">
                <a:latin typeface="Arial" charset="0"/>
              </a:rPr>
              <a:t>LEXINGTON, KENTUCKY 40507-1620</a:t>
            </a:r>
          </a:p>
        </p:txBody>
      </p:sp>
      <p:sp>
        <p:nvSpPr>
          <p:cNvPr id="87" name="Rectangle 281"/>
          <p:cNvSpPr>
            <a:spLocks noChangeArrowheads="1"/>
          </p:cNvSpPr>
          <p:nvPr/>
        </p:nvSpPr>
        <p:spPr bwMode="auto">
          <a:xfrm>
            <a:off x="562767" y="8452081"/>
            <a:ext cx="4140200" cy="813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1050" b="1" dirty="0">
                <a:latin typeface="Arial" charset="0"/>
              </a:rPr>
              <a:t>KRIZ, JENKINS, PREWITT &amp; JONES</a:t>
            </a:r>
          </a:p>
          <a:p>
            <a:pPr algn="ctr" eaLnBrk="0" hangingPunct="0"/>
            <a:r>
              <a:rPr lang="en-US" sz="600" dirty="0">
                <a:latin typeface="Arial" charset="0"/>
              </a:rPr>
              <a:t>A PROFESSIONAL SERVICE </a:t>
            </a:r>
            <a:r>
              <a:rPr lang="en-US" sz="600" dirty="0" smtClean="0">
                <a:latin typeface="Arial" charset="0"/>
              </a:rPr>
              <a:t>CORPORATION</a:t>
            </a:r>
          </a:p>
          <a:p>
            <a:pPr algn="ctr" eaLnBrk="0" hangingPunct="0"/>
            <a:endParaRPr lang="en-US" sz="200" dirty="0" smtClean="0">
              <a:latin typeface="Arial" charset="0"/>
            </a:endParaRPr>
          </a:p>
          <a:p>
            <a:pPr algn="ctr" eaLnBrk="0" hangingPunct="0"/>
            <a:r>
              <a:rPr lang="en-US" sz="700" dirty="0" smtClean="0">
                <a:latin typeface="Arial" charset="0"/>
              </a:rPr>
              <a:t>BB&amp;T PLAZA</a:t>
            </a:r>
            <a:endParaRPr lang="en-US" sz="700" dirty="0">
              <a:latin typeface="Arial" charset="0"/>
            </a:endParaRPr>
          </a:p>
          <a:p>
            <a:pPr algn="ctr" eaLnBrk="0" hangingPunct="0"/>
            <a:r>
              <a:rPr lang="en-US" sz="700" dirty="0">
                <a:latin typeface="Arial" charset="0"/>
              </a:rPr>
              <a:t>200 WEST VINE STREET</a:t>
            </a:r>
          </a:p>
          <a:p>
            <a:pPr algn="ctr" eaLnBrk="0" hangingPunct="0"/>
            <a:r>
              <a:rPr lang="en-US" sz="700" dirty="0">
                <a:latin typeface="Arial" charset="0"/>
              </a:rPr>
              <a:t>SUITE 710</a:t>
            </a:r>
          </a:p>
          <a:p>
            <a:pPr algn="ctr" eaLnBrk="0" hangingPunct="0"/>
            <a:r>
              <a:rPr lang="en-US" sz="700" dirty="0">
                <a:latin typeface="Arial" charset="0"/>
              </a:rPr>
              <a:t>LEXINGTON, KENTUCKY 40507-1620</a:t>
            </a:r>
          </a:p>
        </p:txBody>
      </p:sp>
    </p:spTree>
    <p:extLst>
      <p:ext uri="{BB962C8B-B14F-4D97-AF65-F5344CB8AC3E}">
        <p14:creationId xmlns:p14="http://schemas.microsoft.com/office/powerpoint/2010/main" val="3261762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128</Words>
  <Application>Microsoft Macintosh PowerPoint</Application>
  <PresentationFormat>Custom</PresentationFormat>
  <Paragraphs>36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13</cp:revision>
  <cp:lastPrinted>2013-06-13T14:55:25Z</cp:lastPrinted>
  <dcterms:created xsi:type="dcterms:W3CDTF">2012-03-28T15:38:50Z</dcterms:created>
  <dcterms:modified xsi:type="dcterms:W3CDTF">2013-06-13T15:02:36Z</dcterms:modified>
</cp:coreProperties>
</file>