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2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4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0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5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82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3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1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8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7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5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8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0EE31-BBF5-AF4F-B0C3-EB18DF53050F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B8A95-D7F9-C648-B95E-90A229E59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0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Line 195"/>
          <p:cNvSpPr>
            <a:spLocks noChangeShapeType="1"/>
          </p:cNvSpPr>
          <p:nvPr/>
        </p:nvSpPr>
        <p:spPr bwMode="auto">
          <a:xfrm rot="16200000">
            <a:off x="8239504" y="6764253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96"/>
          <p:cNvSpPr>
            <a:spLocks noChangeShapeType="1"/>
          </p:cNvSpPr>
          <p:nvPr/>
        </p:nvSpPr>
        <p:spPr bwMode="auto">
          <a:xfrm>
            <a:off x="9022935" y="5995109"/>
            <a:ext cx="752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11540" y="1786647"/>
            <a:ext cx="8329613" cy="4635500"/>
            <a:chOff x="411540" y="1786647"/>
            <a:chExt cx="8329613" cy="4635500"/>
          </a:xfrm>
        </p:grpSpPr>
        <p:sp>
          <p:nvSpPr>
            <p:cNvPr id="28" name="Rectangle 241"/>
            <p:cNvSpPr>
              <a:spLocks noChangeArrowheads="1"/>
            </p:cNvSpPr>
            <p:nvPr/>
          </p:nvSpPr>
          <p:spPr bwMode="auto">
            <a:xfrm>
              <a:off x="4983540" y="3615447"/>
              <a:ext cx="1873250" cy="28067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42"/>
            <p:cNvSpPr>
              <a:spLocks noChangeArrowheads="1"/>
            </p:cNvSpPr>
            <p:nvPr/>
          </p:nvSpPr>
          <p:spPr bwMode="auto">
            <a:xfrm>
              <a:off x="6867903" y="3615447"/>
              <a:ext cx="1873250" cy="28067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44"/>
            <p:cNvSpPr>
              <a:spLocks noChangeArrowheads="1"/>
            </p:cNvSpPr>
            <p:nvPr/>
          </p:nvSpPr>
          <p:spPr bwMode="auto">
            <a:xfrm>
              <a:off x="4983540" y="1786647"/>
              <a:ext cx="1873250" cy="1816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45"/>
            <p:cNvSpPr>
              <a:spLocks noChangeArrowheads="1"/>
            </p:cNvSpPr>
            <p:nvPr/>
          </p:nvSpPr>
          <p:spPr bwMode="auto">
            <a:xfrm>
              <a:off x="6867903" y="1786647"/>
              <a:ext cx="1873250" cy="1816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41"/>
            <p:cNvSpPr>
              <a:spLocks noChangeArrowheads="1"/>
            </p:cNvSpPr>
            <p:nvPr/>
          </p:nvSpPr>
          <p:spPr bwMode="auto">
            <a:xfrm>
              <a:off x="411540" y="3615447"/>
              <a:ext cx="1873250" cy="28067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42"/>
            <p:cNvSpPr>
              <a:spLocks noChangeArrowheads="1"/>
            </p:cNvSpPr>
            <p:nvPr/>
          </p:nvSpPr>
          <p:spPr bwMode="auto">
            <a:xfrm>
              <a:off x="2295903" y="3615447"/>
              <a:ext cx="1873250" cy="28067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244"/>
            <p:cNvSpPr>
              <a:spLocks noChangeArrowheads="1"/>
            </p:cNvSpPr>
            <p:nvPr/>
          </p:nvSpPr>
          <p:spPr bwMode="auto">
            <a:xfrm>
              <a:off x="411540" y="1786647"/>
              <a:ext cx="1873250" cy="1816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245"/>
            <p:cNvSpPr>
              <a:spLocks noChangeArrowheads="1"/>
            </p:cNvSpPr>
            <p:nvPr/>
          </p:nvSpPr>
          <p:spPr bwMode="auto">
            <a:xfrm>
              <a:off x="2295903" y="1786647"/>
              <a:ext cx="1873250" cy="1816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" name="Group 320"/>
          <p:cNvGrpSpPr>
            <a:grpSpLocks/>
          </p:cNvGrpSpPr>
          <p:nvPr/>
        </p:nvGrpSpPr>
        <p:grpSpPr bwMode="auto">
          <a:xfrm>
            <a:off x="2295903" y="1804988"/>
            <a:ext cx="1887537" cy="4529137"/>
            <a:chOff x="2877" y="1137"/>
            <a:chExt cx="1189" cy="2853"/>
          </a:xfrm>
        </p:grpSpPr>
        <p:sp>
          <p:nvSpPr>
            <p:cNvPr id="57" name="Rectangle 301"/>
            <p:cNvSpPr>
              <a:spLocks noChangeArrowheads="1"/>
            </p:cNvSpPr>
            <p:nvPr/>
          </p:nvSpPr>
          <p:spPr bwMode="auto">
            <a:xfrm>
              <a:off x="2880" y="2296"/>
              <a:ext cx="1186" cy="7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285750" indent="-285750" algn="ctr" eaLnBrk="0" hangingPunct="0">
                <a:spcBef>
                  <a:spcPct val="50000"/>
                </a:spcBef>
              </a:pPr>
              <a:r>
                <a:rPr lang="en-US" sz="1600" b="1">
                  <a:latin typeface="Arial Black" charset="0"/>
                </a:rPr>
                <a:t>CAUTION</a:t>
              </a:r>
            </a:p>
            <a:p>
              <a:pPr marL="285750" indent="-285750" algn="ctr" eaLnBrk="0" hangingPunct="0">
                <a:spcBef>
                  <a:spcPct val="50000"/>
                </a:spcBef>
              </a:pPr>
              <a:endParaRPr lang="en-US" sz="900" b="1">
                <a:latin typeface="Arial" charset="0"/>
              </a:endParaRPr>
            </a:p>
            <a:p>
              <a:pPr marL="285750" indent="-285750" algn="ctr" eaLnBrk="0" hangingPunct="0">
                <a:spcBef>
                  <a:spcPct val="50000"/>
                </a:spcBef>
              </a:pPr>
              <a:endParaRPr lang="en-US" sz="200" b="1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Box No.</a:t>
              </a:r>
            </a:p>
            <a:p>
              <a:pPr marL="285750" indent="-285750" eaLnBrk="0" hangingPunct="0"/>
              <a:endParaRPr lang="en-US" sz="1000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Name</a:t>
              </a:r>
            </a:p>
            <a:p>
              <a:pPr marL="285750" indent="-285750" eaLnBrk="0" hangingPunct="0"/>
              <a:endParaRPr lang="en-US" sz="1000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Prepared By                                Date</a:t>
              </a:r>
            </a:p>
          </p:txBody>
        </p:sp>
        <p:sp>
          <p:nvSpPr>
            <p:cNvPr id="58" name="Rectangle 302"/>
            <p:cNvSpPr>
              <a:spLocks noChangeArrowheads="1"/>
            </p:cNvSpPr>
            <p:nvPr/>
          </p:nvSpPr>
          <p:spPr bwMode="auto">
            <a:xfrm rot="10800000">
              <a:off x="2877" y="1137"/>
              <a:ext cx="118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FORM    1925-SP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Fitzall Caution Signal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Fairfield, NJ 07007</a:t>
              </a:r>
            </a:p>
            <a:p>
              <a:pPr marL="285750" indent="-285750" algn="ctr" eaLnBrk="0" hangingPunct="0"/>
              <a:endParaRPr lang="en-US" sz="600">
                <a:latin typeface="Arial" charset="0"/>
              </a:endParaRPr>
            </a:p>
          </p:txBody>
        </p:sp>
        <p:grpSp>
          <p:nvGrpSpPr>
            <p:cNvPr id="59" name="Group 303"/>
            <p:cNvGrpSpPr>
              <a:grpSpLocks/>
            </p:cNvGrpSpPr>
            <p:nvPr/>
          </p:nvGrpSpPr>
          <p:grpSpPr bwMode="auto">
            <a:xfrm>
              <a:off x="2933" y="2621"/>
              <a:ext cx="1081" cy="326"/>
              <a:chOff x="2942" y="2640"/>
              <a:chExt cx="1052" cy="192"/>
            </a:xfrm>
          </p:grpSpPr>
          <p:sp>
            <p:nvSpPr>
              <p:cNvPr id="72" name="Line 304"/>
              <p:cNvSpPr>
                <a:spLocks noChangeShapeType="1"/>
              </p:cNvSpPr>
              <p:nvPr/>
            </p:nvSpPr>
            <p:spPr bwMode="auto">
              <a:xfrm>
                <a:off x="2942" y="2640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305"/>
              <p:cNvSpPr>
                <a:spLocks noChangeShapeType="1"/>
              </p:cNvSpPr>
              <p:nvPr/>
            </p:nvSpPr>
            <p:spPr bwMode="auto">
              <a:xfrm>
                <a:off x="2942" y="2736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306"/>
              <p:cNvSpPr>
                <a:spLocks noChangeShapeType="1"/>
              </p:cNvSpPr>
              <p:nvPr/>
            </p:nvSpPr>
            <p:spPr bwMode="auto">
              <a:xfrm>
                <a:off x="2942" y="2832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" name="Text Box 307"/>
            <p:cNvSpPr txBox="1">
              <a:spLocks noChangeArrowheads="1"/>
            </p:cNvSpPr>
            <p:nvPr/>
          </p:nvSpPr>
          <p:spPr bwMode="auto">
            <a:xfrm>
              <a:off x="2940" y="3044"/>
              <a:ext cx="1066" cy="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</a:rPr>
                <a:t>   Deceased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Rent Past Due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Drill Status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Lost Key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Request ID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Update Address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Update Contact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POA on File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More Than One Signature Required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____________________________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____________________________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200099 (7/06)</a:t>
              </a:r>
            </a:p>
          </p:txBody>
        </p:sp>
        <p:sp>
          <p:nvSpPr>
            <p:cNvPr id="61" name="Rectangle 309"/>
            <p:cNvSpPr>
              <a:spLocks noChangeArrowheads="1"/>
            </p:cNvSpPr>
            <p:nvPr/>
          </p:nvSpPr>
          <p:spPr bwMode="auto">
            <a:xfrm>
              <a:off x="2984" y="3092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310"/>
            <p:cNvSpPr>
              <a:spLocks noChangeArrowheads="1"/>
            </p:cNvSpPr>
            <p:nvPr/>
          </p:nvSpPr>
          <p:spPr bwMode="auto">
            <a:xfrm>
              <a:off x="2984" y="3241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311"/>
            <p:cNvSpPr>
              <a:spLocks noChangeArrowheads="1"/>
            </p:cNvSpPr>
            <p:nvPr/>
          </p:nvSpPr>
          <p:spPr bwMode="auto">
            <a:xfrm>
              <a:off x="2984" y="331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12"/>
            <p:cNvSpPr>
              <a:spLocks noChangeArrowheads="1"/>
            </p:cNvSpPr>
            <p:nvPr/>
          </p:nvSpPr>
          <p:spPr bwMode="auto">
            <a:xfrm>
              <a:off x="2984" y="3391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313"/>
            <p:cNvSpPr>
              <a:spLocks noChangeArrowheads="1"/>
            </p:cNvSpPr>
            <p:nvPr/>
          </p:nvSpPr>
          <p:spPr bwMode="auto">
            <a:xfrm>
              <a:off x="2984" y="346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314"/>
            <p:cNvSpPr>
              <a:spLocks noChangeArrowheads="1"/>
            </p:cNvSpPr>
            <p:nvPr/>
          </p:nvSpPr>
          <p:spPr bwMode="auto">
            <a:xfrm>
              <a:off x="2984" y="354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315"/>
            <p:cNvSpPr>
              <a:spLocks noChangeArrowheads="1"/>
            </p:cNvSpPr>
            <p:nvPr/>
          </p:nvSpPr>
          <p:spPr bwMode="auto">
            <a:xfrm>
              <a:off x="2984" y="3615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316"/>
            <p:cNvSpPr>
              <a:spLocks noChangeArrowheads="1"/>
            </p:cNvSpPr>
            <p:nvPr/>
          </p:nvSpPr>
          <p:spPr bwMode="auto">
            <a:xfrm>
              <a:off x="2984" y="369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317"/>
            <p:cNvSpPr>
              <a:spLocks noChangeArrowheads="1"/>
            </p:cNvSpPr>
            <p:nvPr/>
          </p:nvSpPr>
          <p:spPr bwMode="auto">
            <a:xfrm>
              <a:off x="2984" y="316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318"/>
            <p:cNvSpPr>
              <a:spLocks noChangeArrowheads="1"/>
            </p:cNvSpPr>
            <p:nvPr/>
          </p:nvSpPr>
          <p:spPr bwMode="auto">
            <a:xfrm>
              <a:off x="2984" y="3765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319"/>
            <p:cNvSpPr>
              <a:spLocks noChangeArrowheads="1"/>
            </p:cNvSpPr>
            <p:nvPr/>
          </p:nvSpPr>
          <p:spPr bwMode="auto">
            <a:xfrm>
              <a:off x="2984" y="384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5" name="Group 321"/>
          <p:cNvGrpSpPr>
            <a:grpSpLocks/>
          </p:cNvGrpSpPr>
          <p:nvPr/>
        </p:nvGrpSpPr>
        <p:grpSpPr bwMode="auto">
          <a:xfrm>
            <a:off x="419478" y="1804988"/>
            <a:ext cx="1887537" cy="4529137"/>
            <a:chOff x="2877" y="1137"/>
            <a:chExt cx="1189" cy="2853"/>
          </a:xfrm>
        </p:grpSpPr>
        <p:sp>
          <p:nvSpPr>
            <p:cNvPr id="76" name="Rectangle 322"/>
            <p:cNvSpPr>
              <a:spLocks noChangeArrowheads="1"/>
            </p:cNvSpPr>
            <p:nvPr/>
          </p:nvSpPr>
          <p:spPr bwMode="auto">
            <a:xfrm>
              <a:off x="2880" y="2296"/>
              <a:ext cx="1186" cy="7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285750" indent="-285750" algn="ctr" eaLnBrk="0" hangingPunct="0">
                <a:spcBef>
                  <a:spcPct val="50000"/>
                </a:spcBef>
              </a:pPr>
              <a:r>
                <a:rPr lang="en-US" sz="1600" b="1">
                  <a:latin typeface="Arial Black" charset="0"/>
                </a:rPr>
                <a:t>CAUTION</a:t>
              </a:r>
            </a:p>
            <a:p>
              <a:pPr marL="285750" indent="-285750" algn="ctr" eaLnBrk="0" hangingPunct="0">
                <a:spcBef>
                  <a:spcPct val="50000"/>
                </a:spcBef>
              </a:pPr>
              <a:endParaRPr lang="en-US" sz="900" b="1">
                <a:latin typeface="Arial" charset="0"/>
              </a:endParaRPr>
            </a:p>
            <a:p>
              <a:pPr marL="285750" indent="-285750" algn="ctr" eaLnBrk="0" hangingPunct="0">
                <a:spcBef>
                  <a:spcPct val="50000"/>
                </a:spcBef>
              </a:pPr>
              <a:endParaRPr lang="en-US" sz="200" b="1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Box No.</a:t>
              </a:r>
            </a:p>
            <a:p>
              <a:pPr marL="285750" indent="-285750" eaLnBrk="0" hangingPunct="0"/>
              <a:endParaRPr lang="en-US" sz="1000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Name</a:t>
              </a:r>
            </a:p>
            <a:p>
              <a:pPr marL="285750" indent="-285750" eaLnBrk="0" hangingPunct="0"/>
              <a:endParaRPr lang="en-US" sz="1000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Prepared By                                Date</a:t>
              </a:r>
            </a:p>
          </p:txBody>
        </p:sp>
        <p:sp>
          <p:nvSpPr>
            <p:cNvPr id="77" name="Rectangle 323"/>
            <p:cNvSpPr>
              <a:spLocks noChangeArrowheads="1"/>
            </p:cNvSpPr>
            <p:nvPr/>
          </p:nvSpPr>
          <p:spPr bwMode="auto">
            <a:xfrm rot="10800000">
              <a:off x="2877" y="1137"/>
              <a:ext cx="118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FORM    1925-SP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Fitzall Caution Signal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Fairfield, NJ 07007</a:t>
              </a:r>
            </a:p>
            <a:p>
              <a:pPr marL="285750" indent="-285750" algn="ctr" eaLnBrk="0" hangingPunct="0"/>
              <a:endParaRPr lang="en-US" sz="600">
                <a:latin typeface="Arial" charset="0"/>
              </a:endParaRPr>
            </a:p>
          </p:txBody>
        </p:sp>
        <p:grpSp>
          <p:nvGrpSpPr>
            <p:cNvPr id="78" name="Group 324"/>
            <p:cNvGrpSpPr>
              <a:grpSpLocks/>
            </p:cNvGrpSpPr>
            <p:nvPr/>
          </p:nvGrpSpPr>
          <p:grpSpPr bwMode="auto">
            <a:xfrm>
              <a:off x="2933" y="2621"/>
              <a:ext cx="1081" cy="326"/>
              <a:chOff x="2942" y="2640"/>
              <a:chExt cx="1052" cy="192"/>
            </a:xfrm>
          </p:grpSpPr>
          <p:sp>
            <p:nvSpPr>
              <p:cNvPr id="91" name="Line 325"/>
              <p:cNvSpPr>
                <a:spLocks noChangeShapeType="1"/>
              </p:cNvSpPr>
              <p:nvPr/>
            </p:nvSpPr>
            <p:spPr bwMode="auto">
              <a:xfrm>
                <a:off x="2942" y="2640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326"/>
              <p:cNvSpPr>
                <a:spLocks noChangeShapeType="1"/>
              </p:cNvSpPr>
              <p:nvPr/>
            </p:nvSpPr>
            <p:spPr bwMode="auto">
              <a:xfrm>
                <a:off x="2942" y="2736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Line 327"/>
              <p:cNvSpPr>
                <a:spLocks noChangeShapeType="1"/>
              </p:cNvSpPr>
              <p:nvPr/>
            </p:nvSpPr>
            <p:spPr bwMode="auto">
              <a:xfrm>
                <a:off x="2942" y="2832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9" name="Text Box 328"/>
            <p:cNvSpPr txBox="1">
              <a:spLocks noChangeArrowheads="1"/>
            </p:cNvSpPr>
            <p:nvPr/>
          </p:nvSpPr>
          <p:spPr bwMode="auto">
            <a:xfrm>
              <a:off x="2940" y="3044"/>
              <a:ext cx="1066" cy="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</a:rPr>
                <a:t>   Deceased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Rent Past Due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Drill Status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Lost Key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Request ID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Update Address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Update Contact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POA on File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More Than One Signature Required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____________________________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____________________________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200099 (7/06)</a:t>
              </a:r>
            </a:p>
          </p:txBody>
        </p:sp>
        <p:sp>
          <p:nvSpPr>
            <p:cNvPr id="80" name="Rectangle 329"/>
            <p:cNvSpPr>
              <a:spLocks noChangeArrowheads="1"/>
            </p:cNvSpPr>
            <p:nvPr/>
          </p:nvSpPr>
          <p:spPr bwMode="auto">
            <a:xfrm>
              <a:off x="2984" y="3092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330"/>
            <p:cNvSpPr>
              <a:spLocks noChangeArrowheads="1"/>
            </p:cNvSpPr>
            <p:nvPr/>
          </p:nvSpPr>
          <p:spPr bwMode="auto">
            <a:xfrm>
              <a:off x="2984" y="3241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331"/>
            <p:cNvSpPr>
              <a:spLocks noChangeArrowheads="1"/>
            </p:cNvSpPr>
            <p:nvPr/>
          </p:nvSpPr>
          <p:spPr bwMode="auto">
            <a:xfrm>
              <a:off x="2984" y="331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332"/>
            <p:cNvSpPr>
              <a:spLocks noChangeArrowheads="1"/>
            </p:cNvSpPr>
            <p:nvPr/>
          </p:nvSpPr>
          <p:spPr bwMode="auto">
            <a:xfrm>
              <a:off x="2984" y="3391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333"/>
            <p:cNvSpPr>
              <a:spLocks noChangeArrowheads="1"/>
            </p:cNvSpPr>
            <p:nvPr/>
          </p:nvSpPr>
          <p:spPr bwMode="auto">
            <a:xfrm>
              <a:off x="2984" y="346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334"/>
            <p:cNvSpPr>
              <a:spLocks noChangeArrowheads="1"/>
            </p:cNvSpPr>
            <p:nvPr/>
          </p:nvSpPr>
          <p:spPr bwMode="auto">
            <a:xfrm>
              <a:off x="2984" y="354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335"/>
            <p:cNvSpPr>
              <a:spLocks noChangeArrowheads="1"/>
            </p:cNvSpPr>
            <p:nvPr/>
          </p:nvSpPr>
          <p:spPr bwMode="auto">
            <a:xfrm>
              <a:off x="2984" y="3615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336"/>
            <p:cNvSpPr>
              <a:spLocks noChangeArrowheads="1"/>
            </p:cNvSpPr>
            <p:nvPr/>
          </p:nvSpPr>
          <p:spPr bwMode="auto">
            <a:xfrm>
              <a:off x="2984" y="369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337"/>
            <p:cNvSpPr>
              <a:spLocks noChangeArrowheads="1"/>
            </p:cNvSpPr>
            <p:nvPr/>
          </p:nvSpPr>
          <p:spPr bwMode="auto">
            <a:xfrm>
              <a:off x="2984" y="316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338"/>
            <p:cNvSpPr>
              <a:spLocks noChangeArrowheads="1"/>
            </p:cNvSpPr>
            <p:nvPr/>
          </p:nvSpPr>
          <p:spPr bwMode="auto">
            <a:xfrm>
              <a:off x="2984" y="3765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339"/>
            <p:cNvSpPr>
              <a:spLocks noChangeArrowheads="1"/>
            </p:cNvSpPr>
            <p:nvPr/>
          </p:nvSpPr>
          <p:spPr bwMode="auto">
            <a:xfrm>
              <a:off x="2984" y="384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4" name="Group 320"/>
          <p:cNvGrpSpPr>
            <a:grpSpLocks/>
          </p:cNvGrpSpPr>
          <p:nvPr/>
        </p:nvGrpSpPr>
        <p:grpSpPr bwMode="auto">
          <a:xfrm>
            <a:off x="6853616" y="1803078"/>
            <a:ext cx="1887537" cy="4529137"/>
            <a:chOff x="2877" y="1137"/>
            <a:chExt cx="1189" cy="2853"/>
          </a:xfrm>
        </p:grpSpPr>
        <p:sp>
          <p:nvSpPr>
            <p:cNvPr id="95" name="Rectangle 301"/>
            <p:cNvSpPr>
              <a:spLocks noChangeArrowheads="1"/>
            </p:cNvSpPr>
            <p:nvPr/>
          </p:nvSpPr>
          <p:spPr bwMode="auto">
            <a:xfrm>
              <a:off x="2880" y="2296"/>
              <a:ext cx="1186" cy="7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285750" indent="-285750" algn="ctr" eaLnBrk="0" hangingPunct="0">
                <a:spcBef>
                  <a:spcPct val="50000"/>
                </a:spcBef>
              </a:pPr>
              <a:r>
                <a:rPr lang="en-US" sz="1600" b="1">
                  <a:latin typeface="Arial Black" charset="0"/>
                </a:rPr>
                <a:t>CAUTION</a:t>
              </a:r>
            </a:p>
            <a:p>
              <a:pPr marL="285750" indent="-285750" algn="ctr" eaLnBrk="0" hangingPunct="0">
                <a:spcBef>
                  <a:spcPct val="50000"/>
                </a:spcBef>
              </a:pPr>
              <a:endParaRPr lang="en-US" sz="900" b="1">
                <a:latin typeface="Arial" charset="0"/>
              </a:endParaRPr>
            </a:p>
            <a:p>
              <a:pPr marL="285750" indent="-285750" algn="ctr" eaLnBrk="0" hangingPunct="0">
                <a:spcBef>
                  <a:spcPct val="50000"/>
                </a:spcBef>
              </a:pPr>
              <a:endParaRPr lang="en-US" sz="200" b="1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Box No.</a:t>
              </a:r>
            </a:p>
            <a:p>
              <a:pPr marL="285750" indent="-285750" eaLnBrk="0" hangingPunct="0"/>
              <a:endParaRPr lang="en-US" sz="1000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Name</a:t>
              </a:r>
            </a:p>
            <a:p>
              <a:pPr marL="285750" indent="-285750" eaLnBrk="0" hangingPunct="0"/>
              <a:endParaRPr lang="en-US" sz="1000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Prepared By                                Date</a:t>
              </a:r>
            </a:p>
          </p:txBody>
        </p:sp>
        <p:sp>
          <p:nvSpPr>
            <p:cNvPr id="96" name="Rectangle 302"/>
            <p:cNvSpPr>
              <a:spLocks noChangeArrowheads="1"/>
            </p:cNvSpPr>
            <p:nvPr/>
          </p:nvSpPr>
          <p:spPr bwMode="auto">
            <a:xfrm rot="10800000">
              <a:off x="2877" y="1137"/>
              <a:ext cx="118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FORM    1925-SP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Fitzall Caution Signal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Fairfield, NJ 07007</a:t>
              </a:r>
            </a:p>
            <a:p>
              <a:pPr marL="285750" indent="-285750" algn="ctr" eaLnBrk="0" hangingPunct="0"/>
              <a:endParaRPr lang="en-US" sz="600">
                <a:latin typeface="Arial" charset="0"/>
              </a:endParaRPr>
            </a:p>
          </p:txBody>
        </p:sp>
        <p:grpSp>
          <p:nvGrpSpPr>
            <p:cNvPr id="97" name="Group 303"/>
            <p:cNvGrpSpPr>
              <a:grpSpLocks/>
            </p:cNvGrpSpPr>
            <p:nvPr/>
          </p:nvGrpSpPr>
          <p:grpSpPr bwMode="auto">
            <a:xfrm>
              <a:off x="2933" y="2621"/>
              <a:ext cx="1081" cy="326"/>
              <a:chOff x="2942" y="2640"/>
              <a:chExt cx="1052" cy="192"/>
            </a:xfrm>
          </p:grpSpPr>
          <p:sp>
            <p:nvSpPr>
              <p:cNvPr id="110" name="Line 304"/>
              <p:cNvSpPr>
                <a:spLocks noChangeShapeType="1"/>
              </p:cNvSpPr>
              <p:nvPr/>
            </p:nvSpPr>
            <p:spPr bwMode="auto">
              <a:xfrm>
                <a:off x="2942" y="2640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Line 305"/>
              <p:cNvSpPr>
                <a:spLocks noChangeShapeType="1"/>
              </p:cNvSpPr>
              <p:nvPr/>
            </p:nvSpPr>
            <p:spPr bwMode="auto">
              <a:xfrm>
                <a:off x="2942" y="2736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Line 306"/>
              <p:cNvSpPr>
                <a:spLocks noChangeShapeType="1"/>
              </p:cNvSpPr>
              <p:nvPr/>
            </p:nvSpPr>
            <p:spPr bwMode="auto">
              <a:xfrm>
                <a:off x="2942" y="2832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" name="Text Box 307"/>
            <p:cNvSpPr txBox="1">
              <a:spLocks noChangeArrowheads="1"/>
            </p:cNvSpPr>
            <p:nvPr/>
          </p:nvSpPr>
          <p:spPr bwMode="auto">
            <a:xfrm>
              <a:off x="2940" y="3044"/>
              <a:ext cx="1066" cy="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</a:rPr>
                <a:t>   Deceased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Rent Past Due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Drill Status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Lost Key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Request ID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Update Address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Update Contact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POA on File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More Than One Signature Required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____________________________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____________________________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200099 (7/06)</a:t>
              </a:r>
            </a:p>
          </p:txBody>
        </p:sp>
        <p:sp>
          <p:nvSpPr>
            <p:cNvPr id="99" name="Rectangle 309"/>
            <p:cNvSpPr>
              <a:spLocks noChangeArrowheads="1"/>
            </p:cNvSpPr>
            <p:nvPr/>
          </p:nvSpPr>
          <p:spPr bwMode="auto">
            <a:xfrm>
              <a:off x="2984" y="3092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310"/>
            <p:cNvSpPr>
              <a:spLocks noChangeArrowheads="1"/>
            </p:cNvSpPr>
            <p:nvPr/>
          </p:nvSpPr>
          <p:spPr bwMode="auto">
            <a:xfrm>
              <a:off x="2984" y="3241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Rectangle 311"/>
            <p:cNvSpPr>
              <a:spLocks noChangeArrowheads="1"/>
            </p:cNvSpPr>
            <p:nvPr/>
          </p:nvSpPr>
          <p:spPr bwMode="auto">
            <a:xfrm>
              <a:off x="2984" y="331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312"/>
            <p:cNvSpPr>
              <a:spLocks noChangeArrowheads="1"/>
            </p:cNvSpPr>
            <p:nvPr/>
          </p:nvSpPr>
          <p:spPr bwMode="auto">
            <a:xfrm>
              <a:off x="2984" y="3391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313"/>
            <p:cNvSpPr>
              <a:spLocks noChangeArrowheads="1"/>
            </p:cNvSpPr>
            <p:nvPr/>
          </p:nvSpPr>
          <p:spPr bwMode="auto">
            <a:xfrm>
              <a:off x="2984" y="346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314"/>
            <p:cNvSpPr>
              <a:spLocks noChangeArrowheads="1"/>
            </p:cNvSpPr>
            <p:nvPr/>
          </p:nvSpPr>
          <p:spPr bwMode="auto">
            <a:xfrm>
              <a:off x="2984" y="354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315"/>
            <p:cNvSpPr>
              <a:spLocks noChangeArrowheads="1"/>
            </p:cNvSpPr>
            <p:nvPr/>
          </p:nvSpPr>
          <p:spPr bwMode="auto">
            <a:xfrm>
              <a:off x="2984" y="3615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316"/>
            <p:cNvSpPr>
              <a:spLocks noChangeArrowheads="1"/>
            </p:cNvSpPr>
            <p:nvPr/>
          </p:nvSpPr>
          <p:spPr bwMode="auto">
            <a:xfrm>
              <a:off x="2984" y="369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317"/>
            <p:cNvSpPr>
              <a:spLocks noChangeArrowheads="1"/>
            </p:cNvSpPr>
            <p:nvPr/>
          </p:nvSpPr>
          <p:spPr bwMode="auto">
            <a:xfrm>
              <a:off x="2984" y="316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318"/>
            <p:cNvSpPr>
              <a:spLocks noChangeArrowheads="1"/>
            </p:cNvSpPr>
            <p:nvPr/>
          </p:nvSpPr>
          <p:spPr bwMode="auto">
            <a:xfrm>
              <a:off x="2984" y="3765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319"/>
            <p:cNvSpPr>
              <a:spLocks noChangeArrowheads="1"/>
            </p:cNvSpPr>
            <p:nvPr/>
          </p:nvSpPr>
          <p:spPr bwMode="auto">
            <a:xfrm>
              <a:off x="2984" y="384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" name="Group 321"/>
          <p:cNvGrpSpPr>
            <a:grpSpLocks/>
          </p:cNvGrpSpPr>
          <p:nvPr/>
        </p:nvGrpSpPr>
        <p:grpSpPr bwMode="auto">
          <a:xfrm>
            <a:off x="4977191" y="1803078"/>
            <a:ext cx="1887537" cy="4529137"/>
            <a:chOff x="2877" y="1137"/>
            <a:chExt cx="1189" cy="2853"/>
          </a:xfrm>
        </p:grpSpPr>
        <p:sp>
          <p:nvSpPr>
            <p:cNvPr id="114" name="Rectangle 322"/>
            <p:cNvSpPr>
              <a:spLocks noChangeArrowheads="1"/>
            </p:cNvSpPr>
            <p:nvPr/>
          </p:nvSpPr>
          <p:spPr bwMode="auto">
            <a:xfrm>
              <a:off x="2880" y="2296"/>
              <a:ext cx="1186" cy="7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285750" indent="-285750" algn="ctr" eaLnBrk="0" hangingPunct="0">
                <a:spcBef>
                  <a:spcPct val="50000"/>
                </a:spcBef>
              </a:pPr>
              <a:r>
                <a:rPr lang="en-US" sz="1600" b="1">
                  <a:latin typeface="Arial Black" charset="0"/>
                </a:rPr>
                <a:t>CAUTION</a:t>
              </a:r>
            </a:p>
            <a:p>
              <a:pPr marL="285750" indent="-285750" algn="ctr" eaLnBrk="0" hangingPunct="0">
                <a:spcBef>
                  <a:spcPct val="50000"/>
                </a:spcBef>
              </a:pPr>
              <a:endParaRPr lang="en-US" sz="900" b="1">
                <a:latin typeface="Arial" charset="0"/>
              </a:endParaRPr>
            </a:p>
            <a:p>
              <a:pPr marL="285750" indent="-285750" algn="ctr" eaLnBrk="0" hangingPunct="0">
                <a:spcBef>
                  <a:spcPct val="50000"/>
                </a:spcBef>
              </a:pPr>
              <a:endParaRPr lang="en-US" sz="200" b="1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Box No.</a:t>
              </a:r>
            </a:p>
            <a:p>
              <a:pPr marL="285750" indent="-285750" eaLnBrk="0" hangingPunct="0"/>
              <a:endParaRPr lang="en-US" sz="1000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Name</a:t>
              </a:r>
            </a:p>
            <a:p>
              <a:pPr marL="285750" indent="-285750" eaLnBrk="0" hangingPunct="0"/>
              <a:endParaRPr lang="en-US" sz="1000">
                <a:latin typeface="Arial" charset="0"/>
              </a:endParaRPr>
            </a:p>
            <a:p>
              <a:pPr marL="285750" indent="-285750" eaLnBrk="0" hangingPunct="0"/>
              <a:r>
                <a:rPr lang="en-US" sz="700">
                  <a:latin typeface="Arial" charset="0"/>
                </a:rPr>
                <a:t>Prepared By                                Date</a:t>
              </a:r>
            </a:p>
          </p:txBody>
        </p:sp>
        <p:sp>
          <p:nvSpPr>
            <p:cNvPr id="115" name="Rectangle 323"/>
            <p:cNvSpPr>
              <a:spLocks noChangeArrowheads="1"/>
            </p:cNvSpPr>
            <p:nvPr/>
          </p:nvSpPr>
          <p:spPr bwMode="auto">
            <a:xfrm rot="10800000">
              <a:off x="2877" y="1137"/>
              <a:ext cx="118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FORM    1925-SP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Fitzall Caution Signal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marL="285750" indent="-285750" algn="ctr" eaLnBrk="0" hangingPunct="0"/>
              <a:r>
                <a:rPr lang="en-US" sz="600">
                  <a:latin typeface="Arial" charset="0"/>
                </a:rPr>
                <a:t>Fairfield, NJ 07007</a:t>
              </a:r>
            </a:p>
            <a:p>
              <a:pPr marL="285750" indent="-285750" algn="ctr" eaLnBrk="0" hangingPunct="0"/>
              <a:endParaRPr lang="en-US" sz="600">
                <a:latin typeface="Arial" charset="0"/>
              </a:endParaRPr>
            </a:p>
          </p:txBody>
        </p:sp>
        <p:grpSp>
          <p:nvGrpSpPr>
            <p:cNvPr id="116" name="Group 324"/>
            <p:cNvGrpSpPr>
              <a:grpSpLocks/>
            </p:cNvGrpSpPr>
            <p:nvPr/>
          </p:nvGrpSpPr>
          <p:grpSpPr bwMode="auto">
            <a:xfrm>
              <a:off x="2933" y="2621"/>
              <a:ext cx="1081" cy="326"/>
              <a:chOff x="2942" y="2640"/>
              <a:chExt cx="1052" cy="192"/>
            </a:xfrm>
          </p:grpSpPr>
          <p:sp>
            <p:nvSpPr>
              <p:cNvPr id="129" name="Line 325"/>
              <p:cNvSpPr>
                <a:spLocks noChangeShapeType="1"/>
              </p:cNvSpPr>
              <p:nvPr/>
            </p:nvSpPr>
            <p:spPr bwMode="auto">
              <a:xfrm>
                <a:off x="2942" y="2640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326"/>
              <p:cNvSpPr>
                <a:spLocks noChangeShapeType="1"/>
              </p:cNvSpPr>
              <p:nvPr/>
            </p:nvSpPr>
            <p:spPr bwMode="auto">
              <a:xfrm>
                <a:off x="2942" y="2736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Line 327"/>
              <p:cNvSpPr>
                <a:spLocks noChangeShapeType="1"/>
              </p:cNvSpPr>
              <p:nvPr/>
            </p:nvSpPr>
            <p:spPr bwMode="auto">
              <a:xfrm>
                <a:off x="2942" y="2832"/>
                <a:ext cx="10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7" name="Text Box 328"/>
            <p:cNvSpPr txBox="1">
              <a:spLocks noChangeArrowheads="1"/>
            </p:cNvSpPr>
            <p:nvPr/>
          </p:nvSpPr>
          <p:spPr bwMode="auto">
            <a:xfrm>
              <a:off x="2940" y="3044"/>
              <a:ext cx="1066" cy="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</a:rPr>
                <a:t>   Deceased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Rent Past Due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Drill Status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Lost Key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Request ID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Update Address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Update Contact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POA on File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More Than One Signature Required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____________________________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   ____________________________</a:t>
              </a:r>
            </a:p>
            <a:p>
              <a:pPr>
                <a:lnSpc>
                  <a:spcPct val="110000"/>
                </a:lnSpc>
              </a:pPr>
              <a:r>
                <a:rPr lang="en-US" sz="700">
                  <a:latin typeface="Arial" charset="0"/>
                  <a:cs typeface="Arial" charset="0"/>
                </a:rPr>
                <a:t>200099 (7/06)</a:t>
              </a:r>
            </a:p>
          </p:txBody>
        </p:sp>
        <p:sp>
          <p:nvSpPr>
            <p:cNvPr id="118" name="Rectangle 329"/>
            <p:cNvSpPr>
              <a:spLocks noChangeArrowheads="1"/>
            </p:cNvSpPr>
            <p:nvPr/>
          </p:nvSpPr>
          <p:spPr bwMode="auto">
            <a:xfrm>
              <a:off x="2984" y="3092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330"/>
            <p:cNvSpPr>
              <a:spLocks noChangeArrowheads="1"/>
            </p:cNvSpPr>
            <p:nvPr/>
          </p:nvSpPr>
          <p:spPr bwMode="auto">
            <a:xfrm>
              <a:off x="2984" y="3241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331"/>
            <p:cNvSpPr>
              <a:spLocks noChangeArrowheads="1"/>
            </p:cNvSpPr>
            <p:nvPr/>
          </p:nvSpPr>
          <p:spPr bwMode="auto">
            <a:xfrm>
              <a:off x="2984" y="331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332"/>
            <p:cNvSpPr>
              <a:spLocks noChangeArrowheads="1"/>
            </p:cNvSpPr>
            <p:nvPr/>
          </p:nvSpPr>
          <p:spPr bwMode="auto">
            <a:xfrm>
              <a:off x="2984" y="3391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Rectangle 333"/>
            <p:cNvSpPr>
              <a:spLocks noChangeArrowheads="1"/>
            </p:cNvSpPr>
            <p:nvPr/>
          </p:nvSpPr>
          <p:spPr bwMode="auto">
            <a:xfrm>
              <a:off x="2984" y="346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34"/>
            <p:cNvSpPr>
              <a:spLocks noChangeArrowheads="1"/>
            </p:cNvSpPr>
            <p:nvPr/>
          </p:nvSpPr>
          <p:spPr bwMode="auto">
            <a:xfrm>
              <a:off x="2984" y="354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335"/>
            <p:cNvSpPr>
              <a:spLocks noChangeArrowheads="1"/>
            </p:cNvSpPr>
            <p:nvPr/>
          </p:nvSpPr>
          <p:spPr bwMode="auto">
            <a:xfrm>
              <a:off x="2984" y="3615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336"/>
            <p:cNvSpPr>
              <a:spLocks noChangeArrowheads="1"/>
            </p:cNvSpPr>
            <p:nvPr/>
          </p:nvSpPr>
          <p:spPr bwMode="auto">
            <a:xfrm>
              <a:off x="2984" y="369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Rectangle 337"/>
            <p:cNvSpPr>
              <a:spLocks noChangeArrowheads="1"/>
            </p:cNvSpPr>
            <p:nvPr/>
          </p:nvSpPr>
          <p:spPr bwMode="auto">
            <a:xfrm>
              <a:off x="2984" y="3166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Rectangle 338"/>
            <p:cNvSpPr>
              <a:spLocks noChangeArrowheads="1"/>
            </p:cNvSpPr>
            <p:nvPr/>
          </p:nvSpPr>
          <p:spPr bwMode="auto">
            <a:xfrm>
              <a:off x="2984" y="3765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339"/>
            <p:cNvSpPr>
              <a:spLocks noChangeArrowheads="1"/>
            </p:cNvSpPr>
            <p:nvPr/>
          </p:nvSpPr>
          <p:spPr bwMode="auto">
            <a:xfrm>
              <a:off x="2984" y="3840"/>
              <a:ext cx="40" cy="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5083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Macintosh PowerPoint</Application>
  <PresentationFormat>On-screen Show (4:3)</PresentationFormat>
  <Paragraphs>96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</cp:revision>
  <dcterms:created xsi:type="dcterms:W3CDTF">2012-08-23T14:12:12Z</dcterms:created>
  <dcterms:modified xsi:type="dcterms:W3CDTF">2014-05-23T14:39:18Z</dcterms:modified>
</cp:coreProperties>
</file>