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972800" cy="8229600" type="B4JIS"/>
  <p:notesSz cx="6858000" cy="9144000"/>
  <p:defaultTextStyle>
    <a:defPPr>
      <a:defRPr lang="en-US"/>
    </a:defPPr>
    <a:lvl1pPr marL="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2616" y="-96"/>
      </p:cViewPr>
      <p:guideLst>
        <p:guide orient="horz" pos="2592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556511"/>
            <a:ext cx="932688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663440"/>
            <a:ext cx="768096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2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5956" y="396240"/>
            <a:ext cx="2962274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9130" y="396240"/>
            <a:ext cx="8703946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3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0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288281"/>
            <a:ext cx="9326880" cy="16344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488056"/>
            <a:ext cx="9326880" cy="18002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2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9131" y="2305050"/>
            <a:ext cx="5833110" cy="651700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5121" y="2305050"/>
            <a:ext cx="5833110" cy="651700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9/26/13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9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29566"/>
            <a:ext cx="987552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842136"/>
            <a:ext cx="4848226" cy="7677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609850"/>
            <a:ext cx="4848226" cy="474154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842136"/>
            <a:ext cx="4850130" cy="7677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609850"/>
            <a:ext cx="4850130" cy="474154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9/26/13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6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9/26/13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9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9/26/13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0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27660"/>
            <a:ext cx="3609976" cy="139446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27660"/>
            <a:ext cx="6134100" cy="7023736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722120"/>
            <a:ext cx="3609976" cy="5629276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9/26/13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0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5760720"/>
            <a:ext cx="6583680" cy="68008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35330"/>
            <a:ext cx="6583680" cy="493776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440806"/>
            <a:ext cx="6583680" cy="965834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9/26/13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5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29566"/>
            <a:ext cx="9875520" cy="13716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20240"/>
            <a:ext cx="9875520" cy="5431156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7627621"/>
            <a:ext cx="2560320" cy="438150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42F0C-8A85-5D44-B457-3CD3E8250B0C}" type="datetimeFigureOut">
              <a:rPr lang="en-US" smtClean="0"/>
              <a:t>9/26/13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7627621"/>
            <a:ext cx="3474720" cy="438150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7627621"/>
            <a:ext cx="2560320" cy="438150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486400" y="0"/>
            <a:ext cx="0" cy="82296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371"/>
          <p:cNvGrpSpPr>
            <a:grpSpLocks/>
          </p:cNvGrpSpPr>
          <p:nvPr userDrawn="1"/>
        </p:nvGrpSpPr>
        <p:grpSpPr bwMode="auto">
          <a:xfrm>
            <a:off x="9311751" y="4808062"/>
            <a:ext cx="358775" cy="358775"/>
            <a:chOff x="6336" y="3858"/>
            <a:chExt cx="226" cy="226"/>
          </a:xfrm>
        </p:grpSpPr>
        <p:sp>
          <p:nvSpPr>
            <p:cNvPr id="9" name="Oval 372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AutoShape 373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1" name="Group 378"/>
          <p:cNvGrpSpPr>
            <a:grpSpLocks/>
          </p:cNvGrpSpPr>
          <p:nvPr userDrawn="1"/>
        </p:nvGrpSpPr>
        <p:grpSpPr bwMode="auto">
          <a:xfrm>
            <a:off x="6973636" y="1552217"/>
            <a:ext cx="358775" cy="358775"/>
            <a:chOff x="6336" y="3858"/>
            <a:chExt cx="226" cy="226"/>
          </a:xfrm>
        </p:grpSpPr>
        <p:sp>
          <p:nvSpPr>
            <p:cNvPr id="12" name="Oval 37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38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1501468" y="1552217"/>
            <a:ext cx="2696890" cy="3614620"/>
            <a:chOff x="1551764" y="1704617"/>
            <a:chExt cx="2696890" cy="3614620"/>
          </a:xfrm>
        </p:grpSpPr>
        <p:grpSp>
          <p:nvGrpSpPr>
            <p:cNvPr id="15" name="Group 371"/>
            <p:cNvGrpSpPr>
              <a:grpSpLocks/>
            </p:cNvGrpSpPr>
            <p:nvPr/>
          </p:nvGrpSpPr>
          <p:grpSpPr bwMode="auto">
            <a:xfrm>
              <a:off x="3889879" y="4960462"/>
              <a:ext cx="358775" cy="358775"/>
              <a:chOff x="6336" y="3858"/>
              <a:chExt cx="226" cy="226"/>
            </a:xfrm>
          </p:grpSpPr>
          <p:sp>
            <p:nvSpPr>
              <p:cNvPr id="19" name="Oval 37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" name="AutoShape 37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6" name="Group 378"/>
            <p:cNvGrpSpPr>
              <a:grpSpLocks/>
            </p:cNvGrpSpPr>
            <p:nvPr/>
          </p:nvGrpSpPr>
          <p:grpSpPr bwMode="auto">
            <a:xfrm>
              <a:off x="1551764" y="1704617"/>
              <a:ext cx="358775" cy="358775"/>
              <a:chOff x="6336" y="3858"/>
              <a:chExt cx="226" cy="226"/>
            </a:xfrm>
          </p:grpSpPr>
          <p:sp>
            <p:nvSpPr>
              <p:cNvPr id="17" name="Oval 3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AutoShape 3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982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864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548640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548640" rtl="0" eaLnBrk="1" latinLnBrk="0" hangingPunct="1">
        <a:spcBef>
          <a:spcPct val="20000"/>
        </a:spcBef>
        <a:buFont typeface="Arial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54864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54864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54864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roup 108"/>
          <p:cNvGrpSpPr/>
          <p:nvPr/>
        </p:nvGrpSpPr>
        <p:grpSpPr>
          <a:xfrm>
            <a:off x="1430842" y="1305930"/>
            <a:ext cx="8311646" cy="6178550"/>
            <a:chOff x="1430842" y="1305930"/>
            <a:chExt cx="8311646" cy="6178550"/>
          </a:xfrm>
        </p:grpSpPr>
        <p:grpSp>
          <p:nvGrpSpPr>
            <p:cNvPr id="14" name="Group 371"/>
            <p:cNvGrpSpPr>
              <a:grpSpLocks/>
            </p:cNvGrpSpPr>
            <p:nvPr/>
          </p:nvGrpSpPr>
          <p:grpSpPr bwMode="auto">
            <a:xfrm>
              <a:off x="6974951" y="1547337"/>
              <a:ext cx="358775" cy="358775"/>
              <a:chOff x="6336" y="3858"/>
              <a:chExt cx="226" cy="226"/>
            </a:xfrm>
          </p:grpSpPr>
          <p:sp>
            <p:nvSpPr>
              <p:cNvPr id="15" name="Oval 37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" name="AutoShape 37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3" name="Line 336"/>
            <p:cNvSpPr>
              <a:spLocks noChangeShapeType="1"/>
            </p:cNvSpPr>
            <p:nvPr/>
          </p:nvSpPr>
          <p:spPr bwMode="auto">
            <a:xfrm>
              <a:off x="1942017" y="1523418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337"/>
            <p:cNvSpPr>
              <a:spLocks noChangeShapeType="1"/>
            </p:cNvSpPr>
            <p:nvPr/>
          </p:nvSpPr>
          <p:spPr bwMode="auto">
            <a:xfrm>
              <a:off x="1440367" y="1988555"/>
              <a:ext cx="6588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338"/>
            <p:cNvSpPr>
              <a:spLocks noChangeShapeType="1"/>
            </p:cNvSpPr>
            <p:nvPr/>
          </p:nvSpPr>
          <p:spPr bwMode="auto">
            <a:xfrm>
              <a:off x="3754942" y="1518655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39"/>
            <p:cNvSpPr>
              <a:spLocks noChangeShapeType="1"/>
            </p:cNvSpPr>
            <p:nvPr/>
          </p:nvSpPr>
          <p:spPr bwMode="auto">
            <a:xfrm flipH="1">
              <a:off x="3564442" y="1988555"/>
              <a:ext cx="684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40"/>
            <p:cNvSpPr>
              <a:spLocks noChangeShapeType="1"/>
            </p:cNvSpPr>
            <p:nvPr/>
          </p:nvSpPr>
          <p:spPr bwMode="auto">
            <a:xfrm>
              <a:off x="3754942" y="4274555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41"/>
            <p:cNvSpPr>
              <a:spLocks noChangeShapeType="1"/>
            </p:cNvSpPr>
            <p:nvPr/>
          </p:nvSpPr>
          <p:spPr bwMode="auto">
            <a:xfrm flipH="1">
              <a:off x="3564442" y="4744455"/>
              <a:ext cx="684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42"/>
            <p:cNvSpPr>
              <a:spLocks noChangeShapeType="1"/>
            </p:cNvSpPr>
            <p:nvPr/>
          </p:nvSpPr>
          <p:spPr bwMode="auto">
            <a:xfrm>
              <a:off x="1942017" y="4279318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343"/>
            <p:cNvSpPr>
              <a:spLocks noChangeShapeType="1"/>
            </p:cNvSpPr>
            <p:nvPr/>
          </p:nvSpPr>
          <p:spPr bwMode="auto">
            <a:xfrm>
              <a:off x="1430842" y="4744455"/>
              <a:ext cx="6588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344"/>
            <p:cNvSpPr>
              <a:spLocks noChangeShapeType="1"/>
            </p:cNvSpPr>
            <p:nvPr/>
          </p:nvSpPr>
          <p:spPr bwMode="auto">
            <a:xfrm flipV="1">
              <a:off x="1942017" y="5482643"/>
              <a:ext cx="0" cy="6842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45"/>
            <p:cNvSpPr>
              <a:spLocks noChangeShapeType="1"/>
            </p:cNvSpPr>
            <p:nvPr/>
          </p:nvSpPr>
          <p:spPr bwMode="auto">
            <a:xfrm>
              <a:off x="1441954" y="5662030"/>
              <a:ext cx="6588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346"/>
            <p:cNvSpPr>
              <a:spLocks noChangeShapeType="1"/>
            </p:cNvSpPr>
            <p:nvPr/>
          </p:nvSpPr>
          <p:spPr bwMode="auto">
            <a:xfrm flipV="1">
              <a:off x="3754942" y="5477880"/>
              <a:ext cx="0" cy="6842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347"/>
            <p:cNvSpPr>
              <a:spLocks noChangeShapeType="1"/>
            </p:cNvSpPr>
            <p:nvPr/>
          </p:nvSpPr>
          <p:spPr bwMode="auto">
            <a:xfrm flipH="1">
              <a:off x="3564442" y="5662030"/>
              <a:ext cx="684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348"/>
            <p:cNvSpPr>
              <a:spLocks noChangeShapeType="1"/>
            </p:cNvSpPr>
            <p:nvPr/>
          </p:nvSpPr>
          <p:spPr bwMode="auto">
            <a:xfrm>
              <a:off x="7435851" y="1518655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349"/>
            <p:cNvSpPr>
              <a:spLocks noChangeShapeType="1"/>
            </p:cNvSpPr>
            <p:nvPr/>
          </p:nvSpPr>
          <p:spPr bwMode="auto">
            <a:xfrm>
              <a:off x="6915151" y="1988555"/>
              <a:ext cx="6588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350"/>
            <p:cNvSpPr>
              <a:spLocks noChangeShapeType="1"/>
            </p:cNvSpPr>
            <p:nvPr/>
          </p:nvSpPr>
          <p:spPr bwMode="auto">
            <a:xfrm>
              <a:off x="9259888" y="1532943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351"/>
            <p:cNvSpPr>
              <a:spLocks noChangeShapeType="1"/>
            </p:cNvSpPr>
            <p:nvPr/>
          </p:nvSpPr>
          <p:spPr bwMode="auto">
            <a:xfrm flipH="1">
              <a:off x="9058276" y="1988555"/>
              <a:ext cx="684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352"/>
            <p:cNvSpPr>
              <a:spLocks noChangeShapeType="1"/>
            </p:cNvSpPr>
            <p:nvPr/>
          </p:nvSpPr>
          <p:spPr bwMode="auto">
            <a:xfrm>
              <a:off x="9259888" y="4269793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353"/>
            <p:cNvSpPr>
              <a:spLocks noChangeShapeType="1"/>
            </p:cNvSpPr>
            <p:nvPr/>
          </p:nvSpPr>
          <p:spPr bwMode="auto">
            <a:xfrm flipH="1">
              <a:off x="9058276" y="4744455"/>
              <a:ext cx="684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354"/>
            <p:cNvSpPr>
              <a:spLocks noChangeShapeType="1"/>
            </p:cNvSpPr>
            <p:nvPr/>
          </p:nvSpPr>
          <p:spPr bwMode="auto">
            <a:xfrm>
              <a:off x="7435851" y="4274555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355"/>
            <p:cNvSpPr>
              <a:spLocks noChangeShapeType="1"/>
            </p:cNvSpPr>
            <p:nvPr/>
          </p:nvSpPr>
          <p:spPr bwMode="auto">
            <a:xfrm>
              <a:off x="6924676" y="4744455"/>
              <a:ext cx="6588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356"/>
            <p:cNvSpPr>
              <a:spLocks noChangeShapeType="1"/>
            </p:cNvSpPr>
            <p:nvPr/>
          </p:nvSpPr>
          <p:spPr bwMode="auto">
            <a:xfrm flipV="1">
              <a:off x="7435851" y="5477880"/>
              <a:ext cx="0" cy="6842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357"/>
            <p:cNvSpPr>
              <a:spLocks noChangeShapeType="1"/>
            </p:cNvSpPr>
            <p:nvPr/>
          </p:nvSpPr>
          <p:spPr bwMode="auto">
            <a:xfrm>
              <a:off x="6935788" y="5662030"/>
              <a:ext cx="6588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358"/>
            <p:cNvSpPr>
              <a:spLocks noChangeShapeType="1"/>
            </p:cNvSpPr>
            <p:nvPr/>
          </p:nvSpPr>
          <p:spPr bwMode="auto">
            <a:xfrm flipV="1">
              <a:off x="9259888" y="5473118"/>
              <a:ext cx="0" cy="6842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359"/>
            <p:cNvSpPr>
              <a:spLocks noChangeShapeType="1"/>
            </p:cNvSpPr>
            <p:nvPr/>
          </p:nvSpPr>
          <p:spPr bwMode="auto">
            <a:xfrm flipH="1">
              <a:off x="9058276" y="5662030"/>
              <a:ext cx="684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361"/>
            <p:cNvSpPr>
              <a:spLocks noChangeArrowheads="1"/>
            </p:cNvSpPr>
            <p:nvPr/>
          </p:nvSpPr>
          <p:spPr bwMode="auto">
            <a:xfrm>
              <a:off x="1940429" y="1996493"/>
              <a:ext cx="1816100" cy="2752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362"/>
            <p:cNvSpPr>
              <a:spLocks noChangeArrowheads="1"/>
            </p:cNvSpPr>
            <p:nvPr/>
          </p:nvSpPr>
          <p:spPr bwMode="auto">
            <a:xfrm>
              <a:off x="1940429" y="1310693"/>
              <a:ext cx="1816100" cy="684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363"/>
            <p:cNvSpPr>
              <a:spLocks noChangeArrowheads="1"/>
            </p:cNvSpPr>
            <p:nvPr/>
          </p:nvSpPr>
          <p:spPr bwMode="auto">
            <a:xfrm>
              <a:off x="1940429" y="4750805"/>
              <a:ext cx="1816100" cy="27336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364"/>
            <p:cNvSpPr>
              <a:spLocks noChangeArrowheads="1"/>
            </p:cNvSpPr>
            <p:nvPr/>
          </p:nvSpPr>
          <p:spPr bwMode="auto">
            <a:xfrm>
              <a:off x="7437438" y="1305930"/>
              <a:ext cx="1816100" cy="684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Rectangle 365"/>
            <p:cNvSpPr>
              <a:spLocks noChangeArrowheads="1"/>
            </p:cNvSpPr>
            <p:nvPr/>
          </p:nvSpPr>
          <p:spPr bwMode="auto">
            <a:xfrm>
              <a:off x="7437438" y="4746043"/>
              <a:ext cx="1816100" cy="27336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366"/>
            <p:cNvSpPr>
              <a:spLocks noChangeArrowheads="1"/>
            </p:cNvSpPr>
            <p:nvPr/>
          </p:nvSpPr>
          <p:spPr bwMode="auto">
            <a:xfrm>
              <a:off x="2616704" y="6277980"/>
              <a:ext cx="463550" cy="4635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367"/>
            <p:cNvSpPr>
              <a:spLocks noChangeArrowheads="1"/>
            </p:cNvSpPr>
            <p:nvPr/>
          </p:nvSpPr>
          <p:spPr bwMode="auto">
            <a:xfrm>
              <a:off x="8113713" y="6277980"/>
              <a:ext cx="463550" cy="4635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368"/>
            <p:cNvSpPr>
              <a:spLocks noChangeArrowheads="1"/>
            </p:cNvSpPr>
            <p:nvPr/>
          </p:nvSpPr>
          <p:spPr bwMode="auto">
            <a:xfrm>
              <a:off x="7443788" y="1996493"/>
              <a:ext cx="1816100" cy="2752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" name="Text Box 381"/>
          <p:cNvSpPr txBox="1">
            <a:spLocks noChangeArrowheads="1"/>
          </p:cNvSpPr>
          <p:nvPr/>
        </p:nvSpPr>
        <p:spPr bwMode="auto">
          <a:xfrm>
            <a:off x="1043263" y="3137374"/>
            <a:ext cx="41549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/>
              <a:t># </a:t>
            </a:r>
            <a:r>
              <a:rPr lang="en-US" sz="800" dirty="0" smtClean="0"/>
              <a:t>287</a:t>
            </a:r>
            <a:endParaRPr lang="en-US" sz="800" dirty="0"/>
          </a:p>
        </p:txBody>
      </p:sp>
      <p:sp>
        <p:nvSpPr>
          <p:cNvPr id="57" name="Rectangle 274"/>
          <p:cNvSpPr>
            <a:spLocks noChangeArrowheads="1"/>
          </p:cNvSpPr>
          <p:nvPr/>
        </p:nvSpPr>
        <p:spPr bwMode="auto">
          <a:xfrm rot="10800000" flipH="1">
            <a:off x="2005013" y="1436367"/>
            <a:ext cx="1711325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700" b="1">
                <a:latin typeface="Arial" charset="0"/>
              </a:rPr>
              <a:t>IS YOUR WILL UP TO DATE ?</a:t>
            </a:r>
          </a:p>
          <a:p>
            <a:pPr algn="ctr" eaLnBrk="0" hangingPunct="0"/>
            <a:r>
              <a:rPr lang="en-US" sz="700" b="1">
                <a:latin typeface="Arial" charset="0"/>
              </a:rPr>
              <a:t>CHANGES IN TAX LAWS MAKE</a:t>
            </a:r>
          </a:p>
          <a:p>
            <a:pPr algn="ctr" eaLnBrk="0" hangingPunct="0"/>
            <a:r>
              <a:rPr lang="en-US" sz="700" b="1">
                <a:latin typeface="Arial" charset="0"/>
              </a:rPr>
              <a:t>IT A MUST</a:t>
            </a:r>
          </a:p>
        </p:txBody>
      </p:sp>
      <p:sp>
        <p:nvSpPr>
          <p:cNvPr id="66" name="Rectangle 275"/>
          <p:cNvSpPr>
            <a:spLocks noChangeArrowheads="1"/>
          </p:cNvSpPr>
          <p:nvPr/>
        </p:nvSpPr>
        <p:spPr bwMode="auto">
          <a:xfrm rot="10800000" flipH="1">
            <a:off x="1939926" y="5225729"/>
            <a:ext cx="184150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800" b="1">
                <a:latin typeface="Arial" charset="0"/>
              </a:rPr>
              <a:t>• SEE OUR TRUST DEPARTMENT</a:t>
            </a:r>
          </a:p>
          <a:p>
            <a:pPr algn="ctr" eaLnBrk="0" hangingPunct="0"/>
            <a:r>
              <a:rPr lang="en-US" sz="800" b="1">
                <a:latin typeface="Arial" charset="0"/>
              </a:rPr>
              <a:t>• To Help Plan your ESTATE</a:t>
            </a:r>
          </a:p>
          <a:p>
            <a:pPr algn="ctr" eaLnBrk="0" hangingPunct="0"/>
            <a:r>
              <a:rPr lang="en-US" sz="800" b="1">
                <a:latin typeface="Arial" charset="0"/>
              </a:rPr>
              <a:t>Or to Act as GUARDIAN</a:t>
            </a:r>
          </a:p>
          <a:p>
            <a:pPr algn="ctr" eaLnBrk="0" hangingPunct="0"/>
            <a:r>
              <a:rPr lang="en-US" sz="800" b="1">
                <a:latin typeface="Arial" charset="0"/>
              </a:rPr>
              <a:t>• EXECUTOR or TRUSTEE</a:t>
            </a:r>
          </a:p>
        </p:txBody>
      </p:sp>
      <p:sp>
        <p:nvSpPr>
          <p:cNvPr id="67" name="Rectangle 304"/>
          <p:cNvSpPr>
            <a:spLocks noChangeArrowheads="1"/>
          </p:cNvSpPr>
          <p:nvPr/>
        </p:nvSpPr>
        <p:spPr bwMode="auto">
          <a:xfrm rot="10800000" flipH="1">
            <a:off x="2005013" y="4751067"/>
            <a:ext cx="171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600">
                <a:latin typeface="Arial" charset="0"/>
              </a:rPr>
              <a:t>E. Greene &amp; Co.</a:t>
            </a:r>
          </a:p>
          <a:p>
            <a:pPr algn="ctr" eaLnBrk="0" hangingPunct="0"/>
            <a:r>
              <a:rPr lang="en-US" sz="600">
                <a:latin typeface="Arial" charset="0"/>
              </a:rPr>
              <a:t>Fairfield, NJ 07007</a:t>
            </a:r>
          </a:p>
          <a:p>
            <a:pPr algn="ctr" eaLnBrk="0" hangingPunct="0"/>
            <a:r>
              <a:rPr lang="en-US" sz="600">
                <a:latin typeface="Arial" charset="0"/>
              </a:rPr>
              <a:t>877-838-5250</a:t>
            </a:r>
          </a:p>
          <a:p>
            <a:pPr algn="ctr" eaLnBrk="0" hangingPunct="0"/>
            <a:r>
              <a:rPr lang="en-US" sz="600">
                <a:latin typeface="Arial" charset="0"/>
              </a:rPr>
              <a:t>Form BKW-R</a:t>
            </a:r>
          </a:p>
        </p:txBody>
      </p:sp>
      <p:sp>
        <p:nvSpPr>
          <p:cNvPr id="68" name="Rectangle 328"/>
          <p:cNvSpPr>
            <a:spLocks noChangeArrowheads="1"/>
          </p:cNvSpPr>
          <p:nvPr/>
        </p:nvSpPr>
        <p:spPr bwMode="auto">
          <a:xfrm>
            <a:off x="2012951" y="2203129"/>
            <a:ext cx="1695450" cy="84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ctr" defTabSz="804863" eaLnBrk="0" hangingPunct="0"/>
            <a:r>
              <a:rPr lang="en-US" sz="1000" b="1">
                <a:latin typeface="Arial" charset="0"/>
              </a:rPr>
              <a:t>F O R    S A F E T Y</a:t>
            </a:r>
          </a:p>
          <a:p>
            <a:pPr algn="ctr" defTabSz="804863" eaLnBrk="0" hangingPunct="0"/>
            <a:r>
              <a:rPr lang="en-US" sz="1000" b="1">
                <a:latin typeface="Arial" charset="0"/>
              </a:rPr>
              <a:t>K E E P</a:t>
            </a:r>
          </a:p>
          <a:p>
            <a:pPr algn="ctr" defTabSz="804863" eaLnBrk="0" hangingPunct="0"/>
            <a:r>
              <a:rPr lang="en-US" sz="1000" b="1">
                <a:latin typeface="Arial" charset="0"/>
              </a:rPr>
              <a:t>O N E</a:t>
            </a:r>
          </a:p>
          <a:p>
            <a:pPr algn="ctr" defTabSz="804863" eaLnBrk="0" hangingPunct="0"/>
            <a:r>
              <a:rPr lang="en-US" sz="1000" b="1">
                <a:latin typeface="Arial" charset="0"/>
              </a:rPr>
              <a:t>SAFE DEPOSIT BOX KEY</a:t>
            </a:r>
          </a:p>
          <a:p>
            <a:pPr algn="ctr" defTabSz="804863" eaLnBrk="0" hangingPunct="0"/>
            <a:r>
              <a:rPr lang="en-US" sz="1000" b="1">
                <a:latin typeface="Arial" charset="0"/>
              </a:rPr>
              <a:t>IN THIS WALLET</a:t>
            </a:r>
          </a:p>
        </p:txBody>
      </p:sp>
      <p:sp>
        <p:nvSpPr>
          <p:cNvPr id="69" name="Rectangle 330"/>
          <p:cNvSpPr>
            <a:spLocks noChangeArrowheads="1"/>
          </p:cNvSpPr>
          <p:nvPr/>
        </p:nvSpPr>
        <p:spPr bwMode="auto">
          <a:xfrm>
            <a:off x="2146301" y="3111179"/>
            <a:ext cx="1427162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/>
            <a:r>
              <a:rPr lang="en-US" sz="700">
                <a:latin typeface="Arial" charset="0"/>
              </a:rPr>
              <a:t>Loss of keys will cause you</a:t>
            </a:r>
            <a:br>
              <a:rPr lang="en-US" sz="700">
                <a:latin typeface="Arial" charset="0"/>
              </a:rPr>
            </a:br>
            <a:r>
              <a:rPr lang="en-US" sz="700">
                <a:latin typeface="Arial" charset="0"/>
              </a:rPr>
              <a:t>considerable expense.  Both</a:t>
            </a:r>
            <a:br>
              <a:rPr lang="en-US" sz="700">
                <a:latin typeface="Arial" charset="0"/>
              </a:rPr>
            </a:br>
            <a:r>
              <a:rPr lang="en-US" sz="700">
                <a:latin typeface="Arial" charset="0"/>
              </a:rPr>
              <a:t>keys must be returned to us</a:t>
            </a:r>
            <a:br>
              <a:rPr lang="en-US" sz="700">
                <a:latin typeface="Arial" charset="0"/>
              </a:rPr>
            </a:br>
            <a:r>
              <a:rPr lang="en-US" sz="700">
                <a:latin typeface="Arial" charset="0"/>
              </a:rPr>
              <a:t>when box is surrendered.</a:t>
            </a:r>
            <a:br>
              <a:rPr lang="en-US" sz="700">
                <a:latin typeface="Arial" charset="0"/>
              </a:rPr>
            </a:br>
            <a:endParaRPr lang="en-US" sz="700">
              <a:latin typeface="Arial" charset="0"/>
            </a:endParaRPr>
          </a:p>
        </p:txBody>
      </p:sp>
      <p:sp>
        <p:nvSpPr>
          <p:cNvPr id="70" name="Rectangle 333"/>
          <p:cNvSpPr>
            <a:spLocks noChangeArrowheads="1"/>
          </p:cNvSpPr>
          <p:nvPr/>
        </p:nvSpPr>
        <p:spPr bwMode="auto">
          <a:xfrm>
            <a:off x="2041526" y="4330379"/>
            <a:ext cx="1639887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>
                <a:latin typeface="Univers" charset="0"/>
              </a:rPr>
              <a:t>MEMBER FEDERAL DEPOSIT</a:t>
            </a:r>
          </a:p>
          <a:p>
            <a:pPr algn="ctr" defTabSz="804863" eaLnBrk="0" hangingPunct="0"/>
            <a:r>
              <a:rPr lang="en-US" sz="600">
                <a:latin typeface="Univers" charset="0"/>
              </a:rPr>
              <a:t>INSURANCE CORPORATION</a:t>
            </a:r>
          </a:p>
        </p:txBody>
      </p:sp>
      <p:pic>
        <p:nvPicPr>
          <p:cNvPr id="71" name="Picture 378" descr="Glens Falls National B&amp;T Co - Made 2008-02"/>
          <p:cNvPicPr>
            <a:picLocks noChangeAspect="1" noChangeArrowheads="1"/>
          </p:cNvPicPr>
          <p:nvPr/>
        </p:nvPicPr>
        <p:blipFill>
          <a:blip r:embed="rId2">
            <a:lum contras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6" y="3876354"/>
            <a:ext cx="1382712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6540791" y="1436366"/>
            <a:ext cx="2738163" cy="4367212"/>
            <a:chOff x="1195663" y="1588767"/>
            <a:chExt cx="2738163" cy="4367212"/>
          </a:xfrm>
        </p:grpSpPr>
        <p:sp>
          <p:nvSpPr>
            <p:cNvPr id="80" name="Text Box 381"/>
            <p:cNvSpPr txBox="1">
              <a:spLocks noChangeArrowheads="1"/>
            </p:cNvSpPr>
            <p:nvPr/>
          </p:nvSpPr>
          <p:spPr bwMode="auto">
            <a:xfrm>
              <a:off x="1195663" y="3289774"/>
              <a:ext cx="41549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dirty="0"/>
                <a:t># </a:t>
              </a:r>
              <a:r>
                <a:rPr lang="en-US" sz="800" dirty="0" smtClean="0"/>
                <a:t>287</a:t>
              </a:r>
              <a:endParaRPr lang="en-US" sz="800" dirty="0"/>
            </a:p>
          </p:txBody>
        </p:sp>
        <p:sp>
          <p:nvSpPr>
            <p:cNvPr id="81" name="Rectangle 274"/>
            <p:cNvSpPr>
              <a:spLocks noChangeArrowheads="1"/>
            </p:cNvSpPr>
            <p:nvPr/>
          </p:nvSpPr>
          <p:spPr bwMode="auto">
            <a:xfrm rot="10800000" flipH="1">
              <a:off x="2157413" y="1588767"/>
              <a:ext cx="1711325" cy="407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sz="700" b="1">
                  <a:latin typeface="Arial" charset="0"/>
                </a:rPr>
                <a:t>IS YOUR WILL UP TO DATE ?</a:t>
              </a:r>
            </a:p>
            <a:p>
              <a:pPr algn="ctr" eaLnBrk="0" hangingPunct="0"/>
              <a:r>
                <a:rPr lang="en-US" sz="700" b="1">
                  <a:latin typeface="Arial" charset="0"/>
                </a:rPr>
                <a:t>CHANGES IN TAX LAWS MAKE</a:t>
              </a:r>
            </a:p>
            <a:p>
              <a:pPr algn="ctr" eaLnBrk="0" hangingPunct="0"/>
              <a:r>
                <a:rPr lang="en-US" sz="700" b="1">
                  <a:latin typeface="Arial" charset="0"/>
                </a:rPr>
                <a:t>IT A MUST</a:t>
              </a:r>
            </a:p>
          </p:txBody>
        </p:sp>
        <p:sp>
          <p:nvSpPr>
            <p:cNvPr id="82" name="Rectangle 275"/>
            <p:cNvSpPr>
              <a:spLocks noChangeArrowheads="1"/>
            </p:cNvSpPr>
            <p:nvPr/>
          </p:nvSpPr>
          <p:spPr bwMode="auto">
            <a:xfrm rot="10800000" flipH="1">
              <a:off x="2092326" y="5378129"/>
              <a:ext cx="1841500" cy="577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sz="800" b="1">
                  <a:latin typeface="Arial" charset="0"/>
                </a:rPr>
                <a:t>• SEE OUR TRUST DEPARTMENT</a:t>
              </a:r>
            </a:p>
            <a:p>
              <a:pPr algn="ctr" eaLnBrk="0" hangingPunct="0"/>
              <a:r>
                <a:rPr lang="en-US" sz="800" b="1">
                  <a:latin typeface="Arial" charset="0"/>
                </a:rPr>
                <a:t>• To Help Plan your ESTATE</a:t>
              </a:r>
            </a:p>
            <a:p>
              <a:pPr algn="ctr" eaLnBrk="0" hangingPunct="0"/>
              <a:r>
                <a:rPr lang="en-US" sz="800" b="1">
                  <a:latin typeface="Arial" charset="0"/>
                </a:rPr>
                <a:t>Or to Act as GUARDIAN</a:t>
              </a:r>
            </a:p>
            <a:p>
              <a:pPr algn="ctr" eaLnBrk="0" hangingPunct="0"/>
              <a:r>
                <a:rPr lang="en-US" sz="800" b="1">
                  <a:latin typeface="Arial" charset="0"/>
                </a:rPr>
                <a:t>• EXECUTOR or TRUSTEE</a:t>
              </a:r>
            </a:p>
          </p:txBody>
        </p:sp>
        <p:sp>
          <p:nvSpPr>
            <p:cNvPr id="83" name="Rectangle 304"/>
            <p:cNvSpPr>
              <a:spLocks noChangeArrowheads="1"/>
            </p:cNvSpPr>
            <p:nvPr/>
          </p:nvSpPr>
          <p:spPr bwMode="auto">
            <a:xfrm rot="10800000" flipH="1">
              <a:off x="2157413" y="4903467"/>
              <a:ext cx="171132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 eaLnBrk="0" hangingPunct="0"/>
              <a:r>
                <a:rPr lang="en-US" sz="600">
                  <a:latin typeface="Arial" charset="0"/>
                </a:rPr>
                <a:t>Fairfield, NJ 07007</a:t>
              </a:r>
            </a:p>
            <a:p>
              <a:pPr algn="ctr" eaLnBrk="0" hangingPunct="0"/>
              <a:r>
                <a:rPr lang="en-US" sz="600">
                  <a:latin typeface="Arial" charset="0"/>
                </a:rPr>
                <a:t>877-838-5250</a:t>
              </a:r>
            </a:p>
            <a:p>
              <a:pPr algn="ctr" eaLnBrk="0" hangingPunct="0"/>
              <a:r>
                <a:rPr lang="en-US" sz="600">
                  <a:latin typeface="Arial" charset="0"/>
                </a:rPr>
                <a:t>Form BKW-R</a:t>
              </a:r>
            </a:p>
          </p:txBody>
        </p:sp>
        <p:sp>
          <p:nvSpPr>
            <p:cNvPr id="84" name="Rectangle 328"/>
            <p:cNvSpPr>
              <a:spLocks noChangeArrowheads="1"/>
            </p:cNvSpPr>
            <p:nvPr/>
          </p:nvSpPr>
          <p:spPr bwMode="auto">
            <a:xfrm>
              <a:off x="2165351" y="2355529"/>
              <a:ext cx="1695450" cy="844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>
                  <a:latin typeface="Arial" charset="0"/>
                </a:rPr>
                <a:t>F O R    S A F E T Y</a:t>
              </a:r>
            </a:p>
            <a:p>
              <a:pPr algn="ctr" defTabSz="804863" eaLnBrk="0" hangingPunct="0"/>
              <a:r>
                <a:rPr lang="en-US" sz="1000" b="1">
                  <a:latin typeface="Arial" charset="0"/>
                </a:rPr>
                <a:t>K E E P</a:t>
              </a:r>
            </a:p>
            <a:p>
              <a:pPr algn="ctr" defTabSz="804863" eaLnBrk="0" hangingPunct="0"/>
              <a:r>
                <a:rPr lang="en-US" sz="1000" b="1">
                  <a:latin typeface="Arial" charset="0"/>
                </a:rPr>
                <a:t>O N E</a:t>
              </a:r>
            </a:p>
            <a:p>
              <a:pPr algn="ctr" defTabSz="804863" eaLnBrk="0" hangingPunct="0"/>
              <a:r>
                <a:rPr lang="en-US" sz="10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1000" b="1">
                  <a:latin typeface="Arial" charset="0"/>
                </a:rPr>
                <a:t>IN THIS WALLET</a:t>
              </a:r>
            </a:p>
          </p:txBody>
        </p:sp>
        <p:sp>
          <p:nvSpPr>
            <p:cNvPr id="85" name="Rectangle 330"/>
            <p:cNvSpPr>
              <a:spLocks noChangeArrowheads="1"/>
            </p:cNvSpPr>
            <p:nvPr/>
          </p:nvSpPr>
          <p:spPr bwMode="auto">
            <a:xfrm>
              <a:off x="2298701" y="3263579"/>
              <a:ext cx="1427162" cy="614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700">
                  <a:latin typeface="Arial" charset="0"/>
                </a:rPr>
                <a:t>Loss of keys will cause you</a:t>
              </a:r>
              <a:br>
                <a:rPr lang="en-US" sz="700">
                  <a:latin typeface="Arial" charset="0"/>
                </a:rPr>
              </a:br>
              <a:r>
                <a:rPr lang="en-US" sz="700">
                  <a:latin typeface="Arial" charset="0"/>
                </a:rPr>
                <a:t>considerable expense.  Both</a:t>
              </a:r>
              <a:br>
                <a:rPr lang="en-US" sz="700">
                  <a:latin typeface="Arial" charset="0"/>
                </a:rPr>
              </a:br>
              <a:r>
                <a:rPr lang="en-US" sz="700">
                  <a:latin typeface="Arial" charset="0"/>
                </a:rPr>
                <a:t>keys must be returned to us</a:t>
              </a:r>
              <a:br>
                <a:rPr lang="en-US" sz="700">
                  <a:latin typeface="Arial" charset="0"/>
                </a:rPr>
              </a:br>
              <a:r>
                <a:rPr lang="en-US" sz="700">
                  <a:latin typeface="Arial" charset="0"/>
                </a:rPr>
                <a:t>when box is surrendered.</a:t>
              </a:r>
              <a:br>
                <a:rPr lang="en-US" sz="700">
                  <a:latin typeface="Arial" charset="0"/>
                </a:rPr>
              </a:br>
              <a:endParaRPr lang="en-US" sz="700">
                <a:latin typeface="Arial" charset="0"/>
              </a:endParaRPr>
            </a:p>
          </p:txBody>
        </p:sp>
        <p:sp>
          <p:nvSpPr>
            <p:cNvPr id="86" name="Rectangle 333"/>
            <p:cNvSpPr>
              <a:spLocks noChangeArrowheads="1"/>
            </p:cNvSpPr>
            <p:nvPr/>
          </p:nvSpPr>
          <p:spPr bwMode="auto">
            <a:xfrm>
              <a:off x="2193926" y="4482779"/>
              <a:ext cx="1639887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Univers" charset="0"/>
                </a:rPr>
                <a:t>MEMBER FEDERAL DEPOSIT</a:t>
              </a:r>
            </a:p>
            <a:p>
              <a:pPr algn="ctr" defTabSz="804863" eaLnBrk="0" hangingPunct="0"/>
              <a:r>
                <a:rPr lang="en-US" sz="600">
                  <a:latin typeface="Univers" charset="0"/>
                </a:rPr>
                <a:t>INSURANCE CORPORATION</a:t>
              </a:r>
            </a:p>
          </p:txBody>
        </p:sp>
        <p:pic>
          <p:nvPicPr>
            <p:cNvPr id="87" name="Picture 378" descr="Glens Falls National B&amp;T Co - Made 2008-02"/>
            <p:cNvPicPr>
              <a:picLocks noChangeAspect="1" noChangeArrowheads="1"/>
            </p:cNvPicPr>
            <p:nvPr/>
          </p:nvPicPr>
          <p:blipFill>
            <a:blip r:embed="rId2">
              <a:lum contrast="10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0926" y="4028754"/>
              <a:ext cx="1382712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44658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180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10</cp:revision>
  <cp:lastPrinted>2012-07-10T12:20:05Z</cp:lastPrinted>
  <dcterms:created xsi:type="dcterms:W3CDTF">2012-04-06T13:23:08Z</dcterms:created>
  <dcterms:modified xsi:type="dcterms:W3CDTF">2013-09-26T12:03:24Z</dcterms:modified>
</cp:coreProperties>
</file>