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560" y="1504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176" name="Group 175"/>
          <p:cNvGrpSpPr/>
          <p:nvPr/>
        </p:nvGrpSpPr>
        <p:grpSpPr>
          <a:xfrm>
            <a:off x="1751805" y="1096016"/>
            <a:ext cx="2738438" cy="3651250"/>
            <a:chOff x="1597025" y="950439"/>
            <a:chExt cx="2738438" cy="3651250"/>
          </a:xfrm>
        </p:grpSpPr>
        <p:sp>
          <p:nvSpPr>
            <p:cNvPr id="177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78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79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80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2" name="Group 1"/>
          <p:cNvGrpSpPr/>
          <p:nvPr/>
        </p:nvGrpSpPr>
        <p:grpSpPr>
          <a:xfrm>
            <a:off x="1713705" y="1043629"/>
            <a:ext cx="8080641" cy="8877109"/>
            <a:chOff x="1713705" y="1043629"/>
            <a:chExt cx="8080641" cy="8877109"/>
          </a:xfrm>
        </p:grpSpPr>
        <p:grpSp>
          <p:nvGrpSpPr>
            <p:cNvPr id="86" name="Group 85"/>
            <p:cNvGrpSpPr/>
            <p:nvPr/>
          </p:nvGrpSpPr>
          <p:grpSpPr>
            <a:xfrm>
              <a:off x="6971771" y="1043629"/>
              <a:ext cx="2822575" cy="3729037"/>
              <a:chOff x="1570038" y="898052"/>
              <a:chExt cx="2822575" cy="3729037"/>
            </a:xfrm>
          </p:grpSpPr>
          <p:sp>
            <p:nvSpPr>
              <p:cNvPr id="98" name="Rectangle 9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0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165" name="Group 164"/>
            <p:cNvGrpSpPr/>
            <p:nvPr/>
          </p:nvGrpSpPr>
          <p:grpSpPr>
            <a:xfrm>
              <a:off x="1713705" y="1043629"/>
              <a:ext cx="2822575" cy="3729037"/>
              <a:chOff x="1570038" y="898052"/>
              <a:chExt cx="2822575" cy="3729037"/>
            </a:xfrm>
          </p:grpSpPr>
          <p:sp>
            <p:nvSpPr>
              <p:cNvPr id="166" name="Rectangle 16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6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71" name="Group 370"/>
            <p:cNvGrpSpPr/>
            <p:nvPr/>
          </p:nvGrpSpPr>
          <p:grpSpPr>
            <a:xfrm>
              <a:off x="6971771" y="6191701"/>
              <a:ext cx="2822575" cy="3729037"/>
              <a:chOff x="1570038" y="898052"/>
              <a:chExt cx="2822575" cy="3729037"/>
            </a:xfrm>
          </p:grpSpPr>
          <p:sp>
            <p:nvSpPr>
              <p:cNvPr id="372" name="Rectangle 371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3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74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5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6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7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8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9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0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1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87" name="Group 386"/>
            <p:cNvGrpSpPr/>
            <p:nvPr/>
          </p:nvGrpSpPr>
          <p:grpSpPr>
            <a:xfrm>
              <a:off x="1713705" y="6191701"/>
              <a:ext cx="2822575" cy="3729037"/>
              <a:chOff x="1570038" y="898052"/>
              <a:chExt cx="2822575" cy="3729037"/>
            </a:xfrm>
          </p:grpSpPr>
          <p:sp>
            <p:nvSpPr>
              <p:cNvPr id="388" name="Rectangle 38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8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9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grpSp>
        <p:nvGrpSpPr>
          <p:cNvPr id="398" name="Group 397"/>
          <p:cNvGrpSpPr/>
          <p:nvPr/>
        </p:nvGrpSpPr>
        <p:grpSpPr>
          <a:xfrm>
            <a:off x="1751805" y="6244088"/>
            <a:ext cx="2738438" cy="3651250"/>
            <a:chOff x="1597025" y="950439"/>
            <a:chExt cx="2738438" cy="3651250"/>
          </a:xfrm>
        </p:grpSpPr>
        <p:sp>
          <p:nvSpPr>
            <p:cNvPr id="399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00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01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02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459" name="Group 458"/>
          <p:cNvGrpSpPr/>
          <p:nvPr/>
        </p:nvGrpSpPr>
        <p:grpSpPr>
          <a:xfrm>
            <a:off x="7005901" y="6244088"/>
            <a:ext cx="2738438" cy="3651250"/>
            <a:chOff x="1597025" y="950439"/>
            <a:chExt cx="2738438" cy="3651250"/>
          </a:xfrm>
        </p:grpSpPr>
        <p:sp>
          <p:nvSpPr>
            <p:cNvPr id="460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1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2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3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652316" y="1096016"/>
            <a:ext cx="3092023" cy="3689350"/>
            <a:chOff x="6652316" y="1096016"/>
            <a:chExt cx="3092023" cy="3689350"/>
          </a:xfrm>
        </p:grpSpPr>
        <p:grpSp>
          <p:nvGrpSpPr>
            <p:cNvPr id="134" name="Group 133"/>
            <p:cNvGrpSpPr/>
            <p:nvPr/>
          </p:nvGrpSpPr>
          <p:grpSpPr>
            <a:xfrm>
              <a:off x="7005901" y="1096016"/>
              <a:ext cx="2738438" cy="3651250"/>
              <a:chOff x="1597025" y="950439"/>
              <a:chExt cx="2738438" cy="3651250"/>
            </a:xfrm>
          </p:grpSpPr>
          <p:sp>
            <p:nvSpPr>
              <p:cNvPr id="135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6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7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8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47" name="Group 146"/>
            <p:cNvGrpSpPr/>
            <p:nvPr/>
          </p:nvGrpSpPr>
          <p:grpSpPr>
            <a:xfrm>
              <a:off x="7005901" y="1096016"/>
              <a:ext cx="2738438" cy="3651250"/>
              <a:chOff x="1597025" y="950439"/>
              <a:chExt cx="2738438" cy="3651250"/>
            </a:xfrm>
          </p:grpSpPr>
          <p:sp>
            <p:nvSpPr>
              <p:cNvPr id="148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9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50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51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52" name="Group 151"/>
            <p:cNvGrpSpPr/>
            <p:nvPr/>
          </p:nvGrpSpPr>
          <p:grpSpPr>
            <a:xfrm>
              <a:off x="7461514" y="1829441"/>
              <a:ext cx="1817687" cy="2955925"/>
              <a:chOff x="6530183" y="1829441"/>
              <a:chExt cx="1817687" cy="2955925"/>
            </a:xfrm>
          </p:grpSpPr>
          <p:sp>
            <p:nvSpPr>
              <p:cNvPr id="153" name="Rectangle 293"/>
              <p:cNvSpPr>
                <a:spLocks noChangeArrowheads="1"/>
              </p:cNvSpPr>
              <p:nvPr/>
            </p:nvSpPr>
            <p:spPr bwMode="auto">
              <a:xfrm rot="10800000">
                <a:off x="6534945" y="4518666"/>
                <a:ext cx="1797050" cy="2667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ctr" defTabSz="804863" eaLnBrk="0" hangingPunct="0"/>
                <a:endParaRPr lang="en-US" sz="600" i="0">
                  <a:latin typeface="Arial" charset="0"/>
                </a:endParaRPr>
              </a:p>
              <a:p>
                <a:pPr algn="ctr" defTabSz="804863" eaLnBrk="0" hangingPunct="0"/>
                <a:r>
                  <a:rPr lang="en-US" sz="600" i="0">
                    <a:latin typeface="Arial" charset="0"/>
                  </a:rPr>
                  <a:t>Form KW</a:t>
                </a:r>
              </a:p>
            </p:txBody>
          </p:sp>
          <p:sp>
            <p:nvSpPr>
              <p:cNvPr id="154" name="Rectangle 298"/>
              <p:cNvSpPr>
                <a:spLocks noChangeArrowheads="1"/>
              </p:cNvSpPr>
              <p:nvPr/>
            </p:nvSpPr>
            <p:spPr bwMode="auto">
              <a:xfrm>
                <a:off x="6676233" y="1829441"/>
                <a:ext cx="1546225" cy="7651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80962" tIns="41275" rIns="80962" bIns="41275">
                <a:spAutoFit/>
              </a:bodyPr>
              <a:lstStyle/>
              <a:p>
                <a:pPr algn="ctr" defTabSz="804863" eaLnBrk="0" hangingPunct="0"/>
                <a:r>
                  <a:rPr lang="en-US" sz="900" b="1" i="0" dirty="0">
                    <a:latin typeface="Arial" charset="0"/>
                  </a:rPr>
                  <a:t>FOR SAFETY</a:t>
                </a:r>
              </a:p>
              <a:p>
                <a:pPr algn="ctr" defTabSz="804863" eaLnBrk="0" hangingPunct="0"/>
                <a:r>
                  <a:rPr lang="en-US" sz="900" b="1" i="0" dirty="0">
                    <a:latin typeface="Arial" charset="0"/>
                  </a:rPr>
                  <a:t>KEEP</a:t>
                </a:r>
              </a:p>
              <a:p>
                <a:pPr algn="ctr" defTabSz="804863" eaLnBrk="0" hangingPunct="0"/>
                <a:r>
                  <a:rPr lang="en-US" sz="900" b="1" i="0" dirty="0">
                    <a:latin typeface="Arial" charset="0"/>
                  </a:rPr>
                  <a:t>ONE</a:t>
                </a:r>
              </a:p>
              <a:p>
                <a:pPr algn="ctr" defTabSz="804863" eaLnBrk="0" hangingPunct="0"/>
                <a:r>
                  <a:rPr lang="en-US" sz="900" b="1" i="0" dirty="0">
                    <a:latin typeface="Arial" charset="0"/>
                  </a:rPr>
                  <a:t>SAFE DEPOSIT BOX KEY</a:t>
                </a:r>
              </a:p>
              <a:p>
                <a:pPr algn="ctr" defTabSz="804863" eaLnBrk="0" hangingPunct="0"/>
                <a:r>
                  <a:rPr lang="en-US" sz="900" b="1" i="0" dirty="0">
                    <a:latin typeface="Arial" charset="0"/>
                  </a:rPr>
                  <a:t>IN THIS WALLET</a:t>
                </a:r>
              </a:p>
            </p:txBody>
          </p:sp>
          <p:sp>
            <p:nvSpPr>
              <p:cNvPr id="155" name="Line 299"/>
              <p:cNvSpPr>
                <a:spLocks noChangeShapeType="1"/>
              </p:cNvSpPr>
              <p:nvPr/>
            </p:nvSpPr>
            <p:spPr bwMode="auto">
              <a:xfrm>
                <a:off x="7247733" y="2623191"/>
                <a:ext cx="403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" name="Rectangle 300"/>
              <p:cNvSpPr>
                <a:spLocks noChangeArrowheads="1"/>
              </p:cNvSpPr>
              <p:nvPr/>
            </p:nvSpPr>
            <p:spPr bwMode="auto">
              <a:xfrm>
                <a:off x="6704808" y="2647003"/>
                <a:ext cx="1487487" cy="5715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just" defTabSz="804863" eaLnBrk="0" hangingPunct="0"/>
                <a:r>
                  <a:rPr lang="en-US" sz="800" i="0">
                    <a:latin typeface="Arial" charset="0"/>
                  </a:rPr>
                  <a:t>Loss of keys will cause you</a:t>
                </a:r>
                <a:br>
                  <a:rPr lang="en-US" sz="800" i="0">
                    <a:latin typeface="Arial" charset="0"/>
                  </a:rPr>
                </a:br>
                <a:r>
                  <a:rPr lang="en-US" sz="800" i="0">
                    <a:latin typeface="Arial" charset="0"/>
                  </a:rPr>
                  <a:t>considerable expense.  Both</a:t>
                </a:r>
                <a:br>
                  <a:rPr lang="en-US" sz="800" i="0">
                    <a:latin typeface="Arial" charset="0"/>
                  </a:rPr>
                </a:br>
                <a:r>
                  <a:rPr lang="en-US" sz="800" i="0">
                    <a:latin typeface="Arial" charset="0"/>
                  </a:rPr>
                  <a:t>keys must be returned to us</a:t>
                </a:r>
                <a:br>
                  <a:rPr lang="en-US" sz="800" i="0">
                    <a:latin typeface="Arial" charset="0"/>
                  </a:rPr>
                </a:br>
                <a:r>
                  <a:rPr lang="en-US" sz="800" i="0">
                    <a:latin typeface="Arial" charset="0"/>
                  </a:rPr>
                  <a:t>when box is surrendered.</a:t>
                </a:r>
              </a:p>
            </p:txBody>
          </p:sp>
          <p:sp>
            <p:nvSpPr>
              <p:cNvPr id="157" name="Oval 301"/>
              <p:cNvSpPr>
                <a:spLocks noChangeArrowheads="1"/>
              </p:cNvSpPr>
              <p:nvPr/>
            </p:nvSpPr>
            <p:spPr bwMode="auto">
              <a:xfrm>
                <a:off x="7420770" y="3286766"/>
                <a:ext cx="57150" cy="4762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8" name="Rectangle 302"/>
              <p:cNvSpPr>
                <a:spLocks noChangeArrowheads="1"/>
              </p:cNvSpPr>
              <p:nvPr/>
            </p:nvSpPr>
            <p:spPr bwMode="auto">
              <a:xfrm>
                <a:off x="6530183" y="3613791"/>
                <a:ext cx="1817687" cy="3873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ctr" defTabSz="804863" eaLnBrk="0" hangingPunct="0"/>
                <a:r>
                  <a:rPr lang="en-US" sz="1000" b="1" i="0">
                    <a:latin typeface="Arial" charset="0"/>
                  </a:rPr>
                  <a:t>STATE BANK OF ARTHUR</a:t>
                </a:r>
                <a:endParaRPr lang="en-US" sz="900" i="0">
                  <a:latin typeface="Arial" charset="0"/>
                </a:endParaRPr>
              </a:p>
              <a:p>
                <a:pPr algn="ctr" defTabSz="804863" eaLnBrk="0" hangingPunct="0"/>
                <a:r>
                  <a:rPr lang="en-US" sz="1000" i="0">
                    <a:latin typeface="Arial" charset="0"/>
                  </a:rPr>
                  <a:t>Arthur, IL 61911</a:t>
                </a:r>
              </a:p>
            </p:txBody>
          </p:sp>
        </p:grpSp>
        <p:sp>
          <p:nvSpPr>
            <p:cNvPr id="3" name="TextBox 2"/>
            <p:cNvSpPr txBox="1"/>
            <p:nvPr/>
          </p:nvSpPr>
          <p:spPr>
            <a:xfrm>
              <a:off x="6652316" y="4071447"/>
              <a:ext cx="41549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# 193</a:t>
              </a:r>
              <a:endParaRPr lang="en-US" sz="800" dirty="0"/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1398220" y="1096016"/>
            <a:ext cx="3092023" cy="3689350"/>
            <a:chOff x="6652316" y="1096016"/>
            <a:chExt cx="3092023" cy="3689350"/>
          </a:xfrm>
        </p:grpSpPr>
        <p:grpSp>
          <p:nvGrpSpPr>
            <p:cNvPr id="160" name="Group 159"/>
            <p:cNvGrpSpPr/>
            <p:nvPr/>
          </p:nvGrpSpPr>
          <p:grpSpPr>
            <a:xfrm>
              <a:off x="7005901" y="1096016"/>
              <a:ext cx="2738438" cy="3651250"/>
              <a:chOff x="1597025" y="950439"/>
              <a:chExt cx="2738438" cy="3651250"/>
            </a:xfrm>
          </p:grpSpPr>
          <p:sp>
            <p:nvSpPr>
              <p:cNvPr id="190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1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2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93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61" name="Group 160"/>
            <p:cNvGrpSpPr/>
            <p:nvPr/>
          </p:nvGrpSpPr>
          <p:grpSpPr>
            <a:xfrm>
              <a:off x="7005901" y="1096016"/>
              <a:ext cx="2738438" cy="3651250"/>
              <a:chOff x="1597025" y="950439"/>
              <a:chExt cx="2738438" cy="3651250"/>
            </a:xfrm>
          </p:grpSpPr>
          <p:sp>
            <p:nvSpPr>
              <p:cNvPr id="186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7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8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9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62" name="Group 161"/>
            <p:cNvGrpSpPr/>
            <p:nvPr/>
          </p:nvGrpSpPr>
          <p:grpSpPr>
            <a:xfrm>
              <a:off x="7461514" y="1829441"/>
              <a:ext cx="1817687" cy="2955925"/>
              <a:chOff x="6530183" y="1829441"/>
              <a:chExt cx="1817687" cy="2955925"/>
            </a:xfrm>
          </p:grpSpPr>
          <p:sp>
            <p:nvSpPr>
              <p:cNvPr id="164" name="Rectangle 293"/>
              <p:cNvSpPr>
                <a:spLocks noChangeArrowheads="1"/>
              </p:cNvSpPr>
              <p:nvPr/>
            </p:nvSpPr>
            <p:spPr bwMode="auto">
              <a:xfrm rot="10800000">
                <a:off x="6534945" y="4518666"/>
                <a:ext cx="1797050" cy="2667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ctr" defTabSz="804863" eaLnBrk="0" hangingPunct="0"/>
                <a:endParaRPr lang="en-US" sz="600" i="0">
                  <a:latin typeface="Arial" charset="0"/>
                </a:endParaRPr>
              </a:p>
              <a:p>
                <a:pPr algn="ctr" defTabSz="804863" eaLnBrk="0" hangingPunct="0"/>
                <a:r>
                  <a:rPr lang="en-US" sz="600" i="0">
                    <a:latin typeface="Arial" charset="0"/>
                  </a:rPr>
                  <a:t>Form KW</a:t>
                </a:r>
              </a:p>
            </p:txBody>
          </p:sp>
          <p:sp>
            <p:nvSpPr>
              <p:cNvPr id="181" name="Rectangle 298"/>
              <p:cNvSpPr>
                <a:spLocks noChangeArrowheads="1"/>
              </p:cNvSpPr>
              <p:nvPr/>
            </p:nvSpPr>
            <p:spPr bwMode="auto">
              <a:xfrm>
                <a:off x="6676233" y="1829441"/>
                <a:ext cx="1546225" cy="7651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80962" tIns="41275" rIns="80962" bIns="41275">
                <a:spAutoFit/>
              </a:bodyPr>
              <a:lstStyle/>
              <a:p>
                <a:pPr algn="ctr" defTabSz="804863" eaLnBrk="0" hangingPunct="0"/>
                <a:r>
                  <a:rPr lang="en-US" sz="900" b="1" i="0" dirty="0">
                    <a:latin typeface="Arial" charset="0"/>
                  </a:rPr>
                  <a:t>FOR SAFETY</a:t>
                </a:r>
              </a:p>
              <a:p>
                <a:pPr algn="ctr" defTabSz="804863" eaLnBrk="0" hangingPunct="0"/>
                <a:r>
                  <a:rPr lang="en-US" sz="900" b="1" i="0" dirty="0">
                    <a:latin typeface="Arial" charset="0"/>
                  </a:rPr>
                  <a:t>KEEP</a:t>
                </a:r>
              </a:p>
              <a:p>
                <a:pPr algn="ctr" defTabSz="804863" eaLnBrk="0" hangingPunct="0"/>
                <a:r>
                  <a:rPr lang="en-US" sz="900" b="1" i="0" dirty="0">
                    <a:latin typeface="Arial" charset="0"/>
                  </a:rPr>
                  <a:t>ONE</a:t>
                </a:r>
              </a:p>
              <a:p>
                <a:pPr algn="ctr" defTabSz="804863" eaLnBrk="0" hangingPunct="0"/>
                <a:r>
                  <a:rPr lang="en-US" sz="900" b="1" i="0" dirty="0">
                    <a:latin typeface="Arial" charset="0"/>
                  </a:rPr>
                  <a:t>SAFE DEPOSIT BOX KEY</a:t>
                </a:r>
              </a:p>
              <a:p>
                <a:pPr algn="ctr" defTabSz="804863" eaLnBrk="0" hangingPunct="0"/>
                <a:r>
                  <a:rPr lang="en-US" sz="900" b="1" i="0" dirty="0">
                    <a:latin typeface="Arial" charset="0"/>
                  </a:rPr>
                  <a:t>IN THIS WALLET</a:t>
                </a:r>
              </a:p>
            </p:txBody>
          </p:sp>
          <p:sp>
            <p:nvSpPr>
              <p:cNvPr id="182" name="Line 299"/>
              <p:cNvSpPr>
                <a:spLocks noChangeShapeType="1"/>
              </p:cNvSpPr>
              <p:nvPr/>
            </p:nvSpPr>
            <p:spPr bwMode="auto">
              <a:xfrm>
                <a:off x="7247733" y="2623191"/>
                <a:ext cx="403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" name="Rectangle 300"/>
              <p:cNvSpPr>
                <a:spLocks noChangeArrowheads="1"/>
              </p:cNvSpPr>
              <p:nvPr/>
            </p:nvSpPr>
            <p:spPr bwMode="auto">
              <a:xfrm>
                <a:off x="6704808" y="2647003"/>
                <a:ext cx="1487487" cy="5715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just" defTabSz="804863" eaLnBrk="0" hangingPunct="0"/>
                <a:r>
                  <a:rPr lang="en-US" sz="800" i="0">
                    <a:latin typeface="Arial" charset="0"/>
                  </a:rPr>
                  <a:t>Loss of keys will cause you</a:t>
                </a:r>
                <a:br>
                  <a:rPr lang="en-US" sz="800" i="0">
                    <a:latin typeface="Arial" charset="0"/>
                  </a:rPr>
                </a:br>
                <a:r>
                  <a:rPr lang="en-US" sz="800" i="0">
                    <a:latin typeface="Arial" charset="0"/>
                  </a:rPr>
                  <a:t>considerable expense.  Both</a:t>
                </a:r>
                <a:br>
                  <a:rPr lang="en-US" sz="800" i="0">
                    <a:latin typeface="Arial" charset="0"/>
                  </a:rPr>
                </a:br>
                <a:r>
                  <a:rPr lang="en-US" sz="800" i="0">
                    <a:latin typeface="Arial" charset="0"/>
                  </a:rPr>
                  <a:t>keys must be returned to us</a:t>
                </a:r>
                <a:br>
                  <a:rPr lang="en-US" sz="800" i="0">
                    <a:latin typeface="Arial" charset="0"/>
                  </a:rPr>
                </a:br>
                <a:r>
                  <a:rPr lang="en-US" sz="800" i="0">
                    <a:latin typeface="Arial" charset="0"/>
                  </a:rPr>
                  <a:t>when box is surrendered.</a:t>
                </a:r>
              </a:p>
            </p:txBody>
          </p:sp>
          <p:sp>
            <p:nvSpPr>
              <p:cNvPr id="184" name="Oval 301"/>
              <p:cNvSpPr>
                <a:spLocks noChangeArrowheads="1"/>
              </p:cNvSpPr>
              <p:nvPr/>
            </p:nvSpPr>
            <p:spPr bwMode="auto">
              <a:xfrm>
                <a:off x="7420770" y="3286766"/>
                <a:ext cx="57150" cy="4762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" name="Rectangle 302"/>
              <p:cNvSpPr>
                <a:spLocks noChangeArrowheads="1"/>
              </p:cNvSpPr>
              <p:nvPr/>
            </p:nvSpPr>
            <p:spPr bwMode="auto">
              <a:xfrm>
                <a:off x="6530183" y="3613791"/>
                <a:ext cx="1817687" cy="3873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ctr" defTabSz="804863" eaLnBrk="0" hangingPunct="0"/>
                <a:r>
                  <a:rPr lang="en-US" sz="1000" b="1" i="0">
                    <a:latin typeface="Arial" charset="0"/>
                  </a:rPr>
                  <a:t>STATE BANK OF ARTHUR</a:t>
                </a:r>
                <a:endParaRPr lang="en-US" sz="900" i="0">
                  <a:latin typeface="Arial" charset="0"/>
                </a:endParaRPr>
              </a:p>
              <a:p>
                <a:pPr algn="ctr" defTabSz="804863" eaLnBrk="0" hangingPunct="0"/>
                <a:r>
                  <a:rPr lang="en-US" sz="1000" i="0">
                    <a:latin typeface="Arial" charset="0"/>
                  </a:rPr>
                  <a:t>Arthur, IL 61911</a:t>
                </a:r>
              </a:p>
            </p:txBody>
          </p:sp>
        </p:grpSp>
        <p:sp>
          <p:nvSpPr>
            <p:cNvPr id="163" name="TextBox 162"/>
            <p:cNvSpPr txBox="1"/>
            <p:nvPr/>
          </p:nvSpPr>
          <p:spPr>
            <a:xfrm>
              <a:off x="6652316" y="4071447"/>
              <a:ext cx="41549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# 193</a:t>
              </a:r>
              <a:endParaRPr lang="en-US" sz="800" dirty="0"/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6652316" y="6244088"/>
            <a:ext cx="3092023" cy="3689350"/>
            <a:chOff x="6652316" y="1096016"/>
            <a:chExt cx="3092023" cy="3689350"/>
          </a:xfrm>
        </p:grpSpPr>
        <p:grpSp>
          <p:nvGrpSpPr>
            <p:cNvPr id="195" name="Group 194"/>
            <p:cNvGrpSpPr/>
            <p:nvPr/>
          </p:nvGrpSpPr>
          <p:grpSpPr>
            <a:xfrm>
              <a:off x="7005901" y="1096016"/>
              <a:ext cx="2738438" cy="3651250"/>
              <a:chOff x="1597025" y="950439"/>
              <a:chExt cx="2738438" cy="3651250"/>
            </a:xfrm>
          </p:grpSpPr>
          <p:sp>
            <p:nvSpPr>
              <p:cNvPr id="209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10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11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12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96" name="Group 195"/>
            <p:cNvGrpSpPr/>
            <p:nvPr/>
          </p:nvGrpSpPr>
          <p:grpSpPr>
            <a:xfrm>
              <a:off x="7005901" y="1096016"/>
              <a:ext cx="2738438" cy="3651250"/>
              <a:chOff x="1597025" y="950439"/>
              <a:chExt cx="2738438" cy="3651250"/>
            </a:xfrm>
          </p:grpSpPr>
          <p:sp>
            <p:nvSpPr>
              <p:cNvPr id="205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7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8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97" name="Group 196"/>
            <p:cNvGrpSpPr/>
            <p:nvPr/>
          </p:nvGrpSpPr>
          <p:grpSpPr>
            <a:xfrm>
              <a:off x="7461514" y="1829441"/>
              <a:ext cx="1817687" cy="2955925"/>
              <a:chOff x="6530183" y="1829441"/>
              <a:chExt cx="1817687" cy="2955925"/>
            </a:xfrm>
          </p:grpSpPr>
          <p:sp>
            <p:nvSpPr>
              <p:cNvPr id="199" name="Rectangle 293"/>
              <p:cNvSpPr>
                <a:spLocks noChangeArrowheads="1"/>
              </p:cNvSpPr>
              <p:nvPr/>
            </p:nvSpPr>
            <p:spPr bwMode="auto">
              <a:xfrm rot="10800000">
                <a:off x="6534945" y="4518666"/>
                <a:ext cx="1797050" cy="2667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ctr" defTabSz="804863" eaLnBrk="0" hangingPunct="0"/>
                <a:endParaRPr lang="en-US" sz="600" i="0">
                  <a:latin typeface="Arial" charset="0"/>
                </a:endParaRPr>
              </a:p>
              <a:p>
                <a:pPr algn="ctr" defTabSz="804863" eaLnBrk="0" hangingPunct="0"/>
                <a:r>
                  <a:rPr lang="en-US" sz="600" i="0">
                    <a:latin typeface="Arial" charset="0"/>
                  </a:rPr>
                  <a:t>Form KW</a:t>
                </a:r>
              </a:p>
            </p:txBody>
          </p:sp>
          <p:sp>
            <p:nvSpPr>
              <p:cNvPr id="200" name="Rectangle 298"/>
              <p:cNvSpPr>
                <a:spLocks noChangeArrowheads="1"/>
              </p:cNvSpPr>
              <p:nvPr/>
            </p:nvSpPr>
            <p:spPr bwMode="auto">
              <a:xfrm>
                <a:off x="6676233" y="1829441"/>
                <a:ext cx="1546225" cy="7651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80962" tIns="41275" rIns="80962" bIns="41275">
                <a:spAutoFit/>
              </a:bodyPr>
              <a:lstStyle/>
              <a:p>
                <a:pPr algn="ctr" defTabSz="804863" eaLnBrk="0" hangingPunct="0"/>
                <a:r>
                  <a:rPr lang="en-US" sz="900" b="1" i="0" dirty="0">
                    <a:latin typeface="Arial" charset="0"/>
                  </a:rPr>
                  <a:t>FOR SAFETY</a:t>
                </a:r>
              </a:p>
              <a:p>
                <a:pPr algn="ctr" defTabSz="804863" eaLnBrk="0" hangingPunct="0"/>
                <a:r>
                  <a:rPr lang="en-US" sz="900" b="1" i="0" dirty="0">
                    <a:latin typeface="Arial" charset="0"/>
                  </a:rPr>
                  <a:t>KEEP</a:t>
                </a:r>
              </a:p>
              <a:p>
                <a:pPr algn="ctr" defTabSz="804863" eaLnBrk="0" hangingPunct="0"/>
                <a:r>
                  <a:rPr lang="en-US" sz="900" b="1" i="0" dirty="0">
                    <a:latin typeface="Arial" charset="0"/>
                  </a:rPr>
                  <a:t>ONE</a:t>
                </a:r>
              </a:p>
              <a:p>
                <a:pPr algn="ctr" defTabSz="804863" eaLnBrk="0" hangingPunct="0"/>
                <a:r>
                  <a:rPr lang="en-US" sz="900" b="1" i="0" dirty="0">
                    <a:latin typeface="Arial" charset="0"/>
                  </a:rPr>
                  <a:t>SAFE DEPOSIT BOX KEY</a:t>
                </a:r>
              </a:p>
              <a:p>
                <a:pPr algn="ctr" defTabSz="804863" eaLnBrk="0" hangingPunct="0"/>
                <a:r>
                  <a:rPr lang="en-US" sz="900" b="1" i="0" dirty="0">
                    <a:latin typeface="Arial" charset="0"/>
                  </a:rPr>
                  <a:t>IN THIS WALLET</a:t>
                </a:r>
              </a:p>
            </p:txBody>
          </p:sp>
          <p:sp>
            <p:nvSpPr>
              <p:cNvPr id="201" name="Line 299"/>
              <p:cNvSpPr>
                <a:spLocks noChangeShapeType="1"/>
              </p:cNvSpPr>
              <p:nvPr/>
            </p:nvSpPr>
            <p:spPr bwMode="auto">
              <a:xfrm>
                <a:off x="7247733" y="2623191"/>
                <a:ext cx="403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" name="Rectangle 300"/>
              <p:cNvSpPr>
                <a:spLocks noChangeArrowheads="1"/>
              </p:cNvSpPr>
              <p:nvPr/>
            </p:nvSpPr>
            <p:spPr bwMode="auto">
              <a:xfrm>
                <a:off x="6704808" y="2647003"/>
                <a:ext cx="1487487" cy="5715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just" defTabSz="804863" eaLnBrk="0" hangingPunct="0"/>
                <a:r>
                  <a:rPr lang="en-US" sz="800" i="0">
                    <a:latin typeface="Arial" charset="0"/>
                  </a:rPr>
                  <a:t>Loss of keys will cause you</a:t>
                </a:r>
                <a:br>
                  <a:rPr lang="en-US" sz="800" i="0">
                    <a:latin typeface="Arial" charset="0"/>
                  </a:rPr>
                </a:br>
                <a:r>
                  <a:rPr lang="en-US" sz="800" i="0">
                    <a:latin typeface="Arial" charset="0"/>
                  </a:rPr>
                  <a:t>considerable expense.  Both</a:t>
                </a:r>
                <a:br>
                  <a:rPr lang="en-US" sz="800" i="0">
                    <a:latin typeface="Arial" charset="0"/>
                  </a:rPr>
                </a:br>
                <a:r>
                  <a:rPr lang="en-US" sz="800" i="0">
                    <a:latin typeface="Arial" charset="0"/>
                  </a:rPr>
                  <a:t>keys must be returned to us</a:t>
                </a:r>
                <a:br>
                  <a:rPr lang="en-US" sz="800" i="0">
                    <a:latin typeface="Arial" charset="0"/>
                  </a:rPr>
                </a:br>
                <a:r>
                  <a:rPr lang="en-US" sz="800" i="0">
                    <a:latin typeface="Arial" charset="0"/>
                  </a:rPr>
                  <a:t>when box is surrendered.</a:t>
                </a:r>
              </a:p>
            </p:txBody>
          </p:sp>
          <p:sp>
            <p:nvSpPr>
              <p:cNvPr id="203" name="Oval 301"/>
              <p:cNvSpPr>
                <a:spLocks noChangeArrowheads="1"/>
              </p:cNvSpPr>
              <p:nvPr/>
            </p:nvSpPr>
            <p:spPr bwMode="auto">
              <a:xfrm>
                <a:off x="7420770" y="3286766"/>
                <a:ext cx="57150" cy="4762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" name="Rectangle 302"/>
              <p:cNvSpPr>
                <a:spLocks noChangeArrowheads="1"/>
              </p:cNvSpPr>
              <p:nvPr/>
            </p:nvSpPr>
            <p:spPr bwMode="auto">
              <a:xfrm>
                <a:off x="6530183" y="3613791"/>
                <a:ext cx="1817687" cy="3873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ctr" defTabSz="804863" eaLnBrk="0" hangingPunct="0"/>
                <a:r>
                  <a:rPr lang="en-US" sz="1000" b="1" i="0">
                    <a:latin typeface="Arial" charset="0"/>
                  </a:rPr>
                  <a:t>STATE BANK OF ARTHUR</a:t>
                </a:r>
                <a:endParaRPr lang="en-US" sz="900" i="0">
                  <a:latin typeface="Arial" charset="0"/>
                </a:endParaRPr>
              </a:p>
              <a:p>
                <a:pPr algn="ctr" defTabSz="804863" eaLnBrk="0" hangingPunct="0"/>
                <a:r>
                  <a:rPr lang="en-US" sz="1000" i="0">
                    <a:latin typeface="Arial" charset="0"/>
                  </a:rPr>
                  <a:t>Arthur, IL 61911</a:t>
                </a:r>
              </a:p>
            </p:txBody>
          </p:sp>
        </p:grpSp>
        <p:sp>
          <p:nvSpPr>
            <p:cNvPr id="198" name="TextBox 197"/>
            <p:cNvSpPr txBox="1"/>
            <p:nvPr/>
          </p:nvSpPr>
          <p:spPr>
            <a:xfrm>
              <a:off x="6652316" y="4071447"/>
              <a:ext cx="41549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# 193</a:t>
              </a:r>
              <a:endParaRPr lang="en-US" sz="800" dirty="0"/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1398220" y="6244088"/>
            <a:ext cx="3092023" cy="3689350"/>
            <a:chOff x="6652316" y="1096016"/>
            <a:chExt cx="3092023" cy="3689350"/>
          </a:xfrm>
        </p:grpSpPr>
        <p:grpSp>
          <p:nvGrpSpPr>
            <p:cNvPr id="214" name="Group 213"/>
            <p:cNvGrpSpPr/>
            <p:nvPr/>
          </p:nvGrpSpPr>
          <p:grpSpPr>
            <a:xfrm>
              <a:off x="7005901" y="1096016"/>
              <a:ext cx="2738438" cy="3651250"/>
              <a:chOff x="1597025" y="950439"/>
              <a:chExt cx="2738438" cy="3651250"/>
            </a:xfrm>
          </p:grpSpPr>
          <p:sp>
            <p:nvSpPr>
              <p:cNvPr id="228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29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0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1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15" name="Group 214"/>
            <p:cNvGrpSpPr/>
            <p:nvPr/>
          </p:nvGrpSpPr>
          <p:grpSpPr>
            <a:xfrm>
              <a:off x="7005901" y="1096016"/>
              <a:ext cx="2738438" cy="3651250"/>
              <a:chOff x="1597025" y="950439"/>
              <a:chExt cx="2738438" cy="3651250"/>
            </a:xfrm>
          </p:grpSpPr>
          <p:sp>
            <p:nvSpPr>
              <p:cNvPr id="224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25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26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27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216" name="Group 215"/>
            <p:cNvGrpSpPr/>
            <p:nvPr/>
          </p:nvGrpSpPr>
          <p:grpSpPr>
            <a:xfrm>
              <a:off x="7461514" y="1829441"/>
              <a:ext cx="1817687" cy="2955925"/>
              <a:chOff x="6530183" y="1829441"/>
              <a:chExt cx="1817687" cy="2955925"/>
            </a:xfrm>
          </p:grpSpPr>
          <p:sp>
            <p:nvSpPr>
              <p:cNvPr id="218" name="Rectangle 293"/>
              <p:cNvSpPr>
                <a:spLocks noChangeArrowheads="1"/>
              </p:cNvSpPr>
              <p:nvPr/>
            </p:nvSpPr>
            <p:spPr bwMode="auto">
              <a:xfrm rot="10800000">
                <a:off x="6534945" y="4518666"/>
                <a:ext cx="1797050" cy="2667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ctr" defTabSz="804863" eaLnBrk="0" hangingPunct="0"/>
                <a:endParaRPr lang="en-US" sz="600" i="0">
                  <a:latin typeface="Arial" charset="0"/>
                </a:endParaRPr>
              </a:p>
              <a:p>
                <a:pPr algn="ctr" defTabSz="804863" eaLnBrk="0" hangingPunct="0"/>
                <a:r>
                  <a:rPr lang="en-US" sz="600" i="0">
                    <a:latin typeface="Arial" charset="0"/>
                  </a:rPr>
                  <a:t>Form KW</a:t>
                </a:r>
              </a:p>
            </p:txBody>
          </p:sp>
          <p:sp>
            <p:nvSpPr>
              <p:cNvPr id="219" name="Rectangle 298"/>
              <p:cNvSpPr>
                <a:spLocks noChangeArrowheads="1"/>
              </p:cNvSpPr>
              <p:nvPr/>
            </p:nvSpPr>
            <p:spPr bwMode="auto">
              <a:xfrm>
                <a:off x="6676233" y="1829441"/>
                <a:ext cx="1546225" cy="7651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80962" tIns="41275" rIns="80962" bIns="41275">
                <a:spAutoFit/>
              </a:bodyPr>
              <a:lstStyle/>
              <a:p>
                <a:pPr algn="ctr" defTabSz="804863" eaLnBrk="0" hangingPunct="0"/>
                <a:r>
                  <a:rPr lang="en-US" sz="900" b="1" i="0" dirty="0">
                    <a:latin typeface="Arial" charset="0"/>
                  </a:rPr>
                  <a:t>FOR SAFETY</a:t>
                </a:r>
              </a:p>
              <a:p>
                <a:pPr algn="ctr" defTabSz="804863" eaLnBrk="0" hangingPunct="0"/>
                <a:r>
                  <a:rPr lang="en-US" sz="900" b="1" i="0" dirty="0">
                    <a:latin typeface="Arial" charset="0"/>
                  </a:rPr>
                  <a:t>KEEP</a:t>
                </a:r>
              </a:p>
              <a:p>
                <a:pPr algn="ctr" defTabSz="804863" eaLnBrk="0" hangingPunct="0"/>
                <a:r>
                  <a:rPr lang="en-US" sz="900" b="1" i="0" dirty="0">
                    <a:latin typeface="Arial" charset="0"/>
                  </a:rPr>
                  <a:t>ONE</a:t>
                </a:r>
              </a:p>
              <a:p>
                <a:pPr algn="ctr" defTabSz="804863" eaLnBrk="0" hangingPunct="0"/>
                <a:r>
                  <a:rPr lang="en-US" sz="900" b="1" i="0" dirty="0">
                    <a:latin typeface="Arial" charset="0"/>
                  </a:rPr>
                  <a:t>SAFE DEPOSIT BOX KEY</a:t>
                </a:r>
              </a:p>
              <a:p>
                <a:pPr algn="ctr" defTabSz="804863" eaLnBrk="0" hangingPunct="0"/>
                <a:r>
                  <a:rPr lang="en-US" sz="900" b="1" i="0" dirty="0">
                    <a:latin typeface="Arial" charset="0"/>
                  </a:rPr>
                  <a:t>IN THIS WALLET</a:t>
                </a:r>
              </a:p>
            </p:txBody>
          </p:sp>
          <p:sp>
            <p:nvSpPr>
              <p:cNvPr id="220" name="Line 299"/>
              <p:cNvSpPr>
                <a:spLocks noChangeShapeType="1"/>
              </p:cNvSpPr>
              <p:nvPr/>
            </p:nvSpPr>
            <p:spPr bwMode="auto">
              <a:xfrm>
                <a:off x="7247733" y="2623191"/>
                <a:ext cx="403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" name="Rectangle 300"/>
              <p:cNvSpPr>
                <a:spLocks noChangeArrowheads="1"/>
              </p:cNvSpPr>
              <p:nvPr/>
            </p:nvSpPr>
            <p:spPr bwMode="auto">
              <a:xfrm>
                <a:off x="6704808" y="2647003"/>
                <a:ext cx="1487487" cy="5715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just" defTabSz="804863" eaLnBrk="0" hangingPunct="0"/>
                <a:r>
                  <a:rPr lang="en-US" sz="800" i="0">
                    <a:latin typeface="Arial" charset="0"/>
                  </a:rPr>
                  <a:t>Loss of keys will cause you</a:t>
                </a:r>
                <a:br>
                  <a:rPr lang="en-US" sz="800" i="0">
                    <a:latin typeface="Arial" charset="0"/>
                  </a:rPr>
                </a:br>
                <a:r>
                  <a:rPr lang="en-US" sz="800" i="0">
                    <a:latin typeface="Arial" charset="0"/>
                  </a:rPr>
                  <a:t>considerable expense.  Both</a:t>
                </a:r>
                <a:br>
                  <a:rPr lang="en-US" sz="800" i="0">
                    <a:latin typeface="Arial" charset="0"/>
                  </a:rPr>
                </a:br>
                <a:r>
                  <a:rPr lang="en-US" sz="800" i="0">
                    <a:latin typeface="Arial" charset="0"/>
                  </a:rPr>
                  <a:t>keys must be returned to us</a:t>
                </a:r>
                <a:br>
                  <a:rPr lang="en-US" sz="800" i="0">
                    <a:latin typeface="Arial" charset="0"/>
                  </a:rPr>
                </a:br>
                <a:r>
                  <a:rPr lang="en-US" sz="800" i="0">
                    <a:latin typeface="Arial" charset="0"/>
                  </a:rPr>
                  <a:t>when box is surrendered.</a:t>
                </a:r>
              </a:p>
            </p:txBody>
          </p:sp>
          <p:sp>
            <p:nvSpPr>
              <p:cNvPr id="222" name="Oval 301"/>
              <p:cNvSpPr>
                <a:spLocks noChangeArrowheads="1"/>
              </p:cNvSpPr>
              <p:nvPr/>
            </p:nvSpPr>
            <p:spPr bwMode="auto">
              <a:xfrm>
                <a:off x="7420770" y="3286766"/>
                <a:ext cx="57150" cy="4762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3" name="Rectangle 302"/>
              <p:cNvSpPr>
                <a:spLocks noChangeArrowheads="1"/>
              </p:cNvSpPr>
              <p:nvPr/>
            </p:nvSpPr>
            <p:spPr bwMode="auto">
              <a:xfrm>
                <a:off x="6530183" y="3613791"/>
                <a:ext cx="1817687" cy="3873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ctr" defTabSz="804863" eaLnBrk="0" hangingPunct="0"/>
                <a:r>
                  <a:rPr lang="en-US" sz="1000" b="1" i="0">
                    <a:latin typeface="Arial" charset="0"/>
                  </a:rPr>
                  <a:t>STATE BANK OF ARTHUR</a:t>
                </a:r>
                <a:endParaRPr lang="en-US" sz="900" i="0">
                  <a:latin typeface="Arial" charset="0"/>
                </a:endParaRPr>
              </a:p>
              <a:p>
                <a:pPr algn="ctr" defTabSz="804863" eaLnBrk="0" hangingPunct="0"/>
                <a:r>
                  <a:rPr lang="en-US" sz="1000" i="0">
                    <a:latin typeface="Arial" charset="0"/>
                  </a:rPr>
                  <a:t>Arthur, IL 61911</a:t>
                </a:r>
              </a:p>
            </p:txBody>
          </p:sp>
        </p:grpSp>
        <p:sp>
          <p:nvSpPr>
            <p:cNvPr id="217" name="TextBox 216"/>
            <p:cNvSpPr txBox="1"/>
            <p:nvPr/>
          </p:nvSpPr>
          <p:spPr>
            <a:xfrm>
              <a:off x="6652316" y="4071447"/>
              <a:ext cx="41549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# 193</a:t>
              </a:r>
              <a:endParaRPr lang="en-US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1554</TotalTime>
  <Words>116</Words>
  <Application>Microsoft Macintosh PowerPoint</Application>
  <PresentationFormat>Custom</PresentationFormat>
  <Paragraphs>44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38</cp:revision>
  <cp:lastPrinted>2012-03-30T19:36:50Z</cp:lastPrinted>
  <dcterms:created xsi:type="dcterms:W3CDTF">2012-03-21T20:17:12Z</dcterms:created>
  <dcterms:modified xsi:type="dcterms:W3CDTF">2012-03-30T19:48:23Z</dcterms:modified>
</cp:coreProperties>
</file>